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57" r:id="rId4"/>
    <p:sldId id="259" r:id="rId5"/>
    <p:sldId id="276" r:id="rId6"/>
    <p:sldId id="260" r:id="rId7"/>
    <p:sldId id="261" r:id="rId8"/>
    <p:sldId id="262" r:id="rId9"/>
    <p:sldId id="275" r:id="rId10"/>
    <p:sldId id="278" r:id="rId11"/>
    <p:sldId id="279" r:id="rId12"/>
    <p:sldId id="280" r:id="rId13"/>
    <p:sldId id="281" r:id="rId14"/>
    <p:sldId id="264" r:id="rId15"/>
    <p:sldId id="265" r:id="rId16"/>
    <p:sldId id="282" r:id="rId17"/>
    <p:sldId id="266" r:id="rId18"/>
    <p:sldId id="267" r:id="rId19"/>
    <p:sldId id="268" r:id="rId20"/>
    <p:sldId id="283" r:id="rId21"/>
    <p:sldId id="269" r:id="rId22"/>
    <p:sldId id="270" r:id="rId23"/>
    <p:sldId id="271" r:id="rId24"/>
    <p:sldId id="285" r:id="rId25"/>
    <p:sldId id="286" r:id="rId26"/>
    <p:sldId id="272"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p:cViewPr varScale="1">
        <p:scale>
          <a:sx n="109" d="100"/>
          <a:sy n="109" d="100"/>
        </p:scale>
        <p:origin x="73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84BA1-AC85-46E6-936D-DCEC1F18E185}" type="datetimeFigureOut">
              <a:rPr lang="en-GB" smtClean="0"/>
              <a:t>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26090-A882-4A5A-8EC1-74FAF6DB0230}" type="slidenum">
              <a:rPr lang="en-GB" smtClean="0"/>
              <a:t>‹#›</a:t>
            </a:fld>
            <a:endParaRPr lang="en-GB"/>
          </a:p>
        </p:txBody>
      </p:sp>
    </p:spTree>
    <p:extLst>
      <p:ext uri="{BB962C8B-B14F-4D97-AF65-F5344CB8AC3E}">
        <p14:creationId xmlns:p14="http://schemas.microsoft.com/office/powerpoint/2010/main" val="191299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a:t>
            </a:fld>
            <a:endParaRPr lang="en-GB"/>
          </a:p>
        </p:txBody>
      </p:sp>
    </p:spTree>
    <p:extLst>
      <p:ext uri="{BB962C8B-B14F-4D97-AF65-F5344CB8AC3E}">
        <p14:creationId xmlns:p14="http://schemas.microsoft.com/office/powerpoint/2010/main" val="77594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10</a:t>
            </a:fld>
            <a:endParaRPr lang="en-GB"/>
          </a:p>
        </p:txBody>
      </p:sp>
    </p:spTree>
    <p:extLst>
      <p:ext uri="{BB962C8B-B14F-4D97-AF65-F5344CB8AC3E}">
        <p14:creationId xmlns:p14="http://schemas.microsoft.com/office/powerpoint/2010/main" val="424144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11</a:t>
            </a:fld>
            <a:endParaRPr lang="en-GB"/>
          </a:p>
        </p:txBody>
      </p:sp>
    </p:spTree>
    <p:extLst>
      <p:ext uri="{BB962C8B-B14F-4D97-AF65-F5344CB8AC3E}">
        <p14:creationId xmlns:p14="http://schemas.microsoft.com/office/powerpoint/2010/main" val="371672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13</a:t>
            </a:fld>
            <a:endParaRPr lang="en-GB"/>
          </a:p>
        </p:txBody>
      </p:sp>
    </p:spTree>
    <p:extLst>
      <p:ext uri="{BB962C8B-B14F-4D97-AF65-F5344CB8AC3E}">
        <p14:creationId xmlns:p14="http://schemas.microsoft.com/office/powerpoint/2010/main" val="334509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School Uniform: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expect children to be in the correct uniform which consists of a white polo shirt (with or without the school logo), grey trousers/skirt/pinafore or yellow sun dress in warm weather, a yellow cardigan or jumper, grey tights or socks and </a:t>
            </a:r>
            <a:r>
              <a:rPr lang="en-GB" sz="1200" u="sng" kern="1200" dirty="0" smtClean="0">
                <a:solidFill>
                  <a:schemeClr val="tx1"/>
                </a:solidFill>
                <a:effectLst/>
                <a:latin typeface="+mn-lt"/>
                <a:ea typeface="+mn-ea"/>
                <a:cs typeface="+mn-cs"/>
              </a:rPr>
              <a:t>Velcro fastening</a:t>
            </a:r>
            <a:r>
              <a:rPr lang="en-GB" sz="1200" kern="1200" dirty="0" smtClean="0">
                <a:solidFill>
                  <a:schemeClr val="tx1"/>
                </a:solidFill>
                <a:effectLst/>
                <a:latin typeface="+mn-lt"/>
                <a:ea typeface="+mn-ea"/>
                <a:cs typeface="+mn-cs"/>
              </a:rPr>
              <a:t> black waterproof sensible trainers. We are always outside so trainers is a </a:t>
            </a:r>
            <a:r>
              <a:rPr lang="en-GB" sz="1200" b="1" u="sng" kern="1200" dirty="0" smtClean="0">
                <a:solidFill>
                  <a:schemeClr val="tx1"/>
                </a:solidFill>
                <a:effectLst/>
                <a:latin typeface="+mn-lt"/>
                <a:ea typeface="+mn-ea"/>
                <a:cs typeface="+mn-cs"/>
              </a:rPr>
              <a:t>MUST</a:t>
            </a:r>
            <a:r>
              <a:rPr lang="en-GB" sz="1200" kern="1200" dirty="0" smtClean="0">
                <a:solidFill>
                  <a:schemeClr val="tx1"/>
                </a:solidFill>
                <a:effectLst/>
                <a:latin typeface="+mn-lt"/>
                <a:ea typeface="+mn-ea"/>
                <a:cs typeface="+mn-cs"/>
              </a:rPr>
              <a:t> as they are much more practical.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Once the children are in classes we would like you to bring in a pair of wellies which will be stored in school for the year. </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14</a:t>
            </a:fld>
            <a:endParaRPr lang="en-GB"/>
          </a:p>
        </p:txBody>
      </p:sp>
    </p:spTree>
    <p:extLst>
      <p:ext uri="{BB962C8B-B14F-4D97-AF65-F5344CB8AC3E}">
        <p14:creationId xmlns:p14="http://schemas.microsoft.com/office/powerpoint/2010/main" val="356361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 plea from all of us:  Please, please, please put the children’s names on everything they bring into school!  We can read the children’s names even if they can’t!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15</a:t>
            </a:fld>
            <a:endParaRPr lang="en-GB"/>
          </a:p>
        </p:txBody>
      </p:sp>
    </p:spTree>
    <p:extLst>
      <p:ext uri="{BB962C8B-B14F-4D97-AF65-F5344CB8AC3E}">
        <p14:creationId xmlns:p14="http://schemas.microsoft.com/office/powerpoint/2010/main" val="333451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Once the children are in a class they will spend the first few weeks in their own class groups, mixing with the children in the other EY classes during outside learning time and lunch playtime. We will also be getting together as a whole year group for assemblies once or twice a week.  This helps them get to know each other and feel like a class and to find their way around their new environment and learn the new rules and routines.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All the adults in Early Years will be spending a lot of time observing the children, as well as playing with them, and recording what they do and how they do it, so that we can tailor their learning to the styles and activities that suit them best.  We record what they do in their pink books (show book) and on Tapestry </a:t>
            </a:r>
          </a:p>
          <a:p>
            <a:r>
              <a:rPr lang="en-GB" sz="1200" kern="1200" dirty="0" smtClean="0">
                <a:solidFill>
                  <a:schemeClr val="tx1"/>
                </a:solidFill>
                <a:effectLst/>
                <a:latin typeface="+mn-lt"/>
                <a:ea typeface="+mn-ea"/>
                <a:cs typeface="+mn-cs"/>
              </a:rPr>
              <a:t>Tapestry is award-winning software with tools to help educators work in partnership with families, document children's learning and development, and develop a child-centred approach to planning and assessment. </a:t>
            </a:r>
          </a:p>
          <a:p>
            <a:r>
              <a:rPr lang="en-GB" sz="1200" kern="1200" dirty="0" smtClean="0">
                <a:solidFill>
                  <a:schemeClr val="tx1"/>
                </a:solidFill>
                <a:effectLst/>
                <a:latin typeface="+mn-lt"/>
                <a:ea typeface="+mn-ea"/>
                <a:cs typeface="+mn-cs"/>
              </a:rPr>
              <a:t>Each child will have their own online learning journal on Tapestry. This journal will enable us to follow your child's learning and development, and to plan experiences to help them to make progress. Through the journal we will share weekly 'observations' with you, which can be words, pictures and videos about your child's time here. You will also be able to use Tapestry to add pictures and videos of learning and experiences that happen at home. These will help us to get to know your child better - getting to know each child is at the heart of our good practice.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Please note that whilst home and school will be able to comment on observations, Tapestry is not a direct messaging service to staff, so please do continue to liaise with teachers in person or via the school office.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At the end of Reception, you’ll be able to download all of the photos and observations that have been uploaded over the year. </a:t>
            </a:r>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16</a:t>
            </a:fld>
            <a:endParaRPr lang="en-GB"/>
          </a:p>
        </p:txBody>
      </p:sp>
    </p:spTree>
    <p:extLst>
      <p:ext uri="{BB962C8B-B14F-4D97-AF65-F5344CB8AC3E}">
        <p14:creationId xmlns:p14="http://schemas.microsoft.com/office/powerpoint/2010/main" val="114374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South Farnborough Infants is officially a “Healthy school” and we are part of the government funded free fruit/vegetable scheme. </a:t>
            </a:r>
          </a:p>
          <a:p>
            <a:r>
              <a:rPr lang="en-GB" sz="1200" kern="1200" dirty="0" smtClean="0">
                <a:solidFill>
                  <a:schemeClr val="tx1"/>
                </a:solidFill>
                <a:effectLst/>
                <a:latin typeface="+mn-lt"/>
                <a:ea typeface="+mn-ea"/>
                <a:cs typeface="+mn-cs"/>
              </a:rPr>
              <a:t>Therefore you will not need to provide a snack each day.</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17</a:t>
            </a:fld>
            <a:endParaRPr lang="en-GB"/>
          </a:p>
        </p:txBody>
      </p:sp>
    </p:spTree>
    <p:extLst>
      <p:ext uri="{BB962C8B-B14F-4D97-AF65-F5344CB8AC3E}">
        <p14:creationId xmlns:p14="http://schemas.microsoft.com/office/powerpoint/2010/main" val="428040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children will only need to bring a drink bottle containing </a:t>
            </a:r>
            <a:r>
              <a:rPr lang="en-GB" sz="1200" b="1" u="sng" kern="1200" dirty="0" smtClean="0">
                <a:solidFill>
                  <a:schemeClr val="tx1"/>
                </a:solidFill>
                <a:effectLst/>
                <a:latin typeface="+mn-lt"/>
                <a:ea typeface="+mn-ea"/>
                <a:cs typeface="+mn-cs"/>
              </a:rPr>
              <a:t>only water</a:t>
            </a:r>
            <a:r>
              <a:rPr lang="en-GB" sz="1200" kern="1200" dirty="0" smtClean="0">
                <a:solidFill>
                  <a:schemeClr val="tx1"/>
                </a:solidFill>
                <a:effectLst/>
                <a:latin typeface="+mn-lt"/>
                <a:ea typeface="+mn-ea"/>
                <a:cs typeface="+mn-cs"/>
              </a:rPr>
              <a:t> every day. </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18</a:t>
            </a:fld>
            <a:endParaRPr lang="en-GB"/>
          </a:p>
        </p:txBody>
      </p:sp>
    </p:spTree>
    <p:extLst>
      <p:ext uri="{BB962C8B-B14F-4D97-AF65-F5344CB8AC3E}">
        <p14:creationId xmlns:p14="http://schemas.microsoft.com/office/powerpoint/2010/main" val="3840455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children can also have milk with their snack if they would like it. You need to register if you would like your child to have milk through the cool milk website. There is information about this in your yellow folders.</a:t>
            </a:r>
          </a:p>
          <a:p>
            <a:r>
              <a:rPr lang="en-GB" sz="1200" kern="1200" dirty="0" smtClean="0">
                <a:solidFill>
                  <a:schemeClr val="tx1"/>
                </a:solidFill>
                <a:effectLst/>
                <a:latin typeface="+mn-lt"/>
                <a:ea typeface="+mn-ea"/>
                <a:cs typeface="+mn-cs"/>
              </a:rPr>
              <a:t>We offer this free until they are five. Once they are 5, you can pay for your child to continue to have milk whilst they are in Early Years. It is available at a subsidised price of 28p per day.</a:t>
            </a:r>
          </a:p>
          <a:p>
            <a:pPr lvl="0"/>
            <a:r>
              <a:rPr lang="en-GB" sz="1200" kern="1200" dirty="0" smtClean="0">
                <a:solidFill>
                  <a:schemeClr val="tx1"/>
                </a:solidFill>
                <a:effectLst/>
                <a:latin typeface="+mn-lt"/>
                <a:ea typeface="+mn-ea"/>
                <a:cs typeface="+mn-cs"/>
              </a:rPr>
              <a:t>All the children are entitled to school dinners for free and we do hope you will be taking up this very generous offer – you don’t get much in life for free, but a tasty, nutritious two-course meal is definitely worth having!  </a:t>
            </a:r>
          </a:p>
          <a:p>
            <a:pPr lvl="0"/>
            <a:r>
              <a:rPr lang="en-GB" sz="1200" kern="1200" dirty="0" err="1" smtClean="0">
                <a:solidFill>
                  <a:schemeClr val="tx1"/>
                </a:solidFill>
                <a:effectLst/>
                <a:latin typeface="+mn-lt"/>
                <a:ea typeface="+mn-ea"/>
                <a:cs typeface="+mn-cs"/>
              </a:rPr>
              <a:t>Caterlink</a:t>
            </a:r>
            <a:r>
              <a:rPr lang="en-GB" sz="1200" kern="1200" dirty="0" smtClean="0">
                <a:solidFill>
                  <a:schemeClr val="tx1"/>
                </a:solidFill>
                <a:effectLst/>
                <a:latin typeface="+mn-lt"/>
                <a:ea typeface="+mn-ea"/>
                <a:cs typeface="+mn-cs"/>
              </a:rPr>
              <a:t> provide the school lunches and there is a copy of the menu included in your information pack. If your child has a special diet, this can be accommodated. You need to choose your child’s dinner every day via the </a:t>
            </a:r>
            <a:r>
              <a:rPr lang="en-GB" sz="1200" kern="1200" dirty="0" err="1" smtClean="0">
                <a:solidFill>
                  <a:schemeClr val="tx1"/>
                </a:solidFill>
                <a:effectLst/>
                <a:latin typeface="+mn-lt"/>
                <a:ea typeface="+mn-ea"/>
                <a:cs typeface="+mn-cs"/>
              </a:rPr>
              <a:t>Arbor</a:t>
            </a:r>
            <a:r>
              <a:rPr lang="en-GB" sz="1200" kern="1200" dirty="0" smtClean="0">
                <a:solidFill>
                  <a:schemeClr val="tx1"/>
                </a:solidFill>
                <a:effectLst/>
                <a:latin typeface="+mn-lt"/>
                <a:ea typeface="+mn-ea"/>
                <a:cs typeface="+mn-cs"/>
              </a:rPr>
              <a:t> app in advance before the day. You can order for a whole week at a time to make it easier. </a:t>
            </a:r>
          </a:p>
          <a:p>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19</a:t>
            </a:fld>
            <a:endParaRPr lang="en-GB"/>
          </a:p>
        </p:txBody>
      </p:sp>
    </p:spTree>
    <p:extLst>
      <p:ext uri="{BB962C8B-B14F-4D97-AF65-F5344CB8AC3E}">
        <p14:creationId xmlns:p14="http://schemas.microsoft.com/office/powerpoint/2010/main" val="8185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send the yellow book bag in to school every day, Please can we ask that you put a </a:t>
            </a:r>
            <a:r>
              <a:rPr lang="en-GB" sz="1200" u="sng" kern="1200" dirty="0" smtClean="0">
                <a:solidFill>
                  <a:schemeClr val="tx1"/>
                </a:solidFill>
                <a:effectLst/>
                <a:latin typeface="+mn-lt"/>
                <a:ea typeface="+mn-ea"/>
                <a:cs typeface="+mn-cs"/>
              </a:rPr>
              <a:t>sun hat and a lightweight waterproof coat</a:t>
            </a:r>
            <a:r>
              <a:rPr lang="en-GB" sz="1200" kern="1200" dirty="0" smtClean="0">
                <a:solidFill>
                  <a:schemeClr val="tx1"/>
                </a:solidFill>
                <a:effectLst/>
                <a:latin typeface="+mn-lt"/>
                <a:ea typeface="+mn-ea"/>
                <a:cs typeface="+mn-cs"/>
              </a:rPr>
              <a:t> in their book bag as we do go out to play in all weathers! </a:t>
            </a:r>
          </a:p>
          <a:p>
            <a:r>
              <a:rPr lang="en-GB" sz="1200" kern="1200" dirty="0" smtClean="0">
                <a:solidFill>
                  <a:schemeClr val="tx1"/>
                </a:solidFill>
                <a:effectLst/>
                <a:latin typeface="+mn-lt"/>
                <a:ea typeface="+mn-ea"/>
                <a:cs typeface="+mn-cs"/>
              </a:rPr>
              <a:t>Please do not bring a rucksack as we are limited on space and only have room for book bags!</a:t>
            </a:r>
          </a:p>
          <a:p>
            <a:r>
              <a:rPr lang="en-GB" sz="1200" kern="1200" dirty="0" smtClean="0">
                <a:solidFill>
                  <a:schemeClr val="tx1"/>
                </a:solidFill>
                <a:effectLst/>
                <a:latin typeface="+mn-lt"/>
                <a:ea typeface="+mn-ea"/>
                <a:cs typeface="+mn-cs"/>
              </a:rPr>
              <a:t>Your child will be bringing home a library book and later on a reading book. We will be having an information evening about phonics, reading and maths in October.</a:t>
            </a:r>
          </a:p>
          <a:p>
            <a:r>
              <a:rPr lang="en-GB" sz="1200" kern="1200" dirty="0" smtClean="0">
                <a:solidFill>
                  <a:schemeClr val="tx1"/>
                </a:solidFill>
                <a:effectLst/>
                <a:latin typeface="+mn-lt"/>
                <a:ea typeface="+mn-ea"/>
                <a:cs typeface="+mn-cs"/>
              </a:rPr>
              <a:t>Your child will need to bring a water bottle and book bag every day from the first day of school. </a:t>
            </a:r>
          </a:p>
          <a:p>
            <a:r>
              <a:rPr lang="en-GB" sz="1200" b="1" u="sng" kern="1200" dirty="0" smtClean="0">
                <a:solidFill>
                  <a:schemeClr val="tx1"/>
                </a:solidFill>
                <a:effectLst/>
                <a:latin typeface="+mn-lt"/>
                <a:ea typeface="+mn-ea"/>
                <a:cs typeface="+mn-cs"/>
              </a:rPr>
              <a:t>Please don’t put water bottles inside the book bags</a:t>
            </a:r>
            <a:r>
              <a:rPr lang="en-GB" sz="1200" kern="1200" dirty="0" smtClean="0">
                <a:solidFill>
                  <a:schemeClr val="tx1"/>
                </a:solidFill>
                <a:effectLst/>
                <a:latin typeface="+mn-lt"/>
                <a:ea typeface="+mn-ea"/>
                <a:cs typeface="+mn-cs"/>
              </a:rPr>
              <a:t> – if they leak then they ruin any books inside.    </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20</a:t>
            </a:fld>
            <a:endParaRPr lang="en-GB"/>
          </a:p>
        </p:txBody>
      </p:sp>
    </p:spTree>
    <p:extLst>
      <p:ext uri="{BB962C8B-B14F-4D97-AF65-F5344CB8AC3E}">
        <p14:creationId xmlns:p14="http://schemas.microsoft.com/office/powerpoint/2010/main" val="331097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a:t>
            </a:fld>
            <a:endParaRPr lang="en-GB"/>
          </a:p>
        </p:txBody>
      </p:sp>
    </p:spTree>
    <p:extLst>
      <p:ext uri="{BB962C8B-B14F-4D97-AF65-F5344CB8AC3E}">
        <p14:creationId xmlns:p14="http://schemas.microsoft.com/office/powerpoint/2010/main" val="97648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Once the children are settled into school, we will be doing P.E. and everyone will need a P.E. kit. This is a white t-shirt and a pair of black shorts, leggings or jogging bottoms depending on the time of year and the weather. They will also need to wear their black trainers and their school jumper/cardigan.</a:t>
            </a:r>
          </a:p>
          <a:p>
            <a:pPr lvl="0"/>
            <a:r>
              <a:rPr lang="en-GB" sz="1200" kern="1200" dirty="0" smtClean="0">
                <a:solidFill>
                  <a:schemeClr val="tx1"/>
                </a:solidFill>
                <a:effectLst/>
                <a:latin typeface="+mn-lt"/>
                <a:ea typeface="+mn-ea"/>
                <a:cs typeface="+mn-cs"/>
              </a:rPr>
              <a:t>The children will need to come to school </a:t>
            </a:r>
            <a:r>
              <a:rPr lang="en-GB" sz="1200" b="1" u="sng" kern="1200" dirty="0" smtClean="0">
                <a:solidFill>
                  <a:schemeClr val="tx1"/>
                </a:solidFill>
                <a:effectLst/>
                <a:latin typeface="+mn-lt"/>
                <a:ea typeface="+mn-ea"/>
                <a:cs typeface="+mn-cs"/>
              </a:rPr>
              <a:t>wearing their kit on PE days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 jewellery please except for religious or medical reasons. </a:t>
            </a:r>
          </a:p>
          <a:p>
            <a:pPr lvl="0"/>
            <a:r>
              <a:rPr lang="en-GB" sz="1200" kern="1200" dirty="0" smtClean="0">
                <a:solidFill>
                  <a:schemeClr val="tx1"/>
                </a:solidFill>
                <a:effectLst/>
                <a:latin typeface="+mn-lt"/>
                <a:ea typeface="+mn-ea"/>
                <a:cs typeface="+mn-cs"/>
              </a:rPr>
              <a:t>We will let you know nearer the time which days this will be.</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21</a:t>
            </a:fld>
            <a:endParaRPr lang="en-GB"/>
          </a:p>
        </p:txBody>
      </p:sp>
    </p:spTree>
    <p:extLst>
      <p:ext uri="{BB962C8B-B14F-4D97-AF65-F5344CB8AC3E}">
        <p14:creationId xmlns:p14="http://schemas.microsoft.com/office/powerpoint/2010/main" val="374204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22</a:t>
            </a:fld>
            <a:endParaRPr lang="en-GB"/>
          </a:p>
        </p:txBody>
      </p:sp>
    </p:spTree>
    <p:extLst>
      <p:ext uri="{BB962C8B-B14F-4D97-AF65-F5344CB8AC3E}">
        <p14:creationId xmlns:p14="http://schemas.microsoft.com/office/powerpoint/2010/main" val="370699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Before we finish I need to show you our Early Years scrap books, please take one with you when you leave. These are for your child to record anything they do each school holiday. The first page is for the children to give information about themselves and their family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brothers, sisters, pets, favourite colour and anything else they would like to tell us about. In the rest of the book they can stick things from their holidays starting with this summer before they start school. They can include tickets, photos, leaflets of places visited, drawings etc. Each school holiday they will bring their scrap book home so they can add to it.</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23</a:t>
            </a:fld>
            <a:endParaRPr lang="en-GB"/>
          </a:p>
        </p:txBody>
      </p:sp>
    </p:spTree>
    <p:extLst>
      <p:ext uri="{BB962C8B-B14F-4D97-AF65-F5344CB8AC3E}">
        <p14:creationId xmlns:p14="http://schemas.microsoft.com/office/powerpoint/2010/main" val="310775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School website: Please visit our school website and subscribe to the school calendar, this will keep you up to date with all of the key things happening at school.</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24</a:t>
            </a:fld>
            <a:endParaRPr lang="en-GB"/>
          </a:p>
        </p:txBody>
      </p:sp>
    </p:spTree>
    <p:extLst>
      <p:ext uri="{BB962C8B-B14F-4D97-AF65-F5344CB8AC3E}">
        <p14:creationId xmlns:p14="http://schemas.microsoft.com/office/powerpoint/2010/main" val="201418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Birthdays:</a:t>
            </a:r>
          </a:p>
          <a:p>
            <a:r>
              <a:rPr lang="en-GB" sz="1200" kern="1200" dirty="0" smtClean="0">
                <a:solidFill>
                  <a:schemeClr val="tx1"/>
                </a:solidFill>
                <a:effectLst/>
                <a:latin typeface="+mn-lt"/>
                <a:ea typeface="+mn-ea"/>
                <a:cs typeface="+mn-cs"/>
              </a:rPr>
              <a:t>We always celebrate the children’s birthdays in school. The class will sing to your child on their special day and we will ask them about their celebrations. Children can also celebrate by wearing their own clothes on their birthday or the nearest school day to it. As we are a healthy school, please do not bring in any sweets or cakes to give out on your child’s birthday, you can do any celebrations with their friends outside of school.</a:t>
            </a:r>
          </a:p>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25</a:t>
            </a:fld>
            <a:endParaRPr lang="en-GB"/>
          </a:p>
        </p:txBody>
      </p:sp>
    </p:spTree>
    <p:extLst>
      <p:ext uri="{BB962C8B-B14F-4D97-AF65-F5344CB8AC3E}">
        <p14:creationId xmlns:p14="http://schemas.microsoft.com/office/powerpoint/2010/main" val="585284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26</a:t>
            </a:fld>
            <a:endParaRPr lang="en-GB"/>
          </a:p>
        </p:txBody>
      </p:sp>
    </p:spTree>
    <p:extLst>
      <p:ext uri="{BB962C8B-B14F-4D97-AF65-F5344CB8AC3E}">
        <p14:creationId xmlns:p14="http://schemas.microsoft.com/office/powerpoint/2010/main" val="24502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3</a:t>
            </a:fld>
            <a:endParaRPr lang="en-GB"/>
          </a:p>
        </p:txBody>
      </p:sp>
    </p:spTree>
    <p:extLst>
      <p:ext uri="{BB962C8B-B14F-4D97-AF65-F5344CB8AC3E}">
        <p14:creationId xmlns:p14="http://schemas.microsoft.com/office/powerpoint/2010/main" val="404660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4</a:t>
            </a:fld>
            <a:endParaRPr lang="en-GB"/>
          </a:p>
        </p:txBody>
      </p:sp>
    </p:spTree>
    <p:extLst>
      <p:ext uri="{BB962C8B-B14F-4D97-AF65-F5344CB8AC3E}">
        <p14:creationId xmlns:p14="http://schemas.microsoft.com/office/powerpoint/2010/main" val="134012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5</a:t>
            </a:fld>
            <a:endParaRPr lang="en-GB"/>
          </a:p>
        </p:txBody>
      </p:sp>
    </p:spTree>
    <p:extLst>
      <p:ext uri="{BB962C8B-B14F-4D97-AF65-F5344CB8AC3E}">
        <p14:creationId xmlns:p14="http://schemas.microsoft.com/office/powerpoint/2010/main" val="325901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6</a:t>
            </a:fld>
            <a:endParaRPr lang="en-GB"/>
          </a:p>
        </p:txBody>
      </p:sp>
    </p:spTree>
    <p:extLst>
      <p:ext uri="{BB962C8B-B14F-4D97-AF65-F5344CB8AC3E}">
        <p14:creationId xmlns:p14="http://schemas.microsoft.com/office/powerpoint/2010/main" val="211017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a:t>
            </a:r>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7</a:t>
            </a:fld>
            <a:endParaRPr lang="en-GB"/>
          </a:p>
        </p:txBody>
      </p:sp>
    </p:spTree>
    <p:extLst>
      <p:ext uri="{BB962C8B-B14F-4D97-AF65-F5344CB8AC3E}">
        <p14:creationId xmlns:p14="http://schemas.microsoft.com/office/powerpoint/2010/main" val="355068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8</a:t>
            </a:fld>
            <a:endParaRPr lang="en-GB"/>
          </a:p>
        </p:txBody>
      </p:sp>
    </p:spTree>
    <p:extLst>
      <p:ext uri="{BB962C8B-B14F-4D97-AF65-F5344CB8AC3E}">
        <p14:creationId xmlns:p14="http://schemas.microsoft.com/office/powerpoint/2010/main" val="22692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626090-A882-4A5A-8EC1-74FAF6DB0230}" type="slidenum">
              <a:rPr lang="en-GB" smtClean="0"/>
              <a:t>9</a:t>
            </a:fld>
            <a:endParaRPr lang="en-GB"/>
          </a:p>
        </p:txBody>
      </p:sp>
    </p:spTree>
    <p:extLst>
      <p:ext uri="{BB962C8B-B14F-4D97-AF65-F5344CB8AC3E}">
        <p14:creationId xmlns:p14="http://schemas.microsoft.com/office/powerpoint/2010/main" val="286411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7DDED4-942F-42BD-83FE-D5ABA741A286}"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21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7DDED4-942F-42BD-83FE-D5ABA741A286}"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347888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7DDED4-942F-42BD-83FE-D5ABA741A286}"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356156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7DDED4-942F-42BD-83FE-D5ABA741A286}"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193083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7DDED4-942F-42BD-83FE-D5ABA741A286}"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31732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7DDED4-942F-42BD-83FE-D5ABA741A286}"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12917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7DDED4-942F-42BD-83FE-D5ABA741A286}" type="datetimeFigureOut">
              <a:rPr lang="en-GB" smtClean="0"/>
              <a:t>13/06/2025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378984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7DDED4-942F-42BD-83FE-D5ABA741A286}" type="datetimeFigureOut">
              <a:rPr lang="en-GB" smtClean="0"/>
              <a:t>13/06/2025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38115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DDED4-942F-42BD-83FE-D5ABA741A286}" type="datetimeFigureOut">
              <a:rPr lang="en-GB" smtClean="0"/>
              <a:t>13/06/2025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41228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7DDED4-942F-42BD-83FE-D5ABA741A286}"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148725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7DDED4-942F-42BD-83FE-D5ABA741A286}"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3836E-92A0-4E7A-A418-E567F147CD43}" type="slidenum">
              <a:rPr lang="en-GB" smtClean="0"/>
              <a:t>‹#›</a:t>
            </a:fld>
            <a:endParaRPr lang="en-GB"/>
          </a:p>
        </p:txBody>
      </p:sp>
    </p:spTree>
    <p:extLst>
      <p:ext uri="{BB962C8B-B14F-4D97-AF65-F5344CB8AC3E}">
        <p14:creationId xmlns:p14="http://schemas.microsoft.com/office/powerpoint/2010/main" val="297638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2"/>
          </a:fgClr>
          <a:bgClr>
            <a:schemeClr val="accent4">
              <a:lumMod val="20000"/>
              <a:lumOff val="8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DDED4-942F-42BD-83FE-D5ABA741A286}" type="datetimeFigureOut">
              <a:rPr lang="en-GB" smtClean="0"/>
              <a:t>13/06/2025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836E-92A0-4E7A-A418-E567F147CD43}" type="slidenum">
              <a:rPr lang="en-GB" smtClean="0"/>
              <a:t>‹#›</a:t>
            </a:fld>
            <a:endParaRPr lang="en-GB"/>
          </a:p>
        </p:txBody>
      </p:sp>
    </p:spTree>
    <p:extLst>
      <p:ext uri="{BB962C8B-B14F-4D97-AF65-F5344CB8AC3E}">
        <p14:creationId xmlns:p14="http://schemas.microsoft.com/office/powerpoint/2010/main" val="105456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16813" y="1887660"/>
            <a:ext cx="8498988" cy="1580051"/>
          </a:xfrm>
        </p:spPr>
        <p:txBody>
          <a:bodyPr>
            <a:noAutofit/>
          </a:bodyPr>
          <a:lstStyle/>
          <a:p>
            <a:r>
              <a:rPr lang="en-GB" dirty="0" smtClean="0"/>
              <a:t/>
            </a:r>
            <a:br>
              <a:rPr lang="en-GB" dirty="0" smtClean="0"/>
            </a:br>
            <a:r>
              <a:rPr lang="en-GB" dirty="0"/>
              <a:t/>
            </a:r>
            <a:br>
              <a:rPr lang="en-GB" dirty="0"/>
            </a:br>
            <a:r>
              <a:rPr lang="en-GB" dirty="0" smtClean="0">
                <a:latin typeface="Sassoon Infant Std" panose="020B0503020103030203" pitchFamily="34" charset="0"/>
              </a:rPr>
              <a:t>Welcome to South </a:t>
            </a:r>
            <a:br>
              <a:rPr lang="en-GB" dirty="0" smtClean="0">
                <a:latin typeface="Sassoon Infant Std" panose="020B0503020103030203" pitchFamily="34" charset="0"/>
              </a:rPr>
            </a:br>
            <a:r>
              <a:rPr lang="en-GB" dirty="0" smtClean="0">
                <a:latin typeface="Sassoon Infant Std" panose="020B0503020103030203" pitchFamily="34" charset="0"/>
              </a:rPr>
              <a:t>Farnborough Infants School</a:t>
            </a:r>
            <a:endParaRPr lang="en-GB" dirty="0">
              <a:latin typeface="Sassoon Infant Std" panose="020B0503020103030203" pitchFamily="34" charset="0"/>
            </a:endParaRPr>
          </a:p>
        </p:txBody>
      </p:sp>
      <p:pic>
        <p:nvPicPr>
          <p:cNvPr id="1028" name="Picture 4" descr="South Farnborough Infant School on X: &quot;We are really looking forward to  welcoming our new Early Years children and their families to South  Farnborough Infant School tomorrow...we know how special your 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91" y="758825"/>
            <a:ext cx="3227022" cy="3227022"/>
          </a:xfrm>
          <a:prstGeom prst="rect">
            <a:avLst/>
          </a:prstGeom>
          <a:noFill/>
          <a:ln>
            <a:solidFill>
              <a:schemeClr val="tx1">
                <a:alpha val="90000"/>
              </a:schemeClr>
            </a:solidFill>
          </a:ln>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4"/>
          <a:srcRect l="22518" t="8005" r="28065" b="6877"/>
          <a:stretch/>
        </p:blipFill>
        <p:spPr bwMode="auto">
          <a:xfrm>
            <a:off x="6648817" y="3906289"/>
            <a:ext cx="2587380" cy="259971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915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6491" t="23996" r="38421" b="14874"/>
          <a:stretch/>
        </p:blipFill>
        <p:spPr>
          <a:xfrm>
            <a:off x="144380" y="665747"/>
            <a:ext cx="3727784" cy="5109411"/>
          </a:xfrm>
          <a:prstGeom prst="rect">
            <a:avLst/>
          </a:prstGeom>
          <a:ln w="12700">
            <a:solidFill>
              <a:schemeClr val="accent4"/>
            </a:solidFill>
          </a:ln>
        </p:spPr>
      </p:pic>
      <p:pic>
        <p:nvPicPr>
          <p:cNvPr id="9" name="Picture 8"/>
          <p:cNvPicPr/>
          <p:nvPr/>
        </p:nvPicPr>
        <p:blipFill rotWithShape="1">
          <a:blip r:embed="rId4"/>
          <a:srcRect l="36244" t="23075" r="38340" b="13919"/>
          <a:stretch/>
        </p:blipFill>
        <p:spPr bwMode="auto">
          <a:xfrm>
            <a:off x="4427619" y="641685"/>
            <a:ext cx="3609475" cy="5197641"/>
          </a:xfrm>
          <a:prstGeom prst="rect">
            <a:avLst/>
          </a:prstGeom>
          <a:ln w="12700">
            <a:solidFill>
              <a:schemeClr val="accent4"/>
            </a:solidFill>
          </a:ln>
          <a:extLst>
            <a:ext uri="{53640926-AAD7-44D8-BBD7-CCE9431645EC}">
              <a14:shadowObscured xmlns:a14="http://schemas.microsoft.com/office/drawing/2010/main"/>
            </a:ext>
          </a:extLst>
        </p:spPr>
      </p:pic>
      <p:pic>
        <p:nvPicPr>
          <p:cNvPr id="10" name="Picture 9"/>
          <p:cNvPicPr/>
          <p:nvPr/>
        </p:nvPicPr>
        <p:blipFill rotWithShape="1">
          <a:blip r:embed="rId5"/>
          <a:srcRect l="37058" t="23057" r="38852" b="13147"/>
          <a:stretch/>
        </p:blipFill>
        <p:spPr bwMode="auto">
          <a:xfrm>
            <a:off x="8470233" y="641684"/>
            <a:ext cx="3497178" cy="5197642"/>
          </a:xfrm>
          <a:prstGeom prst="rect">
            <a:avLst/>
          </a:prstGeom>
          <a:ln w="12700">
            <a:solidFill>
              <a:schemeClr val="accent4"/>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038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2" y="191921"/>
            <a:ext cx="9144000" cy="1091448"/>
          </a:xfrm>
        </p:spPr>
        <p:txBody>
          <a:bodyPr/>
          <a:lstStyle/>
          <a:p>
            <a:r>
              <a:rPr lang="en-GB" b="1" dirty="0" smtClean="0">
                <a:latin typeface="Sassoon Infant Std" panose="020B0503020103030203" pitchFamily="34" charset="0"/>
              </a:rPr>
              <a:t>Home Visits</a:t>
            </a:r>
            <a:endParaRPr lang="en-GB" b="1" dirty="0">
              <a:latin typeface="Sassoon Infant Std" panose="020B0503020103030203" pitchFamily="34" charset="0"/>
            </a:endParaRPr>
          </a:p>
        </p:txBody>
      </p:sp>
      <p:sp>
        <p:nvSpPr>
          <p:cNvPr id="3" name="Subtitle 2"/>
          <p:cNvSpPr>
            <a:spLocks noGrp="1"/>
          </p:cNvSpPr>
          <p:nvPr>
            <p:ph type="subTitle" idx="1"/>
          </p:nvPr>
        </p:nvSpPr>
        <p:spPr>
          <a:xfrm>
            <a:off x="385011" y="1219199"/>
            <a:ext cx="11438021" cy="5325979"/>
          </a:xfrm>
          <a:ln w="38100">
            <a:solidFill>
              <a:schemeClr val="accent4"/>
            </a:solidFill>
          </a:ln>
        </p:spPr>
        <p:txBody>
          <a:bodyPr>
            <a:normAutofit/>
          </a:bodyPr>
          <a:lstStyle/>
          <a:p>
            <a:pPr algn="l"/>
            <a:r>
              <a:rPr lang="en-GB" b="1" dirty="0">
                <a:latin typeface="Sassoon Infant Std" panose="020B0503020103030203" pitchFamily="34" charset="0"/>
              </a:rPr>
              <a:t>What's the point of teacher home visits?</a:t>
            </a:r>
          </a:p>
          <a:p>
            <a:pPr algn="l"/>
            <a:r>
              <a:rPr lang="en-GB" dirty="0">
                <a:latin typeface="Sassoon Infant Std" panose="020B0503020103030203" pitchFamily="34" charset="0"/>
              </a:rPr>
              <a:t>The home visit is really all about getting to know your child a little, telling you a bit more about the school set-up – and giving you an opportunity to speak confidentially about your child’s needs and development</a:t>
            </a:r>
            <a:r>
              <a:rPr lang="en-GB" dirty="0" smtClean="0">
                <a:latin typeface="Sassoon Infant Std" panose="020B0503020103030203" pitchFamily="34" charset="0"/>
              </a:rPr>
              <a:t>.</a:t>
            </a:r>
          </a:p>
          <a:p>
            <a:pPr algn="l"/>
            <a:r>
              <a:rPr lang="en-GB" b="1" dirty="0">
                <a:latin typeface="Sassoon Infant Std" panose="020B0503020103030203" pitchFamily="34" charset="0"/>
              </a:rPr>
              <a:t>What can I expect at a teacher home visit?</a:t>
            </a:r>
          </a:p>
          <a:p>
            <a:pPr algn="l"/>
            <a:r>
              <a:rPr lang="en-GB" dirty="0">
                <a:latin typeface="Sassoon Infant Std" panose="020B0503020103030203" pitchFamily="34" charset="0"/>
              </a:rPr>
              <a:t>A teacher and learning support assistant will come along. </a:t>
            </a:r>
            <a:r>
              <a:rPr lang="en-GB" dirty="0" smtClean="0">
                <a:latin typeface="Sassoon Infant Std" panose="020B0503020103030203" pitchFamily="34" charset="0"/>
              </a:rPr>
              <a:t>Don't </a:t>
            </a:r>
            <a:r>
              <a:rPr lang="en-GB" dirty="0">
                <a:latin typeface="Sassoon Infant Std" panose="020B0503020103030203" pitchFamily="34" charset="0"/>
              </a:rPr>
              <a:t>worry: it's </a:t>
            </a:r>
            <a:r>
              <a:rPr lang="en-GB" dirty="0" smtClean="0">
                <a:latin typeface="Sassoon Infant Std" panose="020B0503020103030203" pitchFamily="34" charset="0"/>
              </a:rPr>
              <a:t>very informal. </a:t>
            </a:r>
          </a:p>
          <a:p>
            <a:pPr algn="l"/>
            <a:r>
              <a:rPr lang="en-GB" b="1" i="1" dirty="0">
                <a:latin typeface="Sassoon Infant Std" panose="020B0503020103030203" pitchFamily="34" charset="0"/>
              </a:rPr>
              <a:t>We </a:t>
            </a:r>
            <a:r>
              <a:rPr lang="en-GB" b="1" i="1" dirty="0" smtClean="0">
                <a:latin typeface="Sassoon Infant Std" panose="020B0503020103030203" pitchFamily="34" charset="0"/>
              </a:rPr>
              <a:t>will introduce </a:t>
            </a:r>
            <a:r>
              <a:rPr lang="en-GB" b="1" i="1" dirty="0">
                <a:latin typeface="Sassoon Infant Std" panose="020B0503020103030203" pitchFamily="34" charset="0"/>
              </a:rPr>
              <a:t>ourselves to the child, have a friendly chat and have a little play. </a:t>
            </a:r>
            <a:endParaRPr lang="en-GB" b="1" i="1" dirty="0" smtClean="0">
              <a:latin typeface="Sassoon Infant Std" panose="020B0503020103030203" pitchFamily="34" charset="0"/>
            </a:endParaRPr>
          </a:p>
          <a:p>
            <a:pPr algn="l"/>
            <a:r>
              <a:rPr lang="en-GB" dirty="0">
                <a:latin typeface="Sassoon Infant Std" panose="020B0503020103030203" pitchFamily="34" charset="0"/>
              </a:rPr>
              <a:t>Children are often keen to show us their </a:t>
            </a:r>
            <a:r>
              <a:rPr lang="en-GB" dirty="0" smtClean="0">
                <a:latin typeface="Sassoon Infant Std" panose="020B0503020103030203" pitchFamily="34" charset="0"/>
              </a:rPr>
              <a:t>toys and this can </a:t>
            </a:r>
            <a:r>
              <a:rPr lang="en-GB" dirty="0">
                <a:latin typeface="Sassoon Infant Std" panose="020B0503020103030203" pitchFamily="34" charset="0"/>
              </a:rPr>
              <a:t>then be a great talking point for us when </a:t>
            </a:r>
            <a:r>
              <a:rPr lang="en-GB" dirty="0" smtClean="0">
                <a:latin typeface="Sassoon Infant Std" panose="020B0503020103030203" pitchFamily="34" charset="0"/>
              </a:rPr>
              <a:t>your </a:t>
            </a:r>
            <a:r>
              <a:rPr lang="en-GB" dirty="0">
                <a:latin typeface="Sassoon Infant Std" panose="020B0503020103030203" pitchFamily="34" charset="0"/>
              </a:rPr>
              <a:t>child starts </a:t>
            </a:r>
            <a:r>
              <a:rPr lang="en-GB" dirty="0" smtClean="0">
                <a:latin typeface="Sassoon Infant Std" panose="020B0503020103030203" pitchFamily="34" charset="0"/>
              </a:rPr>
              <a:t>school. We </a:t>
            </a:r>
            <a:r>
              <a:rPr lang="en-GB" dirty="0">
                <a:latin typeface="Sassoon Infant Std" panose="020B0503020103030203" pitchFamily="34" charset="0"/>
              </a:rPr>
              <a:t>can </a:t>
            </a:r>
            <a:r>
              <a:rPr lang="en-GB" dirty="0" smtClean="0">
                <a:latin typeface="Sassoon Infant Std" panose="020B0503020103030203" pitchFamily="34" charset="0"/>
              </a:rPr>
              <a:t>also use this </a:t>
            </a:r>
            <a:r>
              <a:rPr lang="en-GB" dirty="0">
                <a:latin typeface="Sassoon Infant Std" panose="020B0503020103030203" pitchFamily="34" charset="0"/>
              </a:rPr>
              <a:t>to help to distract them a little if they ever become upset</a:t>
            </a:r>
            <a:r>
              <a:rPr lang="en-GB" dirty="0" smtClean="0">
                <a:latin typeface="Sassoon Infant Std" panose="020B0503020103030203" pitchFamily="34" charset="0"/>
              </a:rPr>
              <a:t>.</a:t>
            </a:r>
          </a:p>
          <a:p>
            <a:pPr algn="l"/>
            <a:r>
              <a:rPr lang="en-GB" dirty="0" smtClean="0">
                <a:latin typeface="Sassoon Infant Std" panose="020B0503020103030203" pitchFamily="34" charset="0"/>
              </a:rPr>
              <a:t>We will fill </a:t>
            </a:r>
            <a:r>
              <a:rPr lang="en-GB" dirty="0">
                <a:latin typeface="Sassoon Infant Std" panose="020B0503020103030203" pitchFamily="34" charset="0"/>
              </a:rPr>
              <a:t>out a form with basic information about your child, such as the language they speak at home, their eating habits, </a:t>
            </a:r>
            <a:r>
              <a:rPr lang="en-GB" dirty="0" smtClean="0">
                <a:latin typeface="Sassoon Infant Std" panose="020B0503020103030203" pitchFamily="34" charset="0"/>
              </a:rPr>
              <a:t>if they have any allergies or medical conditions or anything else we need to be aware of. Also we will ask which </a:t>
            </a:r>
            <a:r>
              <a:rPr lang="en-GB" dirty="0">
                <a:latin typeface="Sassoon Infant Std" panose="020B0503020103030203" pitchFamily="34" charset="0"/>
              </a:rPr>
              <a:t>toys and books they like.</a:t>
            </a:r>
          </a:p>
          <a:p>
            <a:pPr algn="l"/>
            <a:endParaRPr lang="en-GB" dirty="0">
              <a:latin typeface="Sassoon Infant Std" panose="020B0503020103030203" pitchFamily="34" charset="0"/>
            </a:endParaRPr>
          </a:p>
        </p:txBody>
      </p:sp>
    </p:spTree>
    <p:extLst>
      <p:ext uri="{BB962C8B-B14F-4D97-AF65-F5344CB8AC3E}">
        <p14:creationId xmlns:p14="http://schemas.microsoft.com/office/powerpoint/2010/main" val="174297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26" y="224588"/>
            <a:ext cx="11598442" cy="5386090"/>
          </a:xfrm>
          <a:prstGeom prst="rect">
            <a:avLst/>
          </a:prstGeom>
          <a:ln w="38100">
            <a:solidFill>
              <a:schemeClr val="accent4"/>
            </a:solidFill>
          </a:ln>
        </p:spPr>
        <p:txBody>
          <a:bodyPr wrap="square">
            <a:spAutoFit/>
          </a:bodyPr>
          <a:lstStyle/>
          <a:p>
            <a:r>
              <a:rPr lang="en-GB" sz="3600" b="1" dirty="0">
                <a:solidFill>
                  <a:srgbClr val="291702"/>
                </a:solidFill>
                <a:latin typeface="Sassoon Infant Std" panose="020B0503020103030203" pitchFamily="34" charset="0"/>
              </a:rPr>
              <a:t>Do you need to prepare for the teacher home visit?</a:t>
            </a:r>
          </a:p>
          <a:p>
            <a:endParaRPr lang="en-GB" sz="2800" dirty="0" smtClean="0">
              <a:solidFill>
                <a:srgbClr val="291702"/>
              </a:solidFill>
              <a:latin typeface="Sassoon Infant Std" panose="020B0503020103030203" pitchFamily="34" charset="0"/>
            </a:endParaRPr>
          </a:p>
          <a:p>
            <a:r>
              <a:rPr lang="en-GB" sz="2800" dirty="0" smtClean="0">
                <a:solidFill>
                  <a:srgbClr val="291702"/>
                </a:solidFill>
                <a:latin typeface="Sassoon Infant Std" panose="020B0503020103030203" pitchFamily="34" charset="0"/>
              </a:rPr>
              <a:t>The </a:t>
            </a:r>
            <a:r>
              <a:rPr lang="en-GB" sz="2800" dirty="0">
                <a:solidFill>
                  <a:srgbClr val="291702"/>
                </a:solidFill>
                <a:latin typeface="Sassoon Infant Std" panose="020B0503020103030203" pitchFamily="34" charset="0"/>
              </a:rPr>
              <a:t>only </a:t>
            </a:r>
            <a:r>
              <a:rPr lang="en-GB" sz="2800" dirty="0" smtClean="0">
                <a:solidFill>
                  <a:srgbClr val="291702"/>
                </a:solidFill>
                <a:latin typeface="Sassoon Infant Std" panose="020B0503020103030203" pitchFamily="34" charset="0"/>
              </a:rPr>
              <a:t>preparation </a:t>
            </a:r>
            <a:r>
              <a:rPr lang="en-GB" sz="2800" dirty="0">
                <a:solidFill>
                  <a:srgbClr val="291702"/>
                </a:solidFill>
                <a:latin typeface="Sassoon Infant Std" panose="020B0503020103030203" pitchFamily="34" charset="0"/>
              </a:rPr>
              <a:t>that </a:t>
            </a:r>
            <a:r>
              <a:rPr lang="en-GB" sz="2800" dirty="0" smtClean="0">
                <a:solidFill>
                  <a:srgbClr val="291702"/>
                </a:solidFill>
                <a:latin typeface="Sassoon Infant Std" panose="020B0503020103030203" pitchFamily="34" charset="0"/>
              </a:rPr>
              <a:t>we recommend </a:t>
            </a:r>
            <a:r>
              <a:rPr lang="en-GB" sz="2800" dirty="0">
                <a:solidFill>
                  <a:srgbClr val="291702"/>
                </a:solidFill>
                <a:latin typeface="Sassoon Infant Std" panose="020B0503020103030203" pitchFamily="34" charset="0"/>
              </a:rPr>
              <a:t>is making sure your child knows what's going to be happening. </a:t>
            </a:r>
            <a:r>
              <a:rPr lang="en-GB" sz="2800" dirty="0" smtClean="0">
                <a:solidFill>
                  <a:srgbClr val="291702"/>
                </a:solidFill>
                <a:latin typeface="Sassoon Infant Std" panose="020B0503020103030203" pitchFamily="34" charset="0"/>
              </a:rPr>
              <a:t>Talk </a:t>
            </a:r>
            <a:r>
              <a:rPr lang="en-GB" sz="2800" dirty="0">
                <a:solidFill>
                  <a:srgbClr val="291702"/>
                </a:solidFill>
                <a:latin typeface="Sassoon Infant Std" panose="020B0503020103030203" pitchFamily="34" charset="0"/>
              </a:rPr>
              <a:t>in a positive way to your child about </a:t>
            </a:r>
            <a:r>
              <a:rPr lang="en-GB" sz="2800" dirty="0" smtClean="0">
                <a:solidFill>
                  <a:srgbClr val="291702"/>
                </a:solidFill>
                <a:latin typeface="Sassoon Infant Std" panose="020B0503020103030203" pitchFamily="34" charset="0"/>
              </a:rPr>
              <a:t>a teacher from their school coming and </a:t>
            </a:r>
            <a:r>
              <a:rPr lang="en-GB" sz="2800" dirty="0">
                <a:solidFill>
                  <a:srgbClr val="291702"/>
                </a:solidFill>
                <a:latin typeface="Sassoon Infant Std" panose="020B0503020103030203" pitchFamily="34" charset="0"/>
              </a:rPr>
              <a:t>maybe get them to choose a favourite </a:t>
            </a:r>
            <a:r>
              <a:rPr lang="en-GB" sz="2800" dirty="0" smtClean="0">
                <a:solidFill>
                  <a:srgbClr val="291702"/>
                </a:solidFill>
                <a:latin typeface="Sassoon Infant Std" panose="020B0503020103030203" pitchFamily="34" charset="0"/>
              </a:rPr>
              <a:t>toy </a:t>
            </a:r>
            <a:r>
              <a:rPr lang="en-GB" sz="2800" dirty="0">
                <a:solidFill>
                  <a:srgbClr val="291702"/>
                </a:solidFill>
                <a:latin typeface="Sassoon Infant Std" panose="020B0503020103030203" pitchFamily="34" charset="0"/>
              </a:rPr>
              <a:t>to </a:t>
            </a:r>
            <a:r>
              <a:rPr lang="en-GB" sz="2800" dirty="0" smtClean="0">
                <a:solidFill>
                  <a:srgbClr val="291702"/>
                </a:solidFill>
                <a:latin typeface="Sassoon Infant Std" panose="020B0503020103030203" pitchFamily="34" charset="0"/>
              </a:rPr>
              <a:t>show, </a:t>
            </a:r>
            <a:r>
              <a:rPr lang="en-GB" sz="2800" dirty="0">
                <a:solidFill>
                  <a:srgbClr val="291702"/>
                </a:solidFill>
                <a:latin typeface="Sassoon Infant Std" panose="020B0503020103030203" pitchFamily="34" charset="0"/>
              </a:rPr>
              <a:t>just so they have something to share.</a:t>
            </a:r>
          </a:p>
          <a:p>
            <a:endParaRPr lang="en-GB" sz="2800" dirty="0">
              <a:solidFill>
                <a:srgbClr val="291702"/>
              </a:solidFill>
              <a:latin typeface="Sassoon Infant Std" panose="020B0503020103030203" pitchFamily="34" charset="0"/>
            </a:endParaRPr>
          </a:p>
          <a:p>
            <a:r>
              <a:rPr lang="en-GB" sz="2800" dirty="0" smtClean="0">
                <a:solidFill>
                  <a:srgbClr val="291702"/>
                </a:solidFill>
                <a:latin typeface="Sassoon Infant Std" panose="020B0503020103030203" pitchFamily="34" charset="0"/>
              </a:rPr>
              <a:t>One </a:t>
            </a:r>
            <a:r>
              <a:rPr lang="en-GB" sz="2800" dirty="0">
                <a:solidFill>
                  <a:srgbClr val="291702"/>
                </a:solidFill>
                <a:latin typeface="Sassoon Infant Std" panose="020B0503020103030203" pitchFamily="34" charset="0"/>
              </a:rPr>
              <a:t>thing you </a:t>
            </a:r>
            <a:r>
              <a:rPr lang="en-GB" sz="2800" i="1" u="sng" dirty="0">
                <a:solidFill>
                  <a:srgbClr val="291702"/>
                </a:solidFill>
                <a:latin typeface="Sassoon Infant Std" panose="020B0503020103030203" pitchFamily="34" charset="0"/>
              </a:rPr>
              <a:t>don't</a:t>
            </a:r>
            <a:r>
              <a:rPr lang="en-GB" sz="2800" dirty="0">
                <a:solidFill>
                  <a:srgbClr val="291702"/>
                </a:solidFill>
                <a:latin typeface="Sassoon Infant Std" panose="020B0503020103030203" pitchFamily="34" charset="0"/>
              </a:rPr>
              <a:t> need to do is </a:t>
            </a:r>
            <a:r>
              <a:rPr lang="en-GB" sz="2800" dirty="0" smtClean="0">
                <a:solidFill>
                  <a:srgbClr val="291702"/>
                </a:solidFill>
                <a:latin typeface="Sassoon Infant Std" panose="020B0503020103030203" pitchFamily="34" charset="0"/>
              </a:rPr>
              <a:t>make </a:t>
            </a:r>
            <a:r>
              <a:rPr lang="en-GB" sz="2800" dirty="0">
                <a:solidFill>
                  <a:srgbClr val="291702"/>
                </a:solidFill>
                <a:latin typeface="Sassoon Infant Std" panose="020B0503020103030203" pitchFamily="34" charset="0"/>
              </a:rPr>
              <a:t>sure the house is neat and tidy!</a:t>
            </a:r>
          </a:p>
          <a:p>
            <a:r>
              <a:rPr lang="en-GB" sz="2800" dirty="0" smtClean="0">
                <a:solidFill>
                  <a:srgbClr val="291702"/>
                </a:solidFill>
                <a:latin typeface="Sassoon Infant Std" panose="020B0503020103030203" pitchFamily="34" charset="0"/>
              </a:rPr>
              <a:t>We </a:t>
            </a:r>
            <a:r>
              <a:rPr lang="en-GB" sz="2800" dirty="0">
                <a:solidFill>
                  <a:srgbClr val="291702"/>
                </a:solidFill>
                <a:latin typeface="Sassoon Infant Std" panose="020B0503020103030203" pitchFamily="34" charset="0"/>
              </a:rPr>
              <a:t>honestly aren’t there to look at how tidy </a:t>
            </a:r>
            <a:r>
              <a:rPr lang="en-GB" sz="2800" dirty="0" smtClean="0">
                <a:solidFill>
                  <a:srgbClr val="291702"/>
                </a:solidFill>
                <a:latin typeface="Sassoon Infant Std" panose="020B0503020103030203" pitchFamily="34" charset="0"/>
              </a:rPr>
              <a:t>your </a:t>
            </a:r>
            <a:r>
              <a:rPr lang="en-GB" sz="2800" dirty="0">
                <a:solidFill>
                  <a:srgbClr val="291702"/>
                </a:solidFill>
                <a:latin typeface="Sassoon Infant Std" panose="020B0503020103030203" pitchFamily="34" charset="0"/>
              </a:rPr>
              <a:t>house </a:t>
            </a:r>
            <a:r>
              <a:rPr lang="en-GB" sz="2800" dirty="0" smtClean="0">
                <a:solidFill>
                  <a:srgbClr val="291702"/>
                </a:solidFill>
                <a:latin typeface="Sassoon Infant Std" panose="020B0503020103030203" pitchFamily="34" charset="0"/>
              </a:rPr>
              <a:t>is! We </a:t>
            </a:r>
            <a:r>
              <a:rPr lang="en-GB" sz="2800" dirty="0">
                <a:solidFill>
                  <a:srgbClr val="291702"/>
                </a:solidFill>
                <a:latin typeface="Sassoon Infant Std" panose="020B0503020103030203" pitchFamily="34" charset="0"/>
              </a:rPr>
              <a:t>are happy to see played-with toys and we really don’t care if you have piles of </a:t>
            </a:r>
            <a:r>
              <a:rPr lang="en-GB" sz="2800" dirty="0" smtClean="0">
                <a:solidFill>
                  <a:srgbClr val="291702"/>
                </a:solidFill>
                <a:latin typeface="Sassoon Infant Std" panose="020B0503020103030203" pitchFamily="34" charset="0"/>
              </a:rPr>
              <a:t>ironing!</a:t>
            </a:r>
            <a:endParaRPr lang="en-GB" sz="2800" dirty="0">
              <a:solidFill>
                <a:srgbClr val="291702"/>
              </a:solidFill>
              <a:latin typeface="Sassoon Infant Std" panose="020B0503020103030203" pitchFamily="34" charset="0"/>
            </a:endParaRPr>
          </a:p>
          <a:p>
            <a:endParaRPr lang="en-GB" sz="2800" dirty="0" smtClean="0">
              <a:solidFill>
                <a:srgbClr val="291702"/>
              </a:solidFill>
              <a:latin typeface="Sassoon Infant Std" panose="020B0503020103030203" pitchFamily="34" charset="0"/>
            </a:endParaRPr>
          </a:p>
          <a:p>
            <a:pPr algn="ctr"/>
            <a:r>
              <a:rPr lang="en-GB" sz="2800" dirty="0" smtClean="0">
                <a:solidFill>
                  <a:srgbClr val="291702"/>
                </a:solidFill>
                <a:latin typeface="Sassoon Infant Std" panose="020B0503020103030203" pitchFamily="34" charset="0"/>
              </a:rPr>
              <a:t>“We're </a:t>
            </a:r>
            <a:r>
              <a:rPr lang="en-GB" sz="2800" dirty="0">
                <a:solidFill>
                  <a:srgbClr val="291702"/>
                </a:solidFill>
                <a:latin typeface="Sassoon Infant Std" panose="020B0503020103030203" pitchFamily="34" charset="0"/>
              </a:rPr>
              <a:t>just there to meet you and your child."</a:t>
            </a:r>
            <a:endParaRPr lang="en-GB" sz="2800" b="0" i="0" dirty="0">
              <a:solidFill>
                <a:srgbClr val="291702"/>
              </a:solidFill>
              <a:effectLst/>
              <a:latin typeface="Sassoon Infant Std" panose="020B0503020103030203" pitchFamily="34" charset="0"/>
            </a:endParaRPr>
          </a:p>
        </p:txBody>
      </p:sp>
    </p:spTree>
    <p:extLst>
      <p:ext uri="{BB962C8B-B14F-4D97-AF65-F5344CB8AC3E}">
        <p14:creationId xmlns:p14="http://schemas.microsoft.com/office/powerpoint/2010/main" val="38545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916" y="433136"/>
            <a:ext cx="9144000" cy="1007395"/>
          </a:xfrm>
          <a:ln w="38100">
            <a:solidFill>
              <a:schemeClr val="accent4"/>
            </a:solidFill>
          </a:ln>
        </p:spPr>
        <p:txBody>
          <a:bodyPr/>
          <a:lstStyle/>
          <a:p>
            <a:r>
              <a:rPr lang="en-GB" dirty="0" smtClean="0">
                <a:latin typeface="Sassoon Infant Std" panose="020B0503020103030203" pitchFamily="34" charset="0"/>
              </a:rPr>
              <a:t>The First Weeks of School</a:t>
            </a:r>
            <a:endParaRPr lang="en-GB" dirty="0">
              <a:latin typeface="Sassoon Infant Std" panose="020B0503020103030203" pitchFamily="34" charset="0"/>
            </a:endParaRPr>
          </a:p>
        </p:txBody>
      </p:sp>
      <p:sp>
        <p:nvSpPr>
          <p:cNvPr id="3" name="Subtitle 2"/>
          <p:cNvSpPr>
            <a:spLocks noGrp="1"/>
          </p:cNvSpPr>
          <p:nvPr>
            <p:ph type="subTitle" idx="1"/>
          </p:nvPr>
        </p:nvSpPr>
        <p:spPr>
          <a:xfrm>
            <a:off x="368969" y="2257425"/>
            <a:ext cx="11421978" cy="3982953"/>
          </a:xfrm>
        </p:spPr>
        <p:txBody>
          <a:bodyPr>
            <a:normAutofit/>
          </a:bodyPr>
          <a:lstStyle/>
          <a:p>
            <a:pPr marL="342900" indent="-342900">
              <a:buFont typeface="Arial" panose="020B0604020202020204" pitchFamily="34" charset="0"/>
              <a:buChar char="•"/>
            </a:pPr>
            <a:r>
              <a:rPr lang="en-GB" sz="2800" dirty="0" smtClean="0">
                <a:latin typeface="Sassoon Infant Std" panose="020B0503020103030203" pitchFamily="34" charset="0"/>
              </a:rPr>
              <a:t>Activities </a:t>
            </a:r>
            <a:r>
              <a:rPr lang="en-GB" sz="2800" dirty="0">
                <a:latin typeface="Sassoon Infant Std" panose="020B0503020103030203" pitchFamily="34" charset="0"/>
              </a:rPr>
              <a:t>around the classroom, hub and outdoor </a:t>
            </a:r>
            <a:r>
              <a:rPr lang="en-GB" sz="2800" dirty="0" smtClean="0">
                <a:latin typeface="Sassoon Infant Std" panose="020B0503020103030203" pitchFamily="34" charset="0"/>
              </a:rPr>
              <a:t>areas</a:t>
            </a:r>
          </a:p>
          <a:p>
            <a:pPr marL="342900" indent="-342900">
              <a:buFont typeface="Arial" panose="020B0604020202020204" pitchFamily="34" charset="0"/>
              <a:buChar char="•"/>
            </a:pPr>
            <a:r>
              <a:rPr lang="en-GB" sz="2800" dirty="0" smtClean="0">
                <a:latin typeface="Sassoon Infant Std" panose="020B0503020103030203" pitchFamily="34" charset="0"/>
              </a:rPr>
              <a:t>Time </a:t>
            </a:r>
            <a:r>
              <a:rPr lang="en-GB" sz="2800" dirty="0">
                <a:latin typeface="Sassoon Infant Std" panose="020B0503020103030203" pitchFamily="34" charset="0"/>
              </a:rPr>
              <a:t>to play with the other children and to make new </a:t>
            </a:r>
            <a:r>
              <a:rPr lang="en-GB" sz="2800" dirty="0" smtClean="0">
                <a:latin typeface="Sassoon Infant Std" panose="020B0503020103030203" pitchFamily="34" charset="0"/>
              </a:rPr>
              <a:t>friends</a:t>
            </a:r>
            <a:endParaRPr lang="en-GB" sz="2800" dirty="0">
              <a:latin typeface="Sassoon Infant Std" panose="020B0503020103030203" pitchFamily="34" charset="0"/>
            </a:endParaRPr>
          </a:p>
          <a:p>
            <a:pPr marL="342900" indent="-342900">
              <a:buFont typeface="Arial" panose="020B0604020202020204" pitchFamily="34" charset="0"/>
              <a:buChar char="•"/>
            </a:pPr>
            <a:r>
              <a:rPr lang="en-GB" sz="2800" dirty="0">
                <a:latin typeface="Sassoon Infant Std" panose="020B0503020103030203" pitchFamily="34" charset="0"/>
              </a:rPr>
              <a:t>A</a:t>
            </a:r>
            <a:r>
              <a:rPr lang="en-GB" sz="2800" dirty="0" smtClean="0">
                <a:latin typeface="Sassoon Infant Std" panose="020B0503020103030203" pitchFamily="34" charset="0"/>
              </a:rPr>
              <a:t> </a:t>
            </a:r>
            <a:r>
              <a:rPr lang="en-GB" sz="2800" dirty="0">
                <a:latin typeface="Sassoon Infant Std" panose="020B0503020103030203" pitchFamily="34" charset="0"/>
              </a:rPr>
              <a:t>Circle time when we get together to chat and find out about each </a:t>
            </a:r>
            <a:r>
              <a:rPr lang="en-GB" sz="2800" dirty="0" smtClean="0">
                <a:latin typeface="Sassoon Infant Std" panose="020B0503020103030203" pitchFamily="34" charset="0"/>
              </a:rPr>
              <a:t>other </a:t>
            </a:r>
          </a:p>
          <a:p>
            <a:pPr marL="342900" indent="-342900">
              <a:buFont typeface="Arial" panose="020B0604020202020204" pitchFamily="34" charset="0"/>
              <a:buChar char="•"/>
            </a:pPr>
            <a:r>
              <a:rPr lang="en-GB" sz="2800" dirty="0" smtClean="0">
                <a:latin typeface="Sassoon Infant Std" panose="020B0503020103030203" pitchFamily="34" charset="0"/>
              </a:rPr>
              <a:t>A </a:t>
            </a:r>
            <a:r>
              <a:rPr lang="en-GB" sz="2800" dirty="0">
                <a:latin typeface="Sassoon Infant Std" panose="020B0503020103030203" pitchFamily="34" charset="0"/>
              </a:rPr>
              <a:t>snack </a:t>
            </a:r>
            <a:r>
              <a:rPr lang="en-GB" sz="2800" dirty="0" smtClean="0">
                <a:latin typeface="Sassoon Infant Std" panose="020B0503020103030203" pitchFamily="34" charset="0"/>
              </a:rPr>
              <a:t>time </a:t>
            </a:r>
          </a:p>
          <a:p>
            <a:pPr marL="342900" indent="-342900">
              <a:buFont typeface="Arial" panose="020B0604020202020204" pitchFamily="34" charset="0"/>
              <a:buChar char="•"/>
            </a:pPr>
            <a:r>
              <a:rPr lang="en-GB" sz="2800" dirty="0" smtClean="0">
                <a:latin typeface="Sassoon Infant Std" panose="020B0503020103030203" pitchFamily="34" charset="0"/>
              </a:rPr>
              <a:t>A play </a:t>
            </a:r>
            <a:r>
              <a:rPr lang="en-GB" sz="2800" dirty="0">
                <a:latin typeface="Sassoon Infant Std" panose="020B0503020103030203" pitchFamily="34" charset="0"/>
              </a:rPr>
              <a:t>time out in the </a:t>
            </a:r>
            <a:r>
              <a:rPr lang="en-GB" sz="2800" dirty="0" smtClean="0">
                <a:latin typeface="Sassoon Infant Std" panose="020B0503020103030203" pitchFamily="34" charset="0"/>
              </a:rPr>
              <a:t>Year R play area</a:t>
            </a:r>
          </a:p>
          <a:p>
            <a:pPr marL="342900" indent="-342900">
              <a:buFont typeface="Arial" panose="020B0604020202020204" pitchFamily="34" charset="0"/>
              <a:buChar char="•"/>
            </a:pPr>
            <a:r>
              <a:rPr lang="en-GB" sz="2800" dirty="0" smtClean="0">
                <a:latin typeface="Sassoon Infant Std" panose="020B0503020103030203" pitchFamily="34" charset="0"/>
              </a:rPr>
              <a:t>Lunchtime in our main school hall</a:t>
            </a:r>
          </a:p>
          <a:p>
            <a:pPr marL="342900" indent="-342900">
              <a:buFont typeface="Arial" panose="020B0604020202020204" pitchFamily="34" charset="0"/>
              <a:buChar char="•"/>
            </a:pPr>
            <a:r>
              <a:rPr lang="en-GB" sz="2800" dirty="0" smtClean="0">
                <a:latin typeface="Sassoon Infant Std" panose="020B0503020103030203" pitchFamily="34" charset="0"/>
              </a:rPr>
              <a:t>A story </a:t>
            </a:r>
            <a:r>
              <a:rPr lang="en-GB" sz="2800" dirty="0">
                <a:latin typeface="Sassoon Infant Std" panose="020B0503020103030203" pitchFamily="34" charset="0"/>
              </a:rPr>
              <a:t>time or </a:t>
            </a:r>
            <a:r>
              <a:rPr lang="en-GB" sz="2800" dirty="0" smtClean="0">
                <a:latin typeface="Sassoon Infant Std" panose="020B0503020103030203" pitchFamily="34" charset="0"/>
              </a:rPr>
              <a:t>a Year R assembly</a:t>
            </a:r>
            <a:endParaRPr lang="en-GB" sz="2800" dirty="0">
              <a:latin typeface="Sassoon Infant Std" panose="020B0503020103030203" pitchFamily="34" charset="0"/>
            </a:endParaRPr>
          </a:p>
          <a:p>
            <a:pPr algn="l"/>
            <a:endParaRPr lang="en-GB" dirty="0"/>
          </a:p>
        </p:txBody>
      </p:sp>
    </p:spTree>
    <p:extLst>
      <p:ext uri="{BB962C8B-B14F-4D97-AF65-F5344CB8AC3E}">
        <p14:creationId xmlns:p14="http://schemas.microsoft.com/office/powerpoint/2010/main" val="412707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885" y="502169"/>
            <a:ext cx="5181600" cy="1015663"/>
          </a:xfrm>
          <a:prstGeom prst="rect">
            <a:avLst/>
          </a:prstGeom>
          <a:noFill/>
        </p:spPr>
        <p:txBody>
          <a:bodyPr wrap="square" rtlCol="0">
            <a:spAutoFit/>
          </a:bodyPr>
          <a:lstStyle/>
          <a:p>
            <a:r>
              <a:rPr lang="en-GB" sz="6000" dirty="0" smtClean="0">
                <a:latin typeface="Sassoon Infant Std" panose="020B0503020103030203" pitchFamily="34" charset="0"/>
              </a:rPr>
              <a:t>School Uniform</a:t>
            </a:r>
            <a:endParaRPr lang="en-GB" sz="6000" dirty="0">
              <a:latin typeface="Sassoon Infant Std" panose="020B0503020103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97" y="952294"/>
            <a:ext cx="4281455" cy="4281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688" y="775408"/>
            <a:ext cx="4554415" cy="45544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590" y="3688748"/>
            <a:ext cx="3635922" cy="363592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429" y="-558114"/>
            <a:ext cx="4437872" cy="443787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907" y="2873601"/>
            <a:ext cx="3984399" cy="398439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8344" y="12409"/>
            <a:ext cx="4659923" cy="465992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6087" y="-755641"/>
            <a:ext cx="5874487" cy="5874487"/>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8872" y="2917572"/>
            <a:ext cx="5062466" cy="5062466"/>
          </a:xfrm>
          <a:prstGeom prst="rect">
            <a:avLst/>
          </a:prstGeom>
        </p:spPr>
      </p:pic>
    </p:spTree>
    <p:extLst>
      <p:ext uri="{BB962C8B-B14F-4D97-AF65-F5344CB8AC3E}">
        <p14:creationId xmlns:p14="http://schemas.microsoft.com/office/powerpoint/2010/main" val="3364937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589" y="1348225"/>
            <a:ext cx="5727032" cy="4154984"/>
          </a:xfrm>
          <a:prstGeom prst="rect">
            <a:avLst/>
          </a:prstGeom>
          <a:noFill/>
        </p:spPr>
        <p:txBody>
          <a:bodyPr wrap="square" rtlCol="0">
            <a:spAutoFit/>
          </a:bodyPr>
          <a:lstStyle/>
          <a:p>
            <a:pPr algn="ctr"/>
            <a:r>
              <a:rPr lang="en-GB" sz="8800" dirty="0" smtClean="0">
                <a:latin typeface="Sassoon Infant Std" panose="020B0503020103030203" pitchFamily="34" charset="0"/>
              </a:rPr>
              <a:t>Please name everything!</a:t>
            </a:r>
            <a:endParaRPr lang="en-GB" sz="8800" dirty="0">
              <a:latin typeface="Sassoon Infant Std" panose="020B0503020103030203" pitchFamily="34" charset="0"/>
            </a:endParaRPr>
          </a:p>
        </p:txBody>
      </p:sp>
      <p:pic>
        <p:nvPicPr>
          <p:cNvPr id="3074" name="Picture 2" descr="Iron on Personalised School Uniform Name Labels Waterproof Tapes Tags l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873" y="946848"/>
            <a:ext cx="5326343" cy="532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66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7882" y="1694329"/>
            <a:ext cx="11187953" cy="4598895"/>
          </a:xfrm>
        </p:spPr>
        <p:txBody>
          <a:bodyPr>
            <a:normAutofit fontScale="85000" lnSpcReduction="20000"/>
          </a:bodyPr>
          <a:lstStyle/>
          <a:p>
            <a:r>
              <a:rPr lang="en-GB" sz="2600" dirty="0">
                <a:latin typeface="Sassoon Infant Std" panose="020B0503020103030203" pitchFamily="34" charset="0"/>
              </a:rPr>
              <a:t>Tapestry is award-winning software with tools to help educators work in partnership with families, document children's learning and development, and develop a child-centred approach to planning and assessment. </a:t>
            </a:r>
          </a:p>
          <a:p>
            <a:r>
              <a:rPr lang="en-GB" sz="2600" dirty="0">
                <a:latin typeface="Sassoon Infant Std" panose="020B0503020103030203" pitchFamily="34" charset="0"/>
              </a:rPr>
              <a:t>Each child will have their own online learning journal on Tapestry. This journal will enable us to follow your child's learning and development, and to plan experiences to help them to make progress. Through the journal we will share weekly 'observations' with you, which can be words, pictures and videos about your child's time here. You will also be able to use Tapestry to add pictures and videos of learning and experiences that happen at home. These will help us to get to know your child better - getting to know each child is at the heart of our good practice. </a:t>
            </a:r>
          </a:p>
          <a:p>
            <a:r>
              <a:rPr lang="en-GB" sz="2600" dirty="0">
                <a:latin typeface="Sassoon Infant Std" panose="020B0503020103030203" pitchFamily="34" charset="0"/>
              </a:rPr>
              <a:t> </a:t>
            </a:r>
          </a:p>
          <a:p>
            <a:r>
              <a:rPr lang="en-GB" sz="2600" dirty="0">
                <a:latin typeface="Sassoon Infant Std" panose="020B0503020103030203" pitchFamily="34" charset="0"/>
              </a:rPr>
              <a:t>Please note that whilst home and school will be able to comment on observations, Tapestry is not a direct messaging service to staff, so please do continue to liaise with teachers in person or via the school office.</a:t>
            </a:r>
          </a:p>
          <a:p>
            <a:r>
              <a:rPr lang="en-GB" sz="2600" dirty="0">
                <a:latin typeface="Sassoon Infant Std" panose="020B0503020103030203" pitchFamily="34" charset="0"/>
              </a:rPr>
              <a:t> </a:t>
            </a:r>
          </a:p>
          <a:p>
            <a:r>
              <a:rPr lang="en-GB" sz="2600" dirty="0">
                <a:latin typeface="Sassoon Infant Std" panose="020B0503020103030203" pitchFamily="34" charset="0"/>
              </a:rPr>
              <a:t>At the end of Reception, you’ll be able to download all of the photos and observations that have been uploaded over the year. </a:t>
            </a:r>
          </a:p>
          <a:p>
            <a:endParaRPr lang="en-GB" dirty="0"/>
          </a:p>
        </p:txBody>
      </p:sp>
      <p:pic>
        <p:nvPicPr>
          <p:cNvPr id="1026" name="Picture 2" descr="Tapestry online learning journal – Cranmer Pre School Aslockton"/>
          <p:cNvPicPr>
            <a:picLocks noChangeAspect="1" noChangeArrowheads="1"/>
          </p:cNvPicPr>
          <p:nvPr/>
        </p:nvPicPr>
        <p:blipFill rotWithShape="1">
          <a:blip r:embed="rId3">
            <a:extLst>
              <a:ext uri="{28A0092B-C50C-407E-A947-70E740481C1C}">
                <a14:useLocalDpi xmlns:a14="http://schemas.microsoft.com/office/drawing/2010/main" val="0"/>
              </a:ext>
            </a:extLst>
          </a:blip>
          <a:srcRect t="18672" b="23614"/>
          <a:stretch/>
        </p:blipFill>
        <p:spPr bwMode="auto">
          <a:xfrm>
            <a:off x="3957554" y="208548"/>
            <a:ext cx="4480593" cy="12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56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100" name="Picture 4" descr="Get more British fruit and veg in schools to support local farmers, says  Sustain | HortWe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296" y="3256550"/>
            <a:ext cx="4998485" cy="33323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 Botolph's CE Academy - Keeping Healthy - 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63" y="208550"/>
            <a:ext cx="1150374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71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122" name="Picture 2" descr="Buying a School Water Bottle With Help From a 9 Year Old - Newswee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19" r="11944"/>
          <a:stretch/>
        </p:blipFill>
        <p:spPr bwMode="auto">
          <a:xfrm>
            <a:off x="513347" y="401052"/>
            <a:ext cx="4235116" cy="35442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930+ Tap Water Filling Bottle Stock Photos, Pictures &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059" y="515269"/>
            <a:ext cx="5829300"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842" y="4892842"/>
            <a:ext cx="11502190" cy="1446550"/>
          </a:xfrm>
          <a:prstGeom prst="rect">
            <a:avLst/>
          </a:prstGeom>
          <a:noFill/>
        </p:spPr>
        <p:txBody>
          <a:bodyPr wrap="square" rtlCol="0">
            <a:spAutoFit/>
          </a:bodyPr>
          <a:lstStyle/>
          <a:p>
            <a:pPr algn="ctr"/>
            <a:r>
              <a:rPr lang="en-GB" sz="8800" dirty="0" smtClean="0">
                <a:latin typeface="Sassoon Infant Std" panose="020B0503020103030203" pitchFamily="34" charset="0"/>
              </a:rPr>
              <a:t>Water only please!</a:t>
            </a:r>
            <a:endParaRPr lang="en-GB" sz="8800" dirty="0">
              <a:latin typeface="Sassoon Infant Std" panose="020B0503020103030203" pitchFamily="34" charset="0"/>
            </a:endParaRPr>
          </a:p>
        </p:txBody>
      </p:sp>
    </p:spTree>
    <p:extLst>
      <p:ext uri="{BB962C8B-B14F-4D97-AF65-F5344CB8AC3E}">
        <p14:creationId xmlns:p14="http://schemas.microsoft.com/office/powerpoint/2010/main" val="3074258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148" name="Picture 4" descr="School Milk Programs In The UK And Its History – Cool Milk"/>
          <p:cNvPicPr>
            <a:picLocks noChangeAspect="1" noChangeArrowheads="1"/>
          </p:cNvPicPr>
          <p:nvPr/>
        </p:nvPicPr>
        <p:blipFill rotWithShape="1">
          <a:blip r:embed="rId3">
            <a:extLst>
              <a:ext uri="{28A0092B-C50C-407E-A947-70E740481C1C}">
                <a14:useLocalDpi xmlns:a14="http://schemas.microsoft.com/office/drawing/2010/main" val="0"/>
              </a:ext>
            </a:extLst>
          </a:blip>
          <a:srcRect r="8599"/>
          <a:stretch/>
        </p:blipFill>
        <p:spPr bwMode="auto">
          <a:xfrm>
            <a:off x="6128965" y="2800092"/>
            <a:ext cx="5462401" cy="37351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del St John The Baptist - School Mi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35" y="503346"/>
            <a:ext cx="6280612" cy="26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6491" t="23996" r="38421" b="14874"/>
          <a:stretch/>
        </p:blipFill>
        <p:spPr>
          <a:xfrm>
            <a:off x="334880" y="1284872"/>
            <a:ext cx="3727784" cy="5109411"/>
          </a:xfrm>
          <a:prstGeom prst="rect">
            <a:avLst/>
          </a:prstGeom>
          <a:ln w="12700">
            <a:solidFill>
              <a:schemeClr val="accent4"/>
            </a:solidFill>
          </a:ln>
        </p:spPr>
      </p:pic>
      <p:pic>
        <p:nvPicPr>
          <p:cNvPr id="9" name="Picture 8"/>
          <p:cNvPicPr/>
          <p:nvPr/>
        </p:nvPicPr>
        <p:blipFill rotWithShape="1">
          <a:blip r:embed="rId4"/>
          <a:srcRect l="36244" t="23075" r="38340" b="13919"/>
          <a:stretch/>
        </p:blipFill>
        <p:spPr bwMode="auto">
          <a:xfrm>
            <a:off x="4341894" y="1284872"/>
            <a:ext cx="3609475" cy="5109411"/>
          </a:xfrm>
          <a:prstGeom prst="rect">
            <a:avLst/>
          </a:prstGeom>
          <a:ln w="12700">
            <a:solidFill>
              <a:schemeClr val="accent4"/>
            </a:solidFill>
          </a:ln>
          <a:extLst>
            <a:ext uri="{53640926-AAD7-44D8-BBD7-CCE9431645EC}">
              <a14:shadowObscured xmlns:a14="http://schemas.microsoft.com/office/drawing/2010/main"/>
            </a:ext>
          </a:extLst>
        </p:spPr>
      </p:pic>
      <p:pic>
        <p:nvPicPr>
          <p:cNvPr id="10" name="Picture 9"/>
          <p:cNvPicPr/>
          <p:nvPr/>
        </p:nvPicPr>
        <p:blipFill rotWithShape="1">
          <a:blip r:embed="rId5"/>
          <a:srcRect l="37058" t="23057" r="38852" b="13147"/>
          <a:stretch/>
        </p:blipFill>
        <p:spPr bwMode="auto">
          <a:xfrm>
            <a:off x="8394033" y="1284872"/>
            <a:ext cx="3497178" cy="5109411"/>
          </a:xfrm>
          <a:prstGeom prst="rect">
            <a:avLst/>
          </a:prstGeom>
          <a:ln w="12700">
            <a:solidFill>
              <a:schemeClr val="accent4"/>
            </a:solidFill>
          </a:ln>
          <a:extLst>
            <a:ext uri="{53640926-AAD7-44D8-BBD7-CCE9431645EC}">
              <a14:shadowObscured xmlns:a14="http://schemas.microsoft.com/office/drawing/2010/main"/>
            </a:ext>
          </a:extLst>
        </p:spPr>
      </p:pic>
      <p:sp>
        <p:nvSpPr>
          <p:cNvPr id="2" name="TextBox 1"/>
          <p:cNvSpPr txBox="1"/>
          <p:nvPr/>
        </p:nvSpPr>
        <p:spPr>
          <a:xfrm>
            <a:off x="144380" y="180975"/>
            <a:ext cx="11823031" cy="769441"/>
          </a:xfrm>
          <a:prstGeom prst="rect">
            <a:avLst/>
          </a:prstGeom>
          <a:noFill/>
          <a:ln w="38100">
            <a:solidFill>
              <a:schemeClr val="accent4"/>
            </a:solidFill>
          </a:ln>
        </p:spPr>
        <p:txBody>
          <a:bodyPr wrap="square" rtlCol="0">
            <a:spAutoFit/>
          </a:bodyPr>
          <a:lstStyle/>
          <a:p>
            <a:pPr algn="ctr"/>
            <a:r>
              <a:rPr lang="en-GB" sz="4400" b="1" dirty="0" smtClean="0">
                <a:latin typeface="Sassoon Infant Std" panose="020B0503020103030203" pitchFamily="34" charset="0"/>
              </a:rPr>
              <a:t>School Visits</a:t>
            </a:r>
            <a:endParaRPr lang="en-GB" sz="4400" b="1" dirty="0">
              <a:latin typeface="Sassoon Infant Std" panose="020B0503020103030203" pitchFamily="34" charset="0"/>
            </a:endParaRPr>
          </a:p>
        </p:txBody>
      </p:sp>
    </p:spTree>
    <p:extLst>
      <p:ext uri="{BB962C8B-B14F-4D97-AF65-F5344CB8AC3E}">
        <p14:creationId xmlns:p14="http://schemas.microsoft.com/office/powerpoint/2010/main" val="1930476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outh Farnborough Infant Book B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5" t="9977" r="6161" b="11319"/>
          <a:stretch/>
        </p:blipFill>
        <p:spPr bwMode="auto">
          <a:xfrm>
            <a:off x="349623" y="215152"/>
            <a:ext cx="5190565" cy="4724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lds Rucksack (AW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768" y="995083"/>
            <a:ext cx="3235138" cy="3235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ldren's Transport Stainless Steel 500ml Water Bot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138" y="1344705"/>
            <a:ext cx="3225053" cy="32250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ight Green Tick clip art - vector clip art online, royalty free ... -  ClipArt Best - ClipArt B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8163" y="4867324"/>
            <a:ext cx="1511860" cy="1572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Bright Green Tick clip art - vector clip art online, royalty free ... -  ClipArt Best - ClipArt B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999" y="4643206"/>
            <a:ext cx="1511860" cy="15722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oss Clip Art at Clker.com - vector clip art online, royalty free &amp; public  do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9552" y="3361763"/>
            <a:ext cx="2877671" cy="287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83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40120" y="656986"/>
            <a:ext cx="5865479" cy="707886"/>
          </a:xfrm>
          <a:prstGeom prst="rect">
            <a:avLst/>
          </a:prstGeom>
          <a:noFill/>
        </p:spPr>
        <p:txBody>
          <a:bodyPr wrap="square" rtlCol="0">
            <a:spAutoFit/>
          </a:bodyPr>
          <a:lstStyle/>
          <a:p>
            <a:r>
              <a:rPr lang="en-GB" sz="4000" b="1" dirty="0" smtClean="0">
                <a:latin typeface="Sassoon Infant Std" panose="020B0503020103030203" pitchFamily="34" charset="0"/>
              </a:rPr>
              <a:t>PE Kit</a:t>
            </a:r>
            <a:endParaRPr lang="en-GB" sz="4000" b="1" dirty="0">
              <a:latin typeface="Sassoon Infant Std" panose="020B050302010303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95" y="656986"/>
            <a:ext cx="5004590" cy="50045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697" y="-524124"/>
            <a:ext cx="6101971" cy="61019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746" y="804462"/>
            <a:ext cx="3604846" cy="36048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4652" y="-391292"/>
            <a:ext cx="5996354" cy="599635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2859" y="3464143"/>
            <a:ext cx="3635922" cy="3635922"/>
          </a:xfrm>
          <a:prstGeom prst="rect">
            <a:avLst/>
          </a:prstGeom>
        </p:spPr>
      </p:pic>
    </p:spTree>
    <p:extLst>
      <p:ext uri="{BB962C8B-B14F-4D97-AF65-F5344CB8AC3E}">
        <p14:creationId xmlns:p14="http://schemas.microsoft.com/office/powerpoint/2010/main" val="3147909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539931"/>
            <a:ext cx="11103429" cy="6309420"/>
          </a:xfrm>
          <a:prstGeom prst="rect">
            <a:avLst/>
          </a:prstGeom>
          <a:noFill/>
        </p:spPr>
        <p:txBody>
          <a:bodyPr wrap="square" rtlCol="0">
            <a:spAutoFit/>
          </a:bodyPr>
          <a:lstStyle/>
          <a:p>
            <a:r>
              <a:rPr lang="en-GB" sz="3200" b="1" dirty="0"/>
              <a:t>How to help your child prepare for school?</a:t>
            </a:r>
            <a:endParaRPr lang="en-GB" sz="3200" dirty="0"/>
          </a:p>
          <a:p>
            <a:endParaRPr lang="en-GB" u="sng" dirty="0" smtClean="0"/>
          </a:p>
          <a:p>
            <a:r>
              <a:rPr lang="en-GB" sz="2400" u="sng" dirty="0" smtClean="0"/>
              <a:t>Self </a:t>
            </a:r>
            <a:r>
              <a:rPr lang="en-GB" sz="2400" u="sng" dirty="0"/>
              <a:t>help skills</a:t>
            </a:r>
            <a:r>
              <a:rPr lang="en-GB" sz="2400" dirty="0"/>
              <a:t>: </a:t>
            </a:r>
            <a:endParaRPr lang="en-GB" sz="2400" dirty="0" smtClean="0"/>
          </a:p>
          <a:p>
            <a:endParaRPr lang="en-GB" sz="2400" dirty="0"/>
          </a:p>
          <a:p>
            <a:pPr marL="285750" lvl="0" indent="-285750">
              <a:buFont typeface="Arial" panose="020B0604020202020204" pitchFamily="34" charset="0"/>
              <a:buChar char="•"/>
            </a:pPr>
            <a:r>
              <a:rPr lang="en-GB" sz="2400" dirty="0"/>
              <a:t>Going to the toilet independently, wiping bottoms and washing hands</a:t>
            </a:r>
          </a:p>
          <a:p>
            <a:pPr marL="285750" lvl="0" indent="-285750">
              <a:buFont typeface="Arial" panose="020B0604020202020204" pitchFamily="34" charset="0"/>
              <a:buChar char="•"/>
            </a:pPr>
            <a:r>
              <a:rPr lang="en-GB" sz="2400" dirty="0"/>
              <a:t>Putting a jumper on and taking it off</a:t>
            </a:r>
          </a:p>
          <a:p>
            <a:pPr marL="285750" lvl="0" indent="-285750">
              <a:buFont typeface="Arial" panose="020B0604020202020204" pitchFamily="34" charset="0"/>
              <a:buChar char="•"/>
            </a:pPr>
            <a:r>
              <a:rPr lang="en-GB" sz="2400" dirty="0"/>
              <a:t>Doing up and undoing buttons</a:t>
            </a:r>
          </a:p>
          <a:p>
            <a:pPr marL="285750" lvl="0" indent="-285750">
              <a:buFont typeface="Arial" panose="020B0604020202020204" pitchFamily="34" charset="0"/>
              <a:buChar char="•"/>
            </a:pPr>
            <a:r>
              <a:rPr lang="en-GB" sz="2400" dirty="0"/>
              <a:t>Putting on their coat and zipping it up</a:t>
            </a:r>
          </a:p>
          <a:p>
            <a:pPr marL="285750" lvl="0" indent="-285750">
              <a:buFont typeface="Arial" panose="020B0604020202020204" pitchFamily="34" charset="0"/>
              <a:buChar char="•"/>
            </a:pPr>
            <a:r>
              <a:rPr lang="en-GB" sz="2400" dirty="0"/>
              <a:t>Putting on a pair of gloves</a:t>
            </a:r>
          </a:p>
          <a:p>
            <a:pPr marL="285750" lvl="0" indent="-285750">
              <a:buFont typeface="Arial" panose="020B0604020202020204" pitchFamily="34" charset="0"/>
              <a:buChar char="•"/>
            </a:pPr>
            <a:r>
              <a:rPr lang="en-GB" sz="2400" dirty="0"/>
              <a:t>Using a knife and fork</a:t>
            </a:r>
          </a:p>
          <a:p>
            <a:pPr marL="285750" lvl="0" indent="-285750">
              <a:buFont typeface="Arial" panose="020B0604020202020204" pitchFamily="34" charset="0"/>
              <a:buChar char="•"/>
            </a:pPr>
            <a:r>
              <a:rPr lang="en-GB" sz="2400" dirty="0"/>
              <a:t>Wiping their nose</a:t>
            </a:r>
          </a:p>
          <a:p>
            <a:pPr marL="285750" lvl="0" indent="-285750">
              <a:buFont typeface="Arial" panose="020B0604020202020204" pitchFamily="34" charset="0"/>
              <a:buChar char="•"/>
            </a:pPr>
            <a:r>
              <a:rPr lang="en-GB" sz="2400" dirty="0"/>
              <a:t>Recognising their own </a:t>
            </a:r>
            <a:r>
              <a:rPr lang="en-GB" sz="2400" dirty="0" smtClean="0"/>
              <a:t>name written down</a:t>
            </a:r>
            <a:endParaRPr lang="en-GB" sz="2400" dirty="0"/>
          </a:p>
          <a:p>
            <a:endParaRPr lang="en-GB" sz="2400" dirty="0" smtClean="0"/>
          </a:p>
          <a:p>
            <a:r>
              <a:rPr lang="en-GB" sz="2400" dirty="0" smtClean="0"/>
              <a:t>These </a:t>
            </a:r>
            <a:r>
              <a:rPr lang="en-GB" sz="2400" dirty="0"/>
              <a:t>skills will help them to settle quickly into school life.  We won’t let them flounder if they can’t do these things but the sooner they can do these things, the quicker they can start on learning all sorts of other things!  </a:t>
            </a:r>
          </a:p>
          <a:p>
            <a:endParaRPr lang="en-GB" dirty="0"/>
          </a:p>
        </p:txBody>
      </p:sp>
    </p:spTree>
    <p:extLst>
      <p:ext uri="{BB962C8B-B14F-4D97-AF65-F5344CB8AC3E}">
        <p14:creationId xmlns:p14="http://schemas.microsoft.com/office/powerpoint/2010/main" val="3017976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stel coloured scrap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70" y="357051"/>
            <a:ext cx="2317659" cy="23176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9256" y="165465"/>
            <a:ext cx="8682447" cy="3754874"/>
          </a:xfrm>
          <a:prstGeom prst="rect">
            <a:avLst/>
          </a:prstGeom>
          <a:noFill/>
        </p:spPr>
        <p:txBody>
          <a:bodyPr wrap="square" rtlCol="0">
            <a:spAutoFit/>
          </a:bodyPr>
          <a:lstStyle/>
          <a:p>
            <a:r>
              <a:rPr lang="en-GB" sz="2800" b="1" dirty="0" smtClean="0">
                <a:latin typeface="Sassoon Infant Std" panose="020B0503020103030203" pitchFamily="34" charset="0"/>
              </a:rPr>
              <a:t>Year R </a:t>
            </a:r>
            <a:r>
              <a:rPr lang="en-GB" sz="2800" b="1" dirty="0">
                <a:latin typeface="Sassoon Infant Std" panose="020B0503020103030203" pitchFamily="34" charset="0"/>
              </a:rPr>
              <a:t>scrap </a:t>
            </a:r>
            <a:r>
              <a:rPr lang="en-GB" sz="2800" b="1" dirty="0" smtClean="0">
                <a:latin typeface="Sassoon Infant Std" panose="020B0503020103030203" pitchFamily="34" charset="0"/>
              </a:rPr>
              <a:t>books</a:t>
            </a:r>
          </a:p>
          <a:p>
            <a:r>
              <a:rPr lang="en-GB" sz="2400" dirty="0" smtClean="0">
                <a:latin typeface="Sassoon Infant Std" panose="020B0503020103030203" pitchFamily="34" charset="0"/>
              </a:rPr>
              <a:t>These </a:t>
            </a:r>
            <a:r>
              <a:rPr lang="en-GB" sz="2400" dirty="0">
                <a:latin typeface="Sassoon Infant Std" panose="020B0503020103030203" pitchFamily="34" charset="0"/>
              </a:rPr>
              <a:t>are for your child to record anything they do each school holiday. The first page is for the children to give information about themselves and their family </a:t>
            </a:r>
            <a:r>
              <a:rPr lang="en-GB" sz="2400" dirty="0" err="1">
                <a:latin typeface="Sassoon Infant Std" panose="020B0503020103030203" pitchFamily="34" charset="0"/>
              </a:rPr>
              <a:t>e.g</a:t>
            </a:r>
            <a:r>
              <a:rPr lang="en-GB" sz="2400" dirty="0">
                <a:latin typeface="Sassoon Infant Std" panose="020B0503020103030203" pitchFamily="34" charset="0"/>
              </a:rPr>
              <a:t> brothers, sisters, pets, favourite </a:t>
            </a:r>
            <a:r>
              <a:rPr lang="en-GB" sz="2400" dirty="0" smtClean="0">
                <a:latin typeface="Sassoon Infant Std" panose="020B0503020103030203" pitchFamily="34" charset="0"/>
              </a:rPr>
              <a:t>colour, </a:t>
            </a:r>
            <a:r>
              <a:rPr lang="en-GB" sz="2400" dirty="0">
                <a:latin typeface="Sassoon Infant Std" panose="020B0503020103030203" pitchFamily="34" charset="0"/>
              </a:rPr>
              <a:t>and anything else they would like to tell us about. In the rest of the </a:t>
            </a:r>
            <a:r>
              <a:rPr lang="en-GB" sz="2400" dirty="0" smtClean="0">
                <a:latin typeface="Sassoon Infant Std" panose="020B0503020103030203" pitchFamily="34" charset="0"/>
              </a:rPr>
              <a:t>book, </a:t>
            </a:r>
            <a:r>
              <a:rPr lang="en-GB" sz="2400" dirty="0">
                <a:latin typeface="Sassoon Infant Std" panose="020B0503020103030203" pitchFamily="34" charset="0"/>
              </a:rPr>
              <a:t>they can stick things from their holidays starting with this summer before they start school. They can include tickets, photos, leaflets of places visited, drawings etc. Each school holiday they will bring their scrap book home so they can add to it.</a:t>
            </a:r>
          </a:p>
          <a:p>
            <a:endParaRPr lang="en-GB" dirty="0"/>
          </a:p>
        </p:txBody>
      </p:sp>
      <p:pic>
        <p:nvPicPr>
          <p:cNvPr id="2054" name="Picture 6" descr="Jennifer's Little World blog - Parenting, craft and travel: Creating a holiday  scrapbook with young children"/>
          <p:cNvPicPr>
            <a:picLocks noChangeAspect="1" noChangeArrowheads="1"/>
          </p:cNvPicPr>
          <p:nvPr/>
        </p:nvPicPr>
        <p:blipFill rotWithShape="1">
          <a:blip r:embed="rId4">
            <a:extLst>
              <a:ext uri="{28A0092B-C50C-407E-A947-70E740481C1C}">
                <a14:useLocalDpi xmlns:a14="http://schemas.microsoft.com/office/drawing/2010/main" val="0"/>
              </a:ext>
            </a:extLst>
          </a:blip>
          <a:srcRect b="20727"/>
          <a:stretch/>
        </p:blipFill>
        <p:spPr bwMode="auto">
          <a:xfrm>
            <a:off x="4397827" y="3818483"/>
            <a:ext cx="2665376" cy="28172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ennifer's Little World blog - Parenting, craft and travel: Creating a  holiday scrapbook with young children"/>
          <p:cNvPicPr>
            <a:picLocks noChangeAspect="1" noChangeArrowheads="1"/>
          </p:cNvPicPr>
          <p:nvPr/>
        </p:nvPicPr>
        <p:blipFill rotWithShape="1">
          <a:blip r:embed="rId5">
            <a:extLst>
              <a:ext uri="{28A0092B-C50C-407E-A947-70E740481C1C}">
                <a14:useLocalDpi xmlns:a14="http://schemas.microsoft.com/office/drawing/2010/main" val="0"/>
              </a:ext>
            </a:extLst>
          </a:blip>
          <a:srcRect b="5530"/>
          <a:stretch/>
        </p:blipFill>
        <p:spPr bwMode="auto">
          <a:xfrm>
            <a:off x="7514984" y="3823063"/>
            <a:ext cx="3922326" cy="27790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ldren's Memory Scrapbooks: a great way to store creations &amp; keepsakes |  Bristol M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345" y="3818483"/>
            <a:ext cx="3727055" cy="27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392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233" y="197211"/>
            <a:ext cx="11721737" cy="769441"/>
          </a:xfrm>
          <a:prstGeom prst="rect">
            <a:avLst/>
          </a:prstGeom>
          <a:noFill/>
          <a:ln w="38100">
            <a:solidFill>
              <a:schemeClr val="tx1"/>
            </a:solidFill>
          </a:ln>
        </p:spPr>
        <p:txBody>
          <a:bodyPr wrap="square" rtlCol="0">
            <a:spAutoFit/>
          </a:bodyPr>
          <a:lstStyle/>
          <a:p>
            <a:pPr algn="ctr"/>
            <a:r>
              <a:rPr lang="en-GB" sz="4400" dirty="0" smtClean="0">
                <a:latin typeface="Sassoon Infant Std" panose="020B0503020103030203" pitchFamily="34" charset="0"/>
              </a:rPr>
              <a:t>School Website</a:t>
            </a:r>
            <a:endParaRPr lang="en-GB" sz="4400" dirty="0">
              <a:latin typeface="Sassoon Infant Std" panose="020B0503020103030203" pitchFamily="34" charset="0"/>
            </a:endParaRPr>
          </a:p>
        </p:txBody>
      </p:sp>
      <p:sp>
        <p:nvSpPr>
          <p:cNvPr id="3" name="TextBox 2"/>
          <p:cNvSpPr txBox="1"/>
          <p:nvPr/>
        </p:nvSpPr>
        <p:spPr>
          <a:xfrm>
            <a:off x="322218" y="2093604"/>
            <a:ext cx="12096206" cy="5632311"/>
          </a:xfrm>
          <a:prstGeom prst="rect">
            <a:avLst/>
          </a:prstGeom>
          <a:noFill/>
        </p:spPr>
        <p:txBody>
          <a:bodyPr wrap="square" numCol="2" rtlCol="0">
            <a:spAutoFit/>
          </a:bodyPr>
          <a:lstStyle/>
          <a:p>
            <a:endParaRPr lang="en-GB" dirty="0"/>
          </a:p>
          <a:p>
            <a:r>
              <a:rPr lang="en-GB" sz="2000" b="1" dirty="0" smtClean="0">
                <a:latin typeface="Sassoon Infant Std" panose="020B0503020103030203" pitchFamily="34" charset="0"/>
              </a:rPr>
              <a:t>The website also has information on:</a:t>
            </a:r>
          </a:p>
          <a:p>
            <a:endParaRPr lang="en-GB" sz="2000" b="1" dirty="0" smtClean="0">
              <a:latin typeface="Sassoon Infant Std" panose="020B0503020103030203" pitchFamily="34" charset="0"/>
            </a:endParaRPr>
          </a:p>
          <a:p>
            <a:pPr marL="285750" indent="-285750">
              <a:buFont typeface="Arial" panose="020B0604020202020204" pitchFamily="34" charset="0"/>
              <a:buChar char="•"/>
            </a:pPr>
            <a:r>
              <a:rPr lang="en-GB" sz="2000" b="1" dirty="0" smtClean="0">
                <a:latin typeface="Sassoon Infant Std" panose="020B0503020103030203" pitchFamily="34" charset="0"/>
              </a:rPr>
              <a:t>Our Harmony Curriculum	</a:t>
            </a:r>
          </a:p>
          <a:p>
            <a:pPr marL="285750" indent="-285750">
              <a:buFont typeface="Arial" panose="020B0604020202020204" pitchFamily="34" charset="0"/>
              <a:buChar char="•"/>
            </a:pPr>
            <a:r>
              <a:rPr lang="en-GB" sz="2000" b="1" dirty="0" smtClean="0">
                <a:latin typeface="Sassoon Infant Std" panose="020B0503020103030203" pitchFamily="34" charset="0"/>
              </a:rPr>
              <a:t>Our current staff members</a:t>
            </a:r>
          </a:p>
          <a:p>
            <a:pPr marL="285750" indent="-285750">
              <a:buFont typeface="Arial" panose="020B0604020202020204" pitchFamily="34" charset="0"/>
              <a:buChar char="•"/>
            </a:pPr>
            <a:r>
              <a:rPr lang="en-GB" sz="2000" b="1" dirty="0" smtClean="0">
                <a:latin typeface="Sassoon Infant Std" panose="020B0503020103030203" pitchFamily="34" charset="0"/>
              </a:rPr>
              <a:t>Governors</a:t>
            </a:r>
          </a:p>
          <a:p>
            <a:pPr marL="285750" indent="-285750">
              <a:buFont typeface="Arial" panose="020B0604020202020204" pitchFamily="34" charset="0"/>
              <a:buChar char="•"/>
            </a:pPr>
            <a:r>
              <a:rPr lang="en-GB" sz="2000" b="1" dirty="0" smtClean="0">
                <a:latin typeface="Sassoon Infant Std" panose="020B0503020103030203" pitchFamily="34" charset="0"/>
              </a:rPr>
              <a:t>Policies</a:t>
            </a:r>
          </a:p>
          <a:p>
            <a:pPr marL="285750" indent="-285750">
              <a:buFont typeface="Arial" panose="020B0604020202020204" pitchFamily="34" charset="0"/>
              <a:buChar char="•"/>
            </a:pPr>
            <a:r>
              <a:rPr lang="en-GB" sz="2000" b="1" dirty="0" smtClean="0">
                <a:latin typeface="Sassoon Infant Std" panose="020B0503020103030203" pitchFamily="34" charset="0"/>
              </a:rPr>
              <a:t>Safeguarding</a:t>
            </a:r>
          </a:p>
          <a:p>
            <a:pPr marL="285750" indent="-285750">
              <a:buFont typeface="Arial" panose="020B0604020202020204" pitchFamily="34" charset="0"/>
              <a:buChar char="•"/>
            </a:pPr>
            <a:r>
              <a:rPr lang="en-GB" sz="2000" b="1" dirty="0" smtClean="0">
                <a:latin typeface="Sassoon Infant Std" panose="020B0503020103030203" pitchFamily="34" charset="0"/>
              </a:rPr>
              <a:t>Online safety</a:t>
            </a:r>
          </a:p>
          <a:p>
            <a:pPr marL="285750" indent="-285750">
              <a:buFont typeface="Arial" panose="020B0604020202020204" pitchFamily="34" charset="0"/>
              <a:buChar char="•"/>
            </a:pPr>
            <a:r>
              <a:rPr lang="en-GB" sz="2000" b="1" dirty="0" smtClean="0">
                <a:latin typeface="Sassoon Infant Std" panose="020B0503020103030203" pitchFamily="34" charset="0"/>
              </a:rPr>
              <a:t>Special Educational needs</a:t>
            </a:r>
          </a:p>
          <a:p>
            <a:pPr marL="285750" indent="-285750">
              <a:buFont typeface="Arial" panose="020B0604020202020204" pitchFamily="34" charset="0"/>
              <a:buChar char="•"/>
            </a:pPr>
            <a:r>
              <a:rPr lang="en-GB" sz="2000" b="1" dirty="0" smtClean="0">
                <a:latin typeface="Sassoon Infant Std" panose="020B0503020103030203" pitchFamily="34" charset="0"/>
              </a:rPr>
              <a:t>Performance data</a:t>
            </a:r>
          </a:p>
          <a:p>
            <a:pPr marL="285750" indent="-285750">
              <a:buFont typeface="Arial" panose="020B0604020202020204" pitchFamily="34" charset="0"/>
              <a:buChar char="•"/>
            </a:pPr>
            <a:r>
              <a:rPr lang="en-GB" sz="2000" b="1" dirty="0" smtClean="0">
                <a:latin typeface="Sassoon Infant Std" panose="020B0503020103030203" pitchFamily="34" charset="0"/>
              </a:rPr>
              <a:t>Wraparound care</a:t>
            </a:r>
          </a:p>
          <a:p>
            <a:pPr marL="285750" indent="-285750">
              <a:buFont typeface="Arial" panose="020B0604020202020204" pitchFamily="34" charset="0"/>
              <a:buChar char="•"/>
            </a:pPr>
            <a:endParaRPr lang="en-GB" sz="2000" b="1" dirty="0" smtClean="0">
              <a:latin typeface="Sassoon Infant Std" panose="020B0503020103030203" pitchFamily="34" charset="0"/>
            </a:endParaRPr>
          </a:p>
          <a:p>
            <a:pPr marL="285750" indent="-285750">
              <a:buFont typeface="Arial" panose="020B0604020202020204" pitchFamily="34" charset="0"/>
              <a:buChar char="•"/>
            </a:pPr>
            <a:endParaRPr lang="en-GB" sz="2000" b="1" dirty="0">
              <a:latin typeface="Sassoon Infant Std" panose="020B0503020103030203" pitchFamily="34" charset="0"/>
            </a:endParaRPr>
          </a:p>
          <a:p>
            <a:pPr marL="285750" indent="-285750">
              <a:buFont typeface="Arial" panose="020B0604020202020204" pitchFamily="34" charset="0"/>
              <a:buChar char="•"/>
            </a:pPr>
            <a:endParaRPr lang="en-GB" sz="2000" b="1" dirty="0" smtClean="0">
              <a:latin typeface="Sassoon Infant Std" panose="020B0503020103030203" pitchFamily="34" charset="0"/>
            </a:endParaRPr>
          </a:p>
          <a:p>
            <a:pPr marL="285750" indent="-285750">
              <a:buFont typeface="Arial" panose="020B0604020202020204" pitchFamily="34" charset="0"/>
              <a:buChar char="•"/>
            </a:pPr>
            <a:endParaRPr lang="en-GB" sz="2000" b="1" dirty="0">
              <a:latin typeface="Sassoon Infant Std" panose="020B0503020103030203" pitchFamily="34" charset="0"/>
            </a:endParaRPr>
          </a:p>
          <a:p>
            <a:pPr marL="285750" indent="-285750">
              <a:buFont typeface="Arial" panose="020B0604020202020204" pitchFamily="34" charset="0"/>
              <a:buChar char="•"/>
            </a:pPr>
            <a:endParaRPr lang="en-GB" sz="2000" b="1" dirty="0" smtClean="0">
              <a:latin typeface="Sassoon Infant Std" panose="020B0503020103030203" pitchFamily="34" charset="0"/>
            </a:endParaRPr>
          </a:p>
          <a:p>
            <a:pPr marL="285750" indent="-285750">
              <a:buFont typeface="Arial" panose="020B0604020202020204" pitchFamily="34" charset="0"/>
              <a:buChar char="•"/>
            </a:pPr>
            <a:endParaRPr lang="en-GB" sz="2000" b="1" dirty="0">
              <a:latin typeface="Sassoon Infant Std" panose="020B0503020103030203" pitchFamily="34" charset="0"/>
            </a:endParaRPr>
          </a:p>
          <a:p>
            <a:pPr marL="285750" indent="-285750">
              <a:buFont typeface="Arial" panose="020B0604020202020204" pitchFamily="34" charset="0"/>
              <a:buChar char="•"/>
            </a:pPr>
            <a:endParaRPr lang="en-GB" sz="2000" b="1" dirty="0" smtClean="0">
              <a:latin typeface="Sassoon Infant Std" panose="020B0503020103030203" pitchFamily="34" charset="0"/>
            </a:endParaRPr>
          </a:p>
          <a:p>
            <a:pPr marL="285750" indent="-285750">
              <a:buFont typeface="Arial" panose="020B0604020202020204" pitchFamily="34" charset="0"/>
              <a:buChar char="•"/>
            </a:pPr>
            <a:endParaRPr lang="en-GB" sz="2000" b="1" dirty="0">
              <a:latin typeface="Sassoon Infant Std" panose="020B0503020103030203" pitchFamily="34" charset="0"/>
            </a:endParaRPr>
          </a:p>
          <a:p>
            <a:endParaRPr lang="en-GB" sz="2000" b="1" dirty="0" smtClean="0">
              <a:latin typeface="Sassoon Infant Std" panose="020B0503020103030203" pitchFamily="34" charset="0"/>
            </a:endParaRPr>
          </a:p>
          <a:p>
            <a:pPr marL="285750" indent="-285750">
              <a:buFont typeface="Arial" panose="020B0604020202020204" pitchFamily="34" charset="0"/>
              <a:buChar char="•"/>
            </a:pPr>
            <a:r>
              <a:rPr lang="en-GB" sz="2000" b="1" dirty="0" smtClean="0">
                <a:latin typeface="Sassoon Infant Std" panose="020B0503020103030203" pitchFamily="34" charset="0"/>
              </a:rPr>
              <a:t>Phonics</a:t>
            </a:r>
          </a:p>
          <a:p>
            <a:pPr marL="285750" indent="-285750">
              <a:buFont typeface="Arial" panose="020B0604020202020204" pitchFamily="34" charset="0"/>
              <a:buChar char="•"/>
            </a:pPr>
            <a:r>
              <a:rPr lang="en-GB" sz="2000" b="1" dirty="0" smtClean="0">
                <a:latin typeface="Sassoon Infant Std" panose="020B0503020103030203" pitchFamily="34" charset="0"/>
              </a:rPr>
              <a:t>Attendance</a:t>
            </a:r>
          </a:p>
          <a:p>
            <a:pPr marL="285750" indent="-285750">
              <a:buFont typeface="Arial" panose="020B0604020202020204" pitchFamily="34" charset="0"/>
              <a:buChar char="•"/>
            </a:pPr>
            <a:r>
              <a:rPr lang="en-GB" sz="2000" b="1" dirty="0" smtClean="0">
                <a:latin typeface="Sassoon Infant Std" panose="020B0503020103030203" pitchFamily="34" charset="0"/>
              </a:rPr>
              <a:t>Newsletters</a:t>
            </a:r>
          </a:p>
          <a:p>
            <a:pPr marL="285750" indent="-285750">
              <a:buFont typeface="Arial" panose="020B0604020202020204" pitchFamily="34" charset="0"/>
              <a:buChar char="•"/>
            </a:pPr>
            <a:r>
              <a:rPr lang="en-GB" sz="2000" b="1" dirty="0" smtClean="0">
                <a:latin typeface="Sassoon Infant Std" panose="020B0503020103030203" pitchFamily="34" charset="0"/>
              </a:rPr>
              <a:t>Term dates</a:t>
            </a:r>
          </a:p>
          <a:p>
            <a:pPr marL="285750" indent="-285750">
              <a:buFont typeface="Arial" panose="020B0604020202020204" pitchFamily="34" charset="0"/>
              <a:buChar char="•"/>
            </a:pPr>
            <a:r>
              <a:rPr lang="en-GB" sz="2000" b="1" dirty="0">
                <a:latin typeface="Sassoon Infant Std" panose="020B0503020103030203" pitchFamily="34" charset="0"/>
              </a:rPr>
              <a:t>Parent support </a:t>
            </a:r>
            <a:r>
              <a:rPr lang="en-GB" sz="2000" b="1" dirty="0" smtClean="0">
                <a:latin typeface="Sassoon Infant Std" panose="020B0503020103030203" pitchFamily="34" charset="0"/>
              </a:rPr>
              <a:t>advisor information</a:t>
            </a:r>
          </a:p>
          <a:p>
            <a:pPr marL="285750" indent="-285750">
              <a:buFont typeface="Arial" panose="020B0604020202020204" pitchFamily="34" charset="0"/>
              <a:buChar char="•"/>
            </a:pPr>
            <a:r>
              <a:rPr lang="en-GB" sz="2000" b="1" dirty="0" smtClean="0">
                <a:latin typeface="Sassoon Infant Std" panose="020B0503020103030203" pitchFamily="34" charset="0"/>
              </a:rPr>
              <a:t>Year Group information</a:t>
            </a:r>
          </a:p>
          <a:p>
            <a:pPr marL="285750" indent="-285750">
              <a:buFont typeface="Arial" panose="020B0604020202020204" pitchFamily="34" charset="0"/>
              <a:buChar char="•"/>
            </a:pPr>
            <a:r>
              <a:rPr lang="en-GB" sz="2000" b="1" dirty="0" smtClean="0">
                <a:latin typeface="Sassoon Infant Std" panose="020B0503020103030203" pitchFamily="34" charset="0"/>
              </a:rPr>
              <a:t>Fundraising </a:t>
            </a:r>
          </a:p>
          <a:p>
            <a:pPr marL="285750" indent="-285750">
              <a:buFont typeface="Arial" panose="020B0604020202020204" pitchFamily="34" charset="0"/>
              <a:buChar char="•"/>
            </a:pPr>
            <a:r>
              <a:rPr lang="en-GB" sz="2000" b="1" dirty="0" smtClean="0">
                <a:latin typeface="Sassoon Infant Std" panose="020B0503020103030203" pitchFamily="34" charset="0"/>
              </a:rPr>
              <a:t>Friends of SFIS </a:t>
            </a:r>
            <a:endParaRPr lang="en-GB" sz="2000" b="1" dirty="0">
              <a:latin typeface="Sassoon Infant Std" panose="020B0503020103030203" pitchFamily="34" charset="0"/>
            </a:endParaRPr>
          </a:p>
          <a:p>
            <a:pPr marL="285750" indent="-285750">
              <a:buFont typeface="Arial" panose="020B0604020202020204" pitchFamily="34" charset="0"/>
              <a:buChar char="•"/>
            </a:pPr>
            <a:endParaRPr lang="en-GB" dirty="0" smtClean="0"/>
          </a:p>
          <a:p>
            <a:endParaRPr lang="en-GB" dirty="0" smtClean="0"/>
          </a:p>
          <a:p>
            <a:endParaRPr lang="en-GB" dirty="0"/>
          </a:p>
          <a:p>
            <a:endParaRPr lang="en-GB" dirty="0" smtClean="0"/>
          </a:p>
          <a:p>
            <a:endParaRPr lang="en-GB" dirty="0"/>
          </a:p>
        </p:txBody>
      </p:sp>
      <p:sp>
        <p:nvSpPr>
          <p:cNvPr id="4" name="TextBox 3"/>
          <p:cNvSpPr txBox="1"/>
          <p:nvPr/>
        </p:nvSpPr>
        <p:spPr>
          <a:xfrm>
            <a:off x="187232" y="1367246"/>
            <a:ext cx="11721737" cy="1200329"/>
          </a:xfrm>
          <a:prstGeom prst="rect">
            <a:avLst/>
          </a:prstGeom>
          <a:noFill/>
        </p:spPr>
        <p:txBody>
          <a:bodyPr wrap="square" rtlCol="0">
            <a:spAutoFit/>
          </a:bodyPr>
          <a:lstStyle/>
          <a:p>
            <a:r>
              <a:rPr lang="en-GB" dirty="0">
                <a:latin typeface="Sassoon Infant Std" panose="020B0503020103030203" pitchFamily="34" charset="0"/>
              </a:rPr>
              <a:t>Please visit our school website and subscribe to the school calendar, this will keep you up to date with all of the key things happening at school.</a:t>
            </a:r>
          </a:p>
          <a:p>
            <a:endParaRPr lang="en-GB" dirty="0" smtClean="0"/>
          </a:p>
          <a:p>
            <a:endParaRPr lang="en-GB" dirty="0"/>
          </a:p>
        </p:txBody>
      </p:sp>
    </p:spTree>
    <p:extLst>
      <p:ext uri="{BB962C8B-B14F-4D97-AF65-F5344CB8AC3E}">
        <p14:creationId xmlns:p14="http://schemas.microsoft.com/office/powerpoint/2010/main" val="3073812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tart of Your Personal New Year: Birthdays Are a Time to Reflect and  Re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95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634" y="3988525"/>
            <a:ext cx="11713029" cy="2215991"/>
          </a:xfrm>
          <a:prstGeom prst="rect">
            <a:avLst/>
          </a:prstGeom>
          <a:noFill/>
        </p:spPr>
        <p:txBody>
          <a:bodyPr wrap="square" rtlCol="0">
            <a:spAutoFit/>
          </a:bodyPr>
          <a:lstStyle/>
          <a:p>
            <a:pPr algn="ctr"/>
            <a:r>
              <a:rPr lang="en-GB" sz="6600" dirty="0" smtClean="0">
                <a:latin typeface="Sassoon Infant Std" panose="020B0503020103030203" pitchFamily="34" charset="0"/>
              </a:rPr>
              <a:t>Birthdays!</a:t>
            </a:r>
          </a:p>
          <a:p>
            <a:r>
              <a:rPr lang="en-GB" dirty="0">
                <a:latin typeface="Sassoon Infant Std" panose="020B0503020103030203" pitchFamily="34" charset="0"/>
              </a:rPr>
              <a:t>We always celebrate the children’s birthdays in school. The class will sing to your child on their special day and we will ask them about their celebrations. Children can also celebrate by wearing their own clothes on their birthday or the nearest school day to it. As we are a healthy school, please do not bring in any sweets or cakes to give out on your child’s birthday, you can do any celebrations with their friends outside of school.</a:t>
            </a:r>
          </a:p>
        </p:txBody>
      </p:sp>
    </p:spTree>
    <p:extLst>
      <p:ext uri="{BB962C8B-B14F-4D97-AF65-F5344CB8AC3E}">
        <p14:creationId xmlns:p14="http://schemas.microsoft.com/office/powerpoint/2010/main" val="925599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217" y="470263"/>
            <a:ext cx="11007634" cy="3508653"/>
          </a:xfrm>
          <a:prstGeom prst="rect">
            <a:avLst/>
          </a:prstGeom>
          <a:noFill/>
        </p:spPr>
        <p:txBody>
          <a:bodyPr wrap="square" rtlCol="0">
            <a:spAutoFit/>
          </a:bodyPr>
          <a:lstStyle/>
          <a:p>
            <a:r>
              <a:rPr lang="en-GB" sz="6600" dirty="0" smtClean="0">
                <a:latin typeface="Sassoon Infant Std" panose="020B0503020103030203" pitchFamily="34" charset="0"/>
              </a:rPr>
              <a:t>Newsletters</a:t>
            </a:r>
          </a:p>
          <a:p>
            <a:endParaRPr lang="en-GB" dirty="0"/>
          </a:p>
          <a:p>
            <a:r>
              <a:rPr lang="en-GB" sz="2400" dirty="0">
                <a:latin typeface="Sassoon Infant Std" panose="020B0503020103030203" pitchFamily="34" charset="0"/>
              </a:rPr>
              <a:t>Lastly I need to tell you about our Early Years Newsletter which will be emailed to you half termly.  This will give you information about what the children will be learning in school for that half term. It will also tell you anything important and if there are any dates coming up. The second page will give you some ideas for how you can help your child with their learning at home, based on what they have been doing in school. </a:t>
            </a:r>
          </a:p>
          <a:p>
            <a:endParaRPr lang="en-GB" dirty="0"/>
          </a:p>
        </p:txBody>
      </p:sp>
      <p:pic>
        <p:nvPicPr>
          <p:cNvPr id="3" name="Picture 2"/>
          <p:cNvPicPr/>
          <p:nvPr/>
        </p:nvPicPr>
        <p:blipFill rotWithShape="1">
          <a:blip r:embed="rId3"/>
          <a:srcRect l="32500" t="22498" r="13956" b="8641"/>
          <a:stretch/>
        </p:blipFill>
        <p:spPr bwMode="auto">
          <a:xfrm>
            <a:off x="1743075" y="3876674"/>
            <a:ext cx="3867467" cy="2695575"/>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32500" t="30192" r="14159" b="1"/>
          <a:stretch/>
        </p:blipFill>
        <p:spPr bwMode="auto">
          <a:xfrm>
            <a:off x="6464707" y="3876674"/>
            <a:ext cx="4010978" cy="2792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6451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35" y="2400300"/>
            <a:ext cx="11465169" cy="3908762"/>
          </a:xfrm>
          <a:prstGeom prst="rect">
            <a:avLst/>
          </a:prstGeom>
          <a:noFill/>
        </p:spPr>
        <p:txBody>
          <a:bodyPr wrap="square" rtlCol="0">
            <a:spAutoFit/>
          </a:bodyPr>
          <a:lstStyle/>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a:p>
            <a:pPr algn="ctr"/>
            <a:r>
              <a:rPr lang="en-GB" sz="3200" dirty="0" smtClean="0">
                <a:latin typeface="Sassoon Infant Std" panose="020B0503020103030203" pitchFamily="34" charset="0"/>
              </a:rPr>
              <a:t>Thank you for coming tonight. </a:t>
            </a:r>
          </a:p>
          <a:p>
            <a:pPr algn="ctr"/>
            <a:r>
              <a:rPr lang="en-GB" sz="3200" dirty="0" smtClean="0">
                <a:latin typeface="Sassoon Infant Std" panose="020B0503020103030203" pitchFamily="34" charset="0"/>
              </a:rPr>
              <a:t>We hope you are now armed with all the information you need about your child starting school at South Farnborough Infant School. </a:t>
            </a:r>
            <a:endParaRPr lang="en-GB" sz="3200" dirty="0">
              <a:latin typeface="Sassoon Infant Std" panose="020B0503020103030203" pitchFamily="34" charset="0"/>
            </a:endParaRPr>
          </a:p>
          <a:p>
            <a:pPr algn="ctr"/>
            <a:endParaRPr lang="en-GB" sz="3200" dirty="0" smtClean="0">
              <a:latin typeface="Sassoon Infant Std" panose="020B0503020103030203" pitchFamily="34" charset="0"/>
            </a:endParaRPr>
          </a:p>
          <a:p>
            <a:pPr algn="ctr"/>
            <a:r>
              <a:rPr lang="en-GB" sz="3200" dirty="0" smtClean="0">
                <a:latin typeface="Sassoon Infant Std" panose="020B0503020103030203" pitchFamily="34" charset="0"/>
              </a:rPr>
              <a:t>Any questions?</a:t>
            </a:r>
            <a:endParaRPr lang="en-GB" sz="3200" dirty="0">
              <a:latin typeface="Sassoon Infant Std" panose="020B0503020103030203" pitchFamily="34" charset="0"/>
            </a:endParaRPr>
          </a:p>
        </p:txBody>
      </p:sp>
      <p:sp>
        <p:nvSpPr>
          <p:cNvPr id="4" name="TextBox 3"/>
          <p:cNvSpPr txBox="1"/>
          <p:nvPr/>
        </p:nvSpPr>
        <p:spPr>
          <a:xfrm>
            <a:off x="1767254" y="351692"/>
            <a:ext cx="9126415" cy="1863970"/>
          </a:xfrm>
          <a:prstGeom prst="rect">
            <a:avLst/>
          </a:prstGeom>
          <a:noFill/>
        </p:spPr>
        <p:txBody>
          <a:bodyPr wrap="square" rtlCol="0">
            <a:spAutoFit/>
          </a:bodyPr>
          <a:lstStyle/>
          <a:p>
            <a:endParaRPr lang="en-GB" dirty="0"/>
          </a:p>
        </p:txBody>
      </p:sp>
      <p:pic>
        <p:nvPicPr>
          <p:cNvPr id="6" name="Picture 5" descr="THANK YOU FOR LISTENING TO US Poster | nikki | Keep Calm-o-Matic"/>
          <p:cNvPicPr/>
          <p:nvPr/>
        </p:nvPicPr>
        <p:blipFill rotWithShape="1">
          <a:blip r:embed="rId2">
            <a:extLst>
              <a:ext uri="{28A0092B-C50C-407E-A947-70E740481C1C}">
                <a14:useLocalDpi xmlns:a14="http://schemas.microsoft.com/office/drawing/2010/main" val="0"/>
              </a:ext>
            </a:extLst>
          </a:blip>
          <a:srcRect t="21357"/>
          <a:stretch/>
        </p:blipFill>
        <p:spPr bwMode="auto">
          <a:xfrm>
            <a:off x="4670497" y="254976"/>
            <a:ext cx="2780665" cy="2551430"/>
          </a:xfrm>
          <a:prstGeom prst="rect">
            <a:avLst/>
          </a:prstGeom>
          <a:noFill/>
          <a:ln>
            <a:noFill/>
          </a:ln>
          <a:extLst>
            <a:ext uri="{53640926-AAD7-44D8-BBD7-CCE9431645EC}">
              <a14:shadowObscured xmlns:a14="http://schemas.microsoft.com/office/drawing/2010/main"/>
            </a:ext>
          </a:extLst>
        </p:spPr>
      </p:pic>
      <p:pic>
        <p:nvPicPr>
          <p:cNvPr id="2052" name="Picture 4" descr="Thank Y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991" y="844869"/>
            <a:ext cx="2592385" cy="155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4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35700" t="19526" r="36608" b="10236"/>
          <a:stretch/>
        </p:blipFill>
        <p:spPr bwMode="auto">
          <a:xfrm>
            <a:off x="724985" y="293972"/>
            <a:ext cx="4552868" cy="6187038"/>
          </a:xfrm>
          <a:prstGeom prst="rect">
            <a:avLst/>
          </a:prstGeom>
          <a:ln w="15875">
            <a:solidFill>
              <a:schemeClr val="accent4"/>
            </a:solidFill>
          </a:ln>
          <a:extLst>
            <a:ext uri="{53640926-AAD7-44D8-BBD7-CCE9431645EC}">
              <a14:shadowObscured xmlns:a14="http://schemas.microsoft.com/office/drawing/2010/main"/>
            </a:ext>
          </a:extLst>
        </p:spPr>
      </p:pic>
      <p:sp>
        <p:nvSpPr>
          <p:cNvPr id="3" name="Rounded Rectangle 2"/>
          <p:cNvSpPr/>
          <p:nvPr/>
        </p:nvSpPr>
        <p:spPr>
          <a:xfrm>
            <a:off x="5547360" y="293973"/>
            <a:ext cx="6453051" cy="618703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 name="TextBox 3"/>
          <p:cNvSpPr txBox="1"/>
          <p:nvPr/>
        </p:nvSpPr>
        <p:spPr>
          <a:xfrm>
            <a:off x="5817326" y="293972"/>
            <a:ext cx="6130834" cy="6186309"/>
          </a:xfrm>
          <a:prstGeom prst="rect">
            <a:avLst/>
          </a:prstGeom>
          <a:noFill/>
        </p:spPr>
        <p:txBody>
          <a:bodyPr wrap="square" rtlCol="0">
            <a:spAutoFit/>
          </a:bodyPr>
          <a:lstStyle/>
          <a:p>
            <a:pPr algn="ctr"/>
            <a:r>
              <a:rPr lang="en-GB" sz="2400" b="1" dirty="0" smtClean="0">
                <a:latin typeface="Sassoon Infant Std" panose="020B0503020103030203" pitchFamily="34" charset="0"/>
              </a:rPr>
              <a:t>Information on:</a:t>
            </a:r>
          </a:p>
          <a:p>
            <a:pPr algn="ctr"/>
            <a:endParaRPr lang="en-GB" sz="800" dirty="0">
              <a:latin typeface="Sassoon Infant Std" panose="020B0503020103030203" pitchFamily="34" charset="0"/>
            </a:endParaRP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Arriving/leaving school including timings, where to take or collect your child and late arrivals.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Parking around school.</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Safeguarding</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Absences </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Medicine </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Illness or accidents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Sun protection</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Jewellery</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Communication between home and school</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News and information</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Complaints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General data protection regulation</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Policies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Food and drink</a:t>
            </a:r>
            <a:r>
              <a:rPr lang="en-GB" dirty="0">
                <a:latin typeface="Sassoon Infant Std" panose="020B0503020103030203" pitchFamily="34" charset="0"/>
              </a:rPr>
              <a:t> </a:t>
            </a:r>
            <a:r>
              <a:rPr lang="en-GB" dirty="0" smtClean="0">
                <a:latin typeface="Sassoon Infant Std" panose="020B0503020103030203" pitchFamily="34" charset="0"/>
              </a:rPr>
              <a:t>including school dinners and packed lunches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School uniform</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School Governors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Friends of SFIS</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Parents in school</a:t>
            </a:r>
          </a:p>
          <a:p>
            <a:pPr marL="285750" indent="-285750">
              <a:buClr>
                <a:schemeClr val="accent4"/>
              </a:buClr>
              <a:buFont typeface="Wingdings" panose="05000000000000000000" pitchFamily="2" charset="2"/>
              <a:buChar char="v"/>
            </a:pPr>
            <a:r>
              <a:rPr lang="en-GB" dirty="0" smtClean="0">
                <a:latin typeface="Sassoon Infant Std" panose="020B0503020103030203" pitchFamily="34" charset="0"/>
              </a:rPr>
              <a:t>Website information</a:t>
            </a:r>
          </a:p>
        </p:txBody>
      </p:sp>
    </p:spTree>
    <p:extLst>
      <p:ext uri="{BB962C8B-B14F-4D97-AF65-F5344CB8AC3E}">
        <p14:creationId xmlns:p14="http://schemas.microsoft.com/office/powerpoint/2010/main" val="13047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47002" t="16931" r="27400" b="18773"/>
          <a:stretch/>
        </p:blipFill>
        <p:spPr bwMode="auto">
          <a:xfrm>
            <a:off x="7029450" y="828675"/>
            <a:ext cx="4800600" cy="5810249"/>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47055" t="17308" r="27802" b="19097"/>
          <a:stretch/>
        </p:blipFill>
        <p:spPr bwMode="auto">
          <a:xfrm>
            <a:off x="971550" y="742950"/>
            <a:ext cx="4819650" cy="599473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971550" y="66675"/>
            <a:ext cx="4819650" cy="523220"/>
          </a:xfrm>
          <a:prstGeom prst="rect">
            <a:avLst/>
          </a:prstGeom>
          <a:noFill/>
          <a:ln w="38100">
            <a:solidFill>
              <a:schemeClr val="accent4"/>
            </a:solidFill>
          </a:ln>
        </p:spPr>
        <p:txBody>
          <a:bodyPr wrap="square" rtlCol="0">
            <a:spAutoFit/>
          </a:bodyPr>
          <a:lstStyle/>
          <a:p>
            <a:pPr algn="ctr"/>
            <a:r>
              <a:rPr lang="en-GB" sz="2800" b="1" dirty="0" smtClean="0">
                <a:latin typeface="Sassoon Infant Std" panose="020B0503020103030203" pitchFamily="34" charset="0"/>
              </a:rPr>
              <a:t>School Calendar</a:t>
            </a:r>
            <a:endParaRPr lang="en-GB" sz="2800" b="1" dirty="0">
              <a:latin typeface="Sassoon Infant Std" panose="020B0503020103030203" pitchFamily="34" charset="0"/>
            </a:endParaRPr>
          </a:p>
        </p:txBody>
      </p:sp>
      <p:sp>
        <p:nvSpPr>
          <p:cNvPr id="3" name="TextBox 2"/>
          <p:cNvSpPr txBox="1"/>
          <p:nvPr/>
        </p:nvSpPr>
        <p:spPr>
          <a:xfrm>
            <a:off x="7029450" y="66675"/>
            <a:ext cx="4800600" cy="523220"/>
          </a:xfrm>
          <a:prstGeom prst="rect">
            <a:avLst/>
          </a:prstGeom>
          <a:noFill/>
          <a:ln w="38100">
            <a:solidFill>
              <a:schemeClr val="accent4"/>
            </a:solidFill>
          </a:ln>
        </p:spPr>
        <p:txBody>
          <a:bodyPr wrap="square" rtlCol="0">
            <a:spAutoFit/>
          </a:bodyPr>
          <a:lstStyle/>
          <a:p>
            <a:pPr algn="ctr"/>
            <a:r>
              <a:rPr lang="en-GB" sz="2800" b="1" dirty="0" err="1" smtClean="0">
                <a:latin typeface="Sassoon Infant Std" panose="020B0503020103030203" pitchFamily="34" charset="0"/>
              </a:rPr>
              <a:t>Arbor</a:t>
            </a:r>
            <a:r>
              <a:rPr lang="en-GB" sz="2800" b="1" dirty="0" smtClean="0">
                <a:latin typeface="Sassoon Infant Std" panose="020B0503020103030203" pitchFamily="34" charset="0"/>
              </a:rPr>
              <a:t> – parent portal</a:t>
            </a:r>
            <a:endParaRPr lang="en-GB" sz="2800" b="1" dirty="0">
              <a:latin typeface="Sassoon Infant Std" panose="020B0503020103030203" pitchFamily="34" charset="0"/>
            </a:endParaRPr>
          </a:p>
        </p:txBody>
      </p:sp>
    </p:spTree>
    <p:extLst>
      <p:ext uri="{BB962C8B-B14F-4D97-AF65-F5344CB8AC3E}">
        <p14:creationId xmlns:p14="http://schemas.microsoft.com/office/powerpoint/2010/main" val="3145189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0426" t="31399" r="31980" b="20416"/>
          <a:stretch/>
        </p:blipFill>
        <p:spPr bwMode="auto">
          <a:xfrm>
            <a:off x="1932305" y="673417"/>
            <a:ext cx="8384540" cy="604456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932305" y="93047"/>
            <a:ext cx="8384540" cy="523220"/>
          </a:xfrm>
          <a:prstGeom prst="rect">
            <a:avLst/>
          </a:prstGeom>
          <a:noFill/>
          <a:ln w="38100">
            <a:solidFill>
              <a:schemeClr val="accent4"/>
            </a:solidFill>
          </a:ln>
        </p:spPr>
        <p:txBody>
          <a:bodyPr wrap="square" rtlCol="0">
            <a:spAutoFit/>
          </a:bodyPr>
          <a:lstStyle/>
          <a:p>
            <a:pPr algn="ctr"/>
            <a:r>
              <a:rPr lang="en-GB" sz="2800" b="1" dirty="0" smtClean="0">
                <a:latin typeface="Sassoon Infant Std" panose="020B0503020103030203" pitchFamily="34" charset="0"/>
              </a:rPr>
              <a:t>School Lunch Menu Example</a:t>
            </a:r>
            <a:endParaRPr lang="en-GB" sz="2800" b="1" dirty="0">
              <a:latin typeface="Sassoon Infant Std" panose="020B0503020103030203" pitchFamily="34" charset="0"/>
            </a:endParaRPr>
          </a:p>
        </p:txBody>
      </p:sp>
    </p:spTree>
    <p:extLst>
      <p:ext uri="{BB962C8B-B14F-4D97-AF65-F5344CB8AC3E}">
        <p14:creationId xmlns:p14="http://schemas.microsoft.com/office/powerpoint/2010/main" val="3536846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46964" t="16697" r="27427" b="18071"/>
          <a:stretch/>
        </p:blipFill>
        <p:spPr bwMode="auto">
          <a:xfrm>
            <a:off x="742951" y="304800"/>
            <a:ext cx="4972050" cy="631507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34353" t="8920" r="35667" b="16257"/>
          <a:stretch/>
        </p:blipFill>
        <p:spPr bwMode="auto">
          <a:xfrm>
            <a:off x="6534150" y="304800"/>
            <a:ext cx="5057775" cy="631507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a:stretch>
            <a:fillRect/>
          </a:stretch>
        </p:blipFill>
        <p:spPr>
          <a:xfrm>
            <a:off x="9063038" y="710345"/>
            <a:ext cx="409575" cy="390525"/>
          </a:xfrm>
          <a:prstGeom prst="rect">
            <a:avLst/>
          </a:prstGeom>
        </p:spPr>
      </p:pic>
    </p:spTree>
    <p:extLst>
      <p:ext uri="{BB962C8B-B14F-4D97-AF65-F5344CB8AC3E}">
        <p14:creationId xmlns:p14="http://schemas.microsoft.com/office/powerpoint/2010/main" val="47379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2175" y="619126"/>
            <a:ext cx="5524500" cy="5909310"/>
          </a:xfrm>
          <a:prstGeom prst="rect">
            <a:avLst/>
          </a:prstGeom>
          <a:noFill/>
        </p:spPr>
        <p:txBody>
          <a:bodyPr wrap="square" rtlCol="0">
            <a:spAutoFit/>
          </a:bodyPr>
          <a:lstStyle/>
          <a:p>
            <a:pPr algn="ctr"/>
            <a:r>
              <a:rPr lang="en-GB" sz="2400" dirty="0" smtClean="0">
                <a:latin typeface="Sassoon Infant Std" panose="020B0503020103030203" pitchFamily="34" charset="0"/>
              </a:rPr>
              <a:t>On each stay and play session/visit and when your child starts school, you will come through the park and in through the green Year R gate.</a:t>
            </a:r>
          </a:p>
          <a:p>
            <a:pPr algn="ctr"/>
            <a:endParaRPr lang="en-GB" sz="2400" dirty="0">
              <a:latin typeface="Sassoon Infant Std" panose="020B0503020103030203" pitchFamily="34" charset="0"/>
            </a:endParaRPr>
          </a:p>
          <a:p>
            <a:pPr algn="ctr"/>
            <a:r>
              <a:rPr lang="en-GB" sz="2400" dirty="0" smtClean="0">
                <a:latin typeface="Sassoon Infant Std" panose="020B0503020103030203" pitchFamily="34" charset="0"/>
              </a:rPr>
              <a:t>You will then walk up the car park and in through the black playground gates into the Year R outside area.</a:t>
            </a:r>
          </a:p>
          <a:p>
            <a:pPr algn="ctr"/>
            <a:endParaRPr lang="en-GB" sz="2400" dirty="0">
              <a:latin typeface="Sassoon Infant Std" panose="020B0503020103030203" pitchFamily="34" charset="0"/>
            </a:endParaRPr>
          </a:p>
          <a:p>
            <a:pPr algn="ctr"/>
            <a:r>
              <a:rPr lang="en-GB" sz="2400" dirty="0" smtClean="0">
                <a:latin typeface="Sassoon Infant Std" panose="020B0503020103030203" pitchFamily="34" charset="0"/>
              </a:rPr>
              <a:t>Then please make your way to the coloured bumpers (red, green or blue) for the visits and for the start of school.</a:t>
            </a:r>
          </a:p>
          <a:p>
            <a:pPr algn="ctr"/>
            <a:endParaRPr lang="en-GB" sz="2400" dirty="0">
              <a:latin typeface="Sassoon Infant Std" panose="020B0503020103030203" pitchFamily="34" charset="0"/>
            </a:endParaRPr>
          </a:p>
          <a:p>
            <a:pPr algn="ctr"/>
            <a:r>
              <a:rPr lang="en-GB" sz="2400" dirty="0" smtClean="0">
                <a:latin typeface="Sassoon Infant Std" panose="020B0503020103030203" pitchFamily="34" charset="0"/>
              </a:rPr>
              <a:t>Please collect your child from the same place each day. </a:t>
            </a:r>
          </a:p>
          <a:p>
            <a:pPr algn="ctr"/>
            <a:endParaRPr lang="en-GB" dirty="0"/>
          </a:p>
        </p:txBody>
      </p:sp>
      <p:pic>
        <p:nvPicPr>
          <p:cNvPr id="5" name="Picture 4"/>
          <p:cNvPicPr/>
          <p:nvPr/>
        </p:nvPicPr>
        <p:blipFill rotWithShape="1">
          <a:blip r:embed="rId3"/>
          <a:srcRect l="35161" t="20190" r="37807" b="11983"/>
          <a:stretch/>
        </p:blipFill>
        <p:spPr bwMode="auto">
          <a:xfrm>
            <a:off x="736483" y="320842"/>
            <a:ext cx="4461160" cy="6191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7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8274" y="333375"/>
            <a:ext cx="9620251" cy="707886"/>
          </a:xfrm>
          <a:prstGeom prst="rect">
            <a:avLst/>
          </a:prstGeom>
          <a:noFill/>
        </p:spPr>
        <p:txBody>
          <a:bodyPr wrap="square" rtlCol="0">
            <a:spAutoFit/>
          </a:bodyPr>
          <a:lstStyle/>
          <a:p>
            <a:pPr algn="ctr"/>
            <a:r>
              <a:rPr lang="en-GB" sz="4000" dirty="0" smtClean="0"/>
              <a:t>Our Unique Harmony Curriculum</a:t>
            </a:r>
            <a:endParaRPr lang="en-GB"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695" y="1381125"/>
            <a:ext cx="5623560" cy="4800600"/>
          </a:xfrm>
          <a:prstGeom prst="rect">
            <a:avLst/>
          </a:prstGeom>
        </p:spPr>
      </p:pic>
    </p:spTree>
    <p:extLst>
      <p:ext uri="{BB962C8B-B14F-4D97-AF65-F5344CB8AC3E}">
        <p14:creationId xmlns:p14="http://schemas.microsoft.com/office/powerpoint/2010/main" val="423773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46453" t="16787" r="27958" b="18547"/>
          <a:stretch/>
        </p:blipFill>
        <p:spPr bwMode="auto">
          <a:xfrm>
            <a:off x="1354053" y="1385252"/>
            <a:ext cx="3541797" cy="5040463"/>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4">
            <a:extLst>
              <a:ext uri="{28A0092B-C50C-407E-A947-70E740481C1C}">
                <a14:useLocalDpi xmlns:a14="http://schemas.microsoft.com/office/drawing/2010/main" val="0"/>
              </a:ext>
            </a:extLst>
          </a:blip>
          <a:srcRect l="46534" t="29843" r="28132" b="6098"/>
          <a:stretch/>
        </p:blipFill>
        <p:spPr bwMode="auto">
          <a:xfrm>
            <a:off x="7743825" y="1438274"/>
            <a:ext cx="3543300" cy="4987441"/>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047875" y="228600"/>
            <a:ext cx="8124825" cy="1446550"/>
          </a:xfrm>
          <a:prstGeom prst="rect">
            <a:avLst/>
          </a:prstGeom>
          <a:noFill/>
        </p:spPr>
        <p:txBody>
          <a:bodyPr wrap="square" rtlCol="0">
            <a:spAutoFit/>
          </a:bodyPr>
          <a:lstStyle/>
          <a:p>
            <a:pPr algn="ctr"/>
            <a:r>
              <a:rPr lang="en-GB" sz="4400" dirty="0" smtClean="0">
                <a:latin typeface="Sassoon Infant Std" panose="020B0503020103030203" pitchFamily="34" charset="0"/>
              </a:rPr>
              <a:t>SCL – Before and after school Club</a:t>
            </a:r>
            <a:endParaRPr lang="en-GB" sz="4400" dirty="0">
              <a:latin typeface="Sassoon Infant Std" panose="020B0503020103030203" pitchFamily="34" charset="0"/>
            </a:endParaRPr>
          </a:p>
        </p:txBody>
      </p:sp>
    </p:spTree>
    <p:extLst>
      <p:ext uri="{BB962C8B-B14F-4D97-AF65-F5344CB8AC3E}">
        <p14:creationId xmlns:p14="http://schemas.microsoft.com/office/powerpoint/2010/main" val="2660234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2548</Words>
  <Application>Microsoft Office PowerPoint</Application>
  <PresentationFormat>Widescreen</PresentationFormat>
  <Paragraphs>191</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Comic Sans MS</vt:lpstr>
      <vt:lpstr>Sassoon Infant Std</vt:lpstr>
      <vt:lpstr>Wingdings</vt:lpstr>
      <vt:lpstr>Office Theme</vt:lpstr>
      <vt:lpstr>  Welcome to South  Farnborough Infants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Visits</vt:lpstr>
      <vt:lpstr>PowerPoint Presentation</vt:lpstr>
      <vt:lpstr>The First Weeks of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South  Farnborough Infants School</dc:title>
  <dc:creator>Wendy Parkes</dc:creator>
  <cp:lastModifiedBy>Danielle Duffy</cp:lastModifiedBy>
  <cp:revision>87</cp:revision>
  <dcterms:created xsi:type="dcterms:W3CDTF">2024-06-07T15:46:34Z</dcterms:created>
  <dcterms:modified xsi:type="dcterms:W3CDTF">2025-06-13T11:06:18Z</dcterms:modified>
</cp:coreProperties>
</file>