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Lst>
  <p:sldSz cy="5143500" cx="9144000"/>
  <p:notesSz cx="6858000" cy="9144000"/>
  <p:embeddedFontLst>
    <p:embeddedFont>
      <p:font typeface="Pacifico"/>
      <p:regular r:id="rId1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E6E66B25-642C-4C74-BB91-ABD831AB7898}">
  <a:tblStyle styleId="{E6E66B25-642C-4C74-BB91-ABD831AB7898}" styleName="Table_0">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10" Type="http://schemas.openxmlformats.org/officeDocument/2006/relationships/font" Target="fonts/Pacifico-regular.fntdata"/><Relationship Id="rId9" Type="http://schemas.openxmlformats.org/officeDocument/2006/relationships/slide" Target="slides/slide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g3e3894025f6_0_5:notes"/>
          <p:cNvSpPr/>
          <p:nvPr>
            <p:ph idx="2" type="sldImg"/>
          </p:nvPr>
        </p:nvSpPr>
        <p:spPr>
          <a:xfrm>
            <a:off x="440695" y="1143735"/>
            <a:ext cx="5976600" cy="30858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5" name="Google Shape;65;g3e3894025f6_0_5:notes"/>
          <p:cNvSpPr txBox="1"/>
          <p:nvPr>
            <p:ph idx="1" type="body"/>
          </p:nvPr>
        </p:nvSpPr>
        <p:spPr>
          <a:xfrm>
            <a:off x="685801" y="4400549"/>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6" name="Google Shape;66;g3e3894025f6_0_5:notes"/>
          <p:cNvSpPr txBox="1"/>
          <p:nvPr>
            <p:ph idx="12" type="sldNum"/>
          </p:nvPr>
        </p:nvSpPr>
        <p:spPr>
          <a:xfrm>
            <a:off x="3884614" y="8685214"/>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g3e37800fb6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3e37800fb6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D2E9"/>
        </a:solidFill>
      </p:bgPr>
    </p:bg>
    <p:spTree>
      <p:nvGrpSpPr>
        <p:cNvPr id="53" name="Shape 53"/>
        <p:cNvGrpSpPr/>
        <p:nvPr/>
      </p:nvGrpSpPr>
      <p:grpSpPr>
        <a:xfrm>
          <a:off x="0" y="0"/>
          <a:ext cx="0" cy="0"/>
          <a:chOff x="0" y="0"/>
          <a:chExt cx="0" cy="0"/>
        </a:xfrm>
      </p:grpSpPr>
      <p:sp>
        <p:nvSpPr>
          <p:cNvPr id="54" name="Google Shape;54;p13"/>
          <p:cNvSpPr txBox="1"/>
          <p:nvPr>
            <p:ph idx="1" type="subTitle"/>
          </p:nvPr>
        </p:nvSpPr>
        <p:spPr>
          <a:xfrm>
            <a:off x="311700" y="262375"/>
            <a:ext cx="8520600" cy="564900"/>
          </a:xfrm>
          <a:prstGeom prst="rect">
            <a:avLst/>
          </a:prstGeom>
        </p:spPr>
        <p:txBody>
          <a:bodyPr anchorCtr="0" anchor="t" bIns="91425" lIns="91425" spcFirstLastPara="1" rIns="91425" wrap="square" tIns="91425">
            <a:normAutofit lnSpcReduction="10000"/>
          </a:bodyPr>
          <a:lstStyle/>
          <a:p>
            <a:pPr indent="0" lvl="0" marL="0" rtl="0" algn="ctr">
              <a:spcBef>
                <a:spcPts val="0"/>
              </a:spcBef>
              <a:spcAft>
                <a:spcPts val="0"/>
              </a:spcAft>
              <a:buNone/>
            </a:pPr>
            <a:r>
              <a:rPr lang="en" sz="2600">
                <a:latin typeface="Comic Sans MS"/>
                <a:ea typeface="Comic Sans MS"/>
                <a:cs typeface="Comic Sans MS"/>
                <a:sym typeface="Comic Sans MS"/>
              </a:rPr>
              <a:t>Reception Newsletter Summer 2</a:t>
            </a:r>
            <a:endParaRPr sz="2600">
              <a:latin typeface="Comic Sans MS"/>
              <a:ea typeface="Comic Sans MS"/>
              <a:cs typeface="Comic Sans MS"/>
              <a:sym typeface="Comic Sans MS"/>
            </a:endParaRPr>
          </a:p>
        </p:txBody>
      </p:sp>
      <p:sp>
        <p:nvSpPr>
          <p:cNvPr id="55" name="Google Shape;55;p13"/>
          <p:cNvSpPr txBox="1"/>
          <p:nvPr/>
        </p:nvSpPr>
        <p:spPr>
          <a:xfrm>
            <a:off x="311700" y="827275"/>
            <a:ext cx="3384000" cy="1754700"/>
          </a:xfrm>
          <a:prstGeom prst="rect">
            <a:avLst/>
          </a:prstGeom>
          <a:noFill/>
          <a:ln>
            <a:noFill/>
          </a:ln>
        </p:spPr>
        <p:txBody>
          <a:bodyPr anchorCtr="0" anchor="t" bIns="91425" lIns="91425" spcFirstLastPara="1" rIns="91425" wrap="square" tIns="91425">
            <a:spAutoFit/>
          </a:bodyPr>
          <a:lstStyle/>
          <a:p>
            <a:pPr indent="0" lvl="0" marL="0" rtl="0" algn="just">
              <a:spcBef>
                <a:spcPts val="0"/>
              </a:spcBef>
              <a:spcAft>
                <a:spcPts val="0"/>
              </a:spcAft>
              <a:buNone/>
            </a:pPr>
            <a:r>
              <a:rPr lang="en" sz="1200">
                <a:solidFill>
                  <a:schemeClr val="dk2"/>
                </a:solidFill>
                <a:latin typeface="Comic Sans MS"/>
                <a:ea typeface="Comic Sans MS"/>
                <a:cs typeface="Comic Sans MS"/>
                <a:sym typeface="Comic Sans MS"/>
              </a:rPr>
              <a:t>We have had a great half term learning about farm animals.  Our trip to Wellington Country Park was a huge success and we were able to build on the children’s farm visit through craft activities and lots of discussions about animals.  We have been using a variety of texts to find out information about animals too.</a:t>
            </a:r>
            <a:r>
              <a:rPr lang="en" sz="1800">
                <a:solidFill>
                  <a:schemeClr val="dk2"/>
                </a:solidFill>
                <a:latin typeface="Comic Sans MS"/>
                <a:ea typeface="Comic Sans MS"/>
                <a:cs typeface="Comic Sans MS"/>
                <a:sym typeface="Comic Sans MS"/>
              </a:rPr>
              <a:t>  </a:t>
            </a:r>
            <a:endParaRPr sz="1800">
              <a:solidFill>
                <a:schemeClr val="dk2"/>
              </a:solidFill>
              <a:latin typeface="Comic Sans MS"/>
              <a:ea typeface="Comic Sans MS"/>
              <a:cs typeface="Comic Sans MS"/>
              <a:sym typeface="Comic Sans MS"/>
            </a:endParaRPr>
          </a:p>
        </p:txBody>
      </p:sp>
      <p:sp>
        <p:nvSpPr>
          <p:cNvPr id="56" name="Google Shape;56;p13"/>
          <p:cNvSpPr txBox="1"/>
          <p:nvPr/>
        </p:nvSpPr>
        <p:spPr>
          <a:xfrm>
            <a:off x="4070475" y="947575"/>
            <a:ext cx="3218400" cy="2195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solidFill>
                <a:schemeClr val="dk2"/>
              </a:solidFill>
              <a:latin typeface="Comic Sans MS"/>
              <a:ea typeface="Comic Sans MS"/>
              <a:cs typeface="Comic Sans MS"/>
              <a:sym typeface="Comic Sans MS"/>
            </a:endParaRPr>
          </a:p>
          <a:p>
            <a:pPr indent="0" lvl="0" marL="0" rtl="0" algn="l">
              <a:spcBef>
                <a:spcPts val="0"/>
              </a:spcBef>
              <a:spcAft>
                <a:spcPts val="0"/>
              </a:spcAft>
              <a:buNone/>
            </a:pPr>
            <a:r>
              <a:t/>
            </a:r>
            <a:endParaRPr>
              <a:solidFill>
                <a:schemeClr val="dk2"/>
              </a:solidFill>
              <a:latin typeface="Comic Sans MS"/>
              <a:ea typeface="Comic Sans MS"/>
              <a:cs typeface="Comic Sans MS"/>
              <a:sym typeface="Comic Sans MS"/>
            </a:endParaRPr>
          </a:p>
          <a:p>
            <a:pPr indent="0" lvl="0" marL="0" rtl="0" algn="l">
              <a:spcBef>
                <a:spcPts val="0"/>
              </a:spcBef>
              <a:spcAft>
                <a:spcPts val="0"/>
              </a:spcAft>
              <a:buNone/>
            </a:pPr>
            <a:r>
              <a:t/>
            </a:r>
            <a:endParaRPr>
              <a:solidFill>
                <a:schemeClr val="dk2"/>
              </a:solidFill>
              <a:latin typeface="Comic Sans MS"/>
              <a:ea typeface="Comic Sans MS"/>
              <a:cs typeface="Comic Sans MS"/>
              <a:sym typeface="Comic Sans MS"/>
            </a:endParaRPr>
          </a:p>
        </p:txBody>
      </p:sp>
      <p:pic>
        <p:nvPicPr>
          <p:cNvPr descr="Adelie penguin, close-up (Provided by Getty Images)" id="57" name="Google Shape;57;p13"/>
          <p:cNvPicPr preferRelativeResize="0"/>
          <p:nvPr/>
        </p:nvPicPr>
        <p:blipFill>
          <a:blip r:embed="rId3">
            <a:alphaModFix/>
          </a:blip>
          <a:stretch>
            <a:fillRect/>
          </a:stretch>
        </p:blipFill>
        <p:spPr>
          <a:xfrm>
            <a:off x="7438075" y="827275"/>
            <a:ext cx="1168658" cy="1754701"/>
          </a:xfrm>
          <a:prstGeom prst="rect">
            <a:avLst/>
          </a:prstGeom>
          <a:noFill/>
          <a:ln>
            <a:noFill/>
          </a:ln>
        </p:spPr>
      </p:pic>
      <p:sp>
        <p:nvSpPr>
          <p:cNvPr id="58" name="Google Shape;58;p13"/>
          <p:cNvSpPr txBox="1"/>
          <p:nvPr/>
        </p:nvSpPr>
        <p:spPr>
          <a:xfrm>
            <a:off x="4572000" y="3123375"/>
            <a:ext cx="3218400" cy="461700"/>
          </a:xfrm>
          <a:prstGeom prst="rect">
            <a:avLst/>
          </a:prstGeom>
          <a:noFill/>
          <a:ln>
            <a:noFill/>
          </a:ln>
        </p:spPr>
        <p:txBody>
          <a:bodyPr anchorCtr="0" anchor="t" bIns="91425" lIns="91425" spcFirstLastPara="1" rIns="91425" wrap="square" tIns="91425">
            <a:spAutoFit/>
          </a:bodyPr>
          <a:lstStyle/>
          <a:p>
            <a:pPr indent="0" lvl="0" marL="0" rtl="0" algn="just">
              <a:spcBef>
                <a:spcPts val="0"/>
              </a:spcBef>
              <a:spcAft>
                <a:spcPts val="0"/>
              </a:spcAft>
              <a:buClr>
                <a:schemeClr val="dk1"/>
              </a:buClr>
              <a:buSzPts val="1100"/>
              <a:buFont typeface="Arial"/>
              <a:buNone/>
            </a:pPr>
            <a:r>
              <a:t/>
            </a:r>
            <a:endParaRPr sz="1800">
              <a:solidFill>
                <a:schemeClr val="dk2"/>
              </a:solidFill>
            </a:endParaRPr>
          </a:p>
        </p:txBody>
      </p:sp>
      <p:sp>
        <p:nvSpPr>
          <p:cNvPr id="59" name="Google Shape;59;p13"/>
          <p:cNvSpPr/>
          <p:nvPr/>
        </p:nvSpPr>
        <p:spPr>
          <a:xfrm>
            <a:off x="5538600" y="3123375"/>
            <a:ext cx="3293700" cy="1834800"/>
          </a:xfrm>
          <a:prstGeom prst="roundRect">
            <a:avLst>
              <a:gd fmla="val 16667" name="adj"/>
            </a:avLst>
          </a:prstGeom>
          <a:solidFill>
            <a:srgbClr val="B6D7A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just">
              <a:spcBef>
                <a:spcPts val="0"/>
              </a:spcBef>
              <a:spcAft>
                <a:spcPts val="0"/>
              </a:spcAft>
              <a:buClr>
                <a:schemeClr val="dk1"/>
              </a:buClr>
              <a:buSzPts val="1100"/>
              <a:buFont typeface="Arial"/>
              <a:buNone/>
            </a:pPr>
            <a:r>
              <a:rPr lang="en">
                <a:solidFill>
                  <a:schemeClr val="dk2"/>
                </a:solidFill>
                <a:latin typeface="Comic Sans MS"/>
                <a:ea typeface="Comic Sans MS"/>
                <a:cs typeface="Comic Sans MS"/>
                <a:sym typeface="Comic Sans MS"/>
              </a:rPr>
              <a:t>This is also a really special time of year for the children as they reflect on the their time in Reception and begin to look forward to Year One.  Children will take part in a range of activities to help with their transition to Year One. </a:t>
            </a:r>
            <a:endParaRPr sz="1800">
              <a:solidFill>
                <a:schemeClr val="dk2"/>
              </a:solidFill>
            </a:endParaRPr>
          </a:p>
        </p:txBody>
      </p:sp>
      <p:sp>
        <p:nvSpPr>
          <p:cNvPr id="60" name="Google Shape;60;p13"/>
          <p:cNvSpPr/>
          <p:nvPr/>
        </p:nvSpPr>
        <p:spPr>
          <a:xfrm>
            <a:off x="311700" y="2581975"/>
            <a:ext cx="2696100" cy="23811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just">
              <a:spcBef>
                <a:spcPts val="0"/>
              </a:spcBef>
              <a:spcAft>
                <a:spcPts val="0"/>
              </a:spcAft>
              <a:buNone/>
            </a:pPr>
            <a:r>
              <a:rPr lang="en" sz="1200">
                <a:latin typeface="Comic Sans MS"/>
                <a:ea typeface="Comic Sans MS"/>
                <a:cs typeface="Comic Sans MS"/>
                <a:sym typeface="Comic Sans MS"/>
              </a:rPr>
              <a:t>To support your child in</a:t>
            </a:r>
            <a:r>
              <a:rPr b="1" lang="en" sz="1200">
                <a:latin typeface="Comic Sans MS"/>
                <a:ea typeface="Comic Sans MS"/>
                <a:cs typeface="Comic Sans MS"/>
                <a:sym typeface="Comic Sans MS"/>
              </a:rPr>
              <a:t> p</a:t>
            </a:r>
            <a:r>
              <a:rPr b="1" lang="en" sz="1200">
                <a:latin typeface="Comic Sans MS"/>
                <a:ea typeface="Comic Sans MS"/>
                <a:cs typeface="Comic Sans MS"/>
                <a:sym typeface="Comic Sans MS"/>
              </a:rPr>
              <a:t>honics</a:t>
            </a:r>
            <a:r>
              <a:rPr lang="en" sz="1200">
                <a:latin typeface="Comic Sans MS"/>
                <a:ea typeface="Comic Sans MS"/>
                <a:cs typeface="Comic Sans MS"/>
                <a:sym typeface="Comic Sans MS"/>
              </a:rPr>
              <a:t> this half term please continue to practice the reading book that comes home each Friday.  It would also help your child to practice all the tricky words we have covered this year.  Your child should be able to read them onsight both as a flash card and as they come up in their reading books.  You can find all the tricky words at the end of the newsletter.</a:t>
            </a:r>
            <a:endParaRPr sz="1200">
              <a:latin typeface="Comic Sans MS"/>
              <a:ea typeface="Comic Sans MS"/>
              <a:cs typeface="Comic Sans MS"/>
              <a:sym typeface="Comic Sans MS"/>
            </a:endParaRPr>
          </a:p>
        </p:txBody>
      </p:sp>
      <p:sp>
        <p:nvSpPr>
          <p:cNvPr id="61" name="Google Shape;61;p13"/>
          <p:cNvSpPr/>
          <p:nvPr/>
        </p:nvSpPr>
        <p:spPr>
          <a:xfrm>
            <a:off x="3007800" y="3444475"/>
            <a:ext cx="2376300" cy="14433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just">
              <a:spcBef>
                <a:spcPts val="0"/>
              </a:spcBef>
              <a:spcAft>
                <a:spcPts val="0"/>
              </a:spcAft>
              <a:buNone/>
            </a:pPr>
            <a:r>
              <a:rPr lang="en" sz="1200">
                <a:latin typeface="Comic Sans MS"/>
                <a:ea typeface="Comic Sans MS"/>
                <a:cs typeface="Comic Sans MS"/>
                <a:sym typeface="Comic Sans MS"/>
              </a:rPr>
              <a:t>In </a:t>
            </a:r>
            <a:r>
              <a:rPr b="1" lang="en" sz="1200">
                <a:latin typeface="Comic Sans MS"/>
                <a:ea typeface="Comic Sans MS"/>
                <a:cs typeface="Comic Sans MS"/>
                <a:sym typeface="Comic Sans MS"/>
              </a:rPr>
              <a:t>Maths</a:t>
            </a:r>
            <a:r>
              <a:rPr lang="en" sz="1200">
                <a:latin typeface="Comic Sans MS"/>
                <a:ea typeface="Comic Sans MS"/>
                <a:cs typeface="Comic Sans MS"/>
                <a:sym typeface="Comic Sans MS"/>
              </a:rPr>
              <a:t> this half term we will be recapping concepts such as doubling, halving, sharing and number bonds to 10.  We will also cover shape and measure looking </a:t>
            </a:r>
            <a:r>
              <a:rPr lang="en" sz="1200">
                <a:latin typeface="Comic Sans MS"/>
                <a:ea typeface="Comic Sans MS"/>
                <a:cs typeface="Comic Sans MS"/>
                <a:sym typeface="Comic Sans MS"/>
              </a:rPr>
              <a:t>particularly</a:t>
            </a:r>
            <a:r>
              <a:rPr lang="en" sz="1200">
                <a:latin typeface="Comic Sans MS"/>
                <a:ea typeface="Comic Sans MS"/>
                <a:cs typeface="Comic Sans MS"/>
                <a:sym typeface="Comic Sans MS"/>
              </a:rPr>
              <a:t> at capacity.</a:t>
            </a:r>
            <a:endParaRPr sz="1200">
              <a:latin typeface="Comic Sans MS"/>
              <a:ea typeface="Comic Sans MS"/>
              <a:cs typeface="Comic Sans MS"/>
              <a:sym typeface="Comic Sans MS"/>
            </a:endParaRPr>
          </a:p>
        </p:txBody>
      </p:sp>
      <p:sp>
        <p:nvSpPr>
          <p:cNvPr id="62" name="Google Shape;62;p13"/>
          <p:cNvSpPr/>
          <p:nvPr/>
        </p:nvSpPr>
        <p:spPr>
          <a:xfrm>
            <a:off x="4070475" y="742375"/>
            <a:ext cx="3293700" cy="2381100"/>
          </a:xfrm>
          <a:prstGeom prst="roundRect">
            <a:avLst>
              <a:gd fmla="val 16667" name="adj"/>
            </a:avLst>
          </a:prstGeom>
          <a:solidFill>
            <a:srgbClr val="FFE59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just">
              <a:spcBef>
                <a:spcPts val="0"/>
              </a:spcBef>
              <a:spcAft>
                <a:spcPts val="0"/>
              </a:spcAft>
              <a:buClr>
                <a:schemeClr val="dk1"/>
              </a:buClr>
              <a:buSzPts val="1100"/>
              <a:buFont typeface="Arial"/>
              <a:buNone/>
            </a:pPr>
            <a:r>
              <a:rPr b="1" lang="en" sz="1100">
                <a:solidFill>
                  <a:schemeClr val="dk2"/>
                </a:solidFill>
                <a:latin typeface="Comic Sans MS"/>
                <a:ea typeface="Comic Sans MS"/>
                <a:cs typeface="Comic Sans MS"/>
                <a:sym typeface="Comic Sans MS"/>
              </a:rPr>
              <a:t>What are we learning?</a:t>
            </a:r>
            <a:endParaRPr b="1" sz="1100">
              <a:solidFill>
                <a:schemeClr val="dk2"/>
              </a:solidFill>
              <a:latin typeface="Comic Sans MS"/>
              <a:ea typeface="Comic Sans MS"/>
              <a:cs typeface="Comic Sans MS"/>
              <a:sym typeface="Comic Sans MS"/>
            </a:endParaRPr>
          </a:p>
          <a:p>
            <a:pPr indent="0" lvl="0" marL="0" rtl="0" algn="just">
              <a:spcBef>
                <a:spcPts val="0"/>
              </a:spcBef>
              <a:spcAft>
                <a:spcPts val="0"/>
              </a:spcAft>
              <a:buClr>
                <a:schemeClr val="dk1"/>
              </a:buClr>
              <a:buSzPts val="1100"/>
              <a:buFont typeface="Arial"/>
              <a:buNone/>
            </a:pPr>
            <a:r>
              <a:rPr lang="en" sz="1100">
                <a:solidFill>
                  <a:schemeClr val="dk2"/>
                </a:solidFill>
                <a:latin typeface="Comic Sans MS"/>
                <a:ea typeface="Comic Sans MS"/>
                <a:cs typeface="Comic Sans MS"/>
                <a:sym typeface="Comic Sans MS"/>
              </a:rPr>
              <a:t>Through our topic of Eddie the Penguin  children will be finding out about Penguins and their habitat, exploring the changing state of ice to water and back again as it melts and refreezes.  The children will also explore how human activity has an impact on the natural world and look at simple ways we can reduce this for example through recycling or reusing things we throw away and  walking instead of using the car plus lots of other ways.  They will share the things they find with you in our end of year celebration assembly.</a:t>
            </a:r>
            <a:endParaRPr sz="1100">
              <a:solidFill>
                <a:schemeClr val="dk2"/>
              </a:solidFill>
              <a:latin typeface="Comic Sans MS"/>
              <a:ea typeface="Comic Sans MS"/>
              <a:cs typeface="Comic Sans MS"/>
              <a:sym typeface="Comic Sans M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4E5F5"/>
            </a:gs>
            <a:gs pos="100000">
              <a:srgbClr val="70A4D5"/>
            </a:gs>
          </a:gsLst>
          <a:path path="circle">
            <a:fillToRect b="50%" l="50%" r="50%" t="50%"/>
          </a:path>
          <a:tileRect/>
        </a:gradFill>
      </p:bgPr>
    </p:bg>
    <p:spTree>
      <p:nvGrpSpPr>
        <p:cNvPr id="67" name="Shape 67"/>
        <p:cNvGrpSpPr/>
        <p:nvPr/>
      </p:nvGrpSpPr>
      <p:grpSpPr>
        <a:xfrm>
          <a:off x="0" y="0"/>
          <a:ext cx="0" cy="0"/>
          <a:chOff x="0" y="0"/>
          <a:chExt cx="0" cy="0"/>
        </a:xfrm>
      </p:grpSpPr>
      <p:sp>
        <p:nvSpPr>
          <p:cNvPr id="68" name="Google Shape;68;p14"/>
          <p:cNvSpPr txBox="1"/>
          <p:nvPr/>
        </p:nvSpPr>
        <p:spPr>
          <a:xfrm>
            <a:off x="108208" y="51281"/>
            <a:ext cx="7304400" cy="476400"/>
          </a:xfrm>
          <a:prstGeom prst="rect">
            <a:avLst/>
          </a:prstGeom>
          <a:noFill/>
          <a:ln>
            <a:noFill/>
          </a:ln>
        </p:spPr>
        <p:txBody>
          <a:bodyPr anchorCtr="0" anchor="t" bIns="79125" lIns="79125" spcFirstLastPara="1" rIns="79125" wrap="square" tIns="79125">
            <a:noAutofit/>
          </a:bodyPr>
          <a:lstStyle/>
          <a:p>
            <a:pPr indent="0" lvl="0" marL="0" marR="0" rtl="0" algn="l">
              <a:lnSpc>
                <a:spcPct val="100000"/>
              </a:lnSpc>
              <a:spcBef>
                <a:spcPts val="0"/>
              </a:spcBef>
              <a:spcAft>
                <a:spcPts val="0"/>
              </a:spcAft>
              <a:buClr>
                <a:srgbClr val="000000"/>
              </a:buClr>
              <a:buSzPts val="3500"/>
              <a:buFont typeface="Arial"/>
              <a:buNone/>
            </a:pPr>
            <a:r>
              <a:rPr b="0" i="1" lang="en" sz="2900" u="none" cap="none" strike="noStrike">
                <a:solidFill>
                  <a:schemeClr val="dk1"/>
                </a:solidFill>
                <a:latin typeface="Pacifico"/>
                <a:ea typeface="Pacifico"/>
                <a:cs typeface="Pacifico"/>
                <a:sym typeface="Pacifico"/>
              </a:rPr>
              <a:t>Optional</a:t>
            </a:r>
            <a:r>
              <a:rPr b="0" i="0" lang="en" sz="500" u="none" cap="none" strike="noStrike">
                <a:solidFill>
                  <a:srgbClr val="000000"/>
                </a:solidFill>
                <a:latin typeface="Calibri"/>
                <a:ea typeface="Calibri"/>
                <a:cs typeface="Calibri"/>
                <a:sym typeface="Calibri"/>
              </a:rPr>
              <a:t>     </a:t>
            </a:r>
            <a:r>
              <a:rPr b="0" i="1" lang="en" sz="2900" u="none" cap="none" strike="noStrike">
                <a:solidFill>
                  <a:schemeClr val="dk1"/>
                </a:solidFill>
                <a:latin typeface="Pacifico"/>
                <a:ea typeface="Pacifico"/>
                <a:cs typeface="Pacifico"/>
                <a:sym typeface="Pacifico"/>
              </a:rPr>
              <a:t>Learning Beyond the Classroom</a:t>
            </a:r>
            <a:endParaRPr b="0" i="1" sz="2900" u="none" cap="none" strike="noStrike">
              <a:solidFill>
                <a:schemeClr val="dk1"/>
              </a:solidFill>
              <a:latin typeface="Pacifico"/>
              <a:ea typeface="Pacifico"/>
              <a:cs typeface="Pacifico"/>
              <a:sym typeface="Pacifico"/>
            </a:endParaRPr>
          </a:p>
        </p:txBody>
      </p:sp>
      <p:sp>
        <p:nvSpPr>
          <p:cNvPr id="69" name="Google Shape;69;p14"/>
          <p:cNvSpPr txBox="1"/>
          <p:nvPr/>
        </p:nvSpPr>
        <p:spPr>
          <a:xfrm>
            <a:off x="5286669" y="4548000"/>
            <a:ext cx="3837000" cy="476400"/>
          </a:xfrm>
          <a:prstGeom prst="rect">
            <a:avLst/>
          </a:prstGeom>
          <a:noFill/>
          <a:ln>
            <a:noFill/>
          </a:ln>
        </p:spPr>
        <p:txBody>
          <a:bodyPr anchorCtr="0" anchor="t" bIns="79125" lIns="79125" spcFirstLastPara="1" rIns="79125" wrap="square" tIns="79125">
            <a:noAutofit/>
          </a:bodyPr>
          <a:lstStyle/>
          <a:p>
            <a:pPr indent="0" lvl="0" marL="0" marR="0" rtl="0" algn="ctr">
              <a:lnSpc>
                <a:spcPct val="100000"/>
              </a:lnSpc>
              <a:spcBef>
                <a:spcPts val="0"/>
              </a:spcBef>
              <a:spcAft>
                <a:spcPts val="0"/>
              </a:spcAft>
              <a:buClr>
                <a:srgbClr val="000000"/>
              </a:buClr>
              <a:buSzPts val="2000"/>
              <a:buFont typeface="Arial"/>
              <a:buNone/>
            </a:pPr>
            <a:r>
              <a:rPr b="0" i="1" lang="en" sz="2000" u="none" cap="none" strike="noStrike">
                <a:solidFill>
                  <a:schemeClr val="dk1"/>
                </a:solidFill>
                <a:latin typeface="Pacifico"/>
                <a:ea typeface="Pacifico"/>
                <a:cs typeface="Pacifico"/>
                <a:sym typeface="Pacifico"/>
              </a:rPr>
              <a:t>Words to help with my learning </a:t>
            </a:r>
            <a:endParaRPr b="0" i="1" sz="2000" u="none" cap="none" strike="noStrike">
              <a:solidFill>
                <a:schemeClr val="dk1"/>
              </a:solidFill>
              <a:latin typeface="Pacifico"/>
              <a:ea typeface="Pacifico"/>
              <a:cs typeface="Pacifico"/>
              <a:sym typeface="Pacifico"/>
            </a:endParaRPr>
          </a:p>
        </p:txBody>
      </p:sp>
      <p:sp>
        <p:nvSpPr>
          <p:cNvPr id="70" name="Google Shape;70;p14"/>
          <p:cNvSpPr txBox="1"/>
          <p:nvPr/>
        </p:nvSpPr>
        <p:spPr>
          <a:xfrm>
            <a:off x="6683331" y="596991"/>
            <a:ext cx="1011900" cy="1283100"/>
          </a:xfrm>
          <a:prstGeom prst="rect">
            <a:avLst/>
          </a:prstGeom>
          <a:noFill/>
          <a:ln>
            <a:noFill/>
          </a:ln>
        </p:spPr>
        <p:txBody>
          <a:bodyPr anchorCtr="0" anchor="t" bIns="79125" lIns="79125" spcFirstLastPara="1" rIns="79125" wrap="square" tIns="79125">
            <a:noAutofit/>
          </a:bodyPr>
          <a:lstStyle/>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Calibri"/>
              <a:ea typeface="Calibri"/>
              <a:cs typeface="Calibri"/>
              <a:sym typeface="Calibri"/>
            </a:endParaRPr>
          </a:p>
        </p:txBody>
      </p:sp>
      <p:sp>
        <p:nvSpPr>
          <p:cNvPr id="71" name="Google Shape;71;p14"/>
          <p:cNvSpPr/>
          <p:nvPr/>
        </p:nvSpPr>
        <p:spPr>
          <a:xfrm>
            <a:off x="7734820" y="221456"/>
            <a:ext cx="1186500" cy="885600"/>
          </a:xfrm>
          <a:prstGeom prst="ellipse">
            <a:avLst/>
          </a:prstGeom>
          <a:solidFill>
            <a:schemeClr val="lt2"/>
          </a:solidFill>
          <a:ln cap="flat" cmpd="sng" w="24725">
            <a:solidFill>
              <a:srgbClr val="000000"/>
            </a:solidFill>
            <a:prstDash val="solid"/>
            <a:round/>
            <a:headEnd len="sm" w="sm" type="none"/>
            <a:tailEnd len="sm" w="sm" type="none"/>
          </a:ln>
        </p:spPr>
        <p:txBody>
          <a:bodyPr anchorCtr="0" anchor="ctr" bIns="79125" lIns="79125" spcFirstLastPara="1" rIns="79125" wrap="square" tIns="79125">
            <a:noAutofit/>
          </a:bodyPr>
          <a:lstStyle/>
          <a:p>
            <a:pPr indent="0" lvl="0" marL="0" marR="0" rtl="0" algn="ctr">
              <a:lnSpc>
                <a:spcPct val="100000"/>
              </a:lnSpc>
              <a:spcBef>
                <a:spcPts val="0"/>
              </a:spcBef>
              <a:spcAft>
                <a:spcPts val="0"/>
              </a:spcAft>
              <a:buClr>
                <a:srgbClr val="000000"/>
              </a:buClr>
              <a:buSzPts val="800"/>
              <a:buFont typeface="Arial"/>
              <a:buNone/>
            </a:pPr>
            <a:r>
              <a:rPr b="1" i="0" lang="en" sz="800" u="none" cap="none" strike="noStrike">
                <a:solidFill>
                  <a:schemeClr val="dk1"/>
                </a:solidFill>
                <a:latin typeface="Calibri"/>
                <a:ea typeface="Calibri"/>
                <a:cs typeface="Calibri"/>
                <a:sym typeface="Calibri"/>
              </a:rPr>
              <a:t>Support your child at home by learning the meaning to some or all of these words.</a:t>
            </a:r>
            <a:endParaRPr b="1" i="0" sz="900" u="none" cap="none" strike="noStrike">
              <a:solidFill>
                <a:schemeClr val="dk1"/>
              </a:solidFill>
              <a:latin typeface="Calibri"/>
              <a:ea typeface="Calibri"/>
              <a:cs typeface="Calibri"/>
              <a:sym typeface="Calibri"/>
            </a:endParaRPr>
          </a:p>
        </p:txBody>
      </p:sp>
      <p:sp>
        <p:nvSpPr>
          <p:cNvPr id="72" name="Google Shape;72;p14"/>
          <p:cNvSpPr/>
          <p:nvPr/>
        </p:nvSpPr>
        <p:spPr>
          <a:xfrm>
            <a:off x="5359575" y="677325"/>
            <a:ext cx="2243400" cy="1513500"/>
          </a:xfrm>
          <a:prstGeom prst="rect">
            <a:avLst/>
          </a:prstGeom>
          <a:solidFill>
            <a:schemeClr val="lt2"/>
          </a:solidFill>
          <a:ln cap="flat" cmpd="sng" w="8250">
            <a:solidFill>
              <a:schemeClr val="dk2"/>
            </a:solidFill>
            <a:prstDash val="solid"/>
            <a:round/>
            <a:headEnd len="sm" w="sm" type="none"/>
            <a:tailEnd len="sm" w="sm" type="none"/>
          </a:ln>
        </p:spPr>
        <p:txBody>
          <a:bodyPr anchorCtr="0" anchor="ctr" bIns="79125" lIns="79125" spcFirstLastPara="1" rIns="79125" wrap="square" tIns="79125">
            <a:noAutofit/>
          </a:bodyPr>
          <a:lstStyle/>
          <a:p>
            <a:pPr indent="0" lvl="0" marL="0" rtl="0" algn="l">
              <a:spcBef>
                <a:spcPts val="0"/>
              </a:spcBef>
              <a:spcAft>
                <a:spcPts val="0"/>
              </a:spcAft>
              <a:buClr>
                <a:schemeClr val="dk1"/>
              </a:buClr>
              <a:buSzPts val="1000"/>
              <a:buFont typeface="Arial"/>
              <a:buNone/>
            </a:pPr>
            <a:r>
              <a:rPr b="1" lang="en" sz="1200">
                <a:latin typeface="Calibri"/>
                <a:ea typeface="Calibri"/>
                <a:cs typeface="Calibri"/>
                <a:sym typeface="Calibri"/>
              </a:rPr>
              <a:t>Eddie the Penguin - </a:t>
            </a:r>
            <a:r>
              <a:rPr lang="en" sz="1200">
                <a:solidFill>
                  <a:schemeClr val="dk1"/>
                </a:solidFill>
                <a:latin typeface="Sassoon Infant Std"/>
                <a:ea typeface="Sassoon Infant Std"/>
                <a:cs typeface="Sassoon Infant Std"/>
                <a:sym typeface="Sassoon Infant Std"/>
              </a:rPr>
              <a:t>Key vocabulary </a:t>
            </a:r>
            <a:endParaRPr sz="1200">
              <a:solidFill>
                <a:schemeClr val="dk1"/>
              </a:solidFill>
              <a:latin typeface="Sassoon Infant Std"/>
              <a:ea typeface="Sassoon Infant Std"/>
              <a:cs typeface="Sassoon Infant Std"/>
              <a:sym typeface="Sassoon Infant Std"/>
            </a:endParaRPr>
          </a:p>
          <a:p>
            <a:pPr indent="0" lvl="0" marL="0" rtl="0" algn="l">
              <a:spcBef>
                <a:spcPts val="0"/>
              </a:spcBef>
              <a:spcAft>
                <a:spcPts val="0"/>
              </a:spcAft>
              <a:buClr>
                <a:schemeClr val="dk1"/>
              </a:buClr>
              <a:buSzPts val="1000"/>
              <a:buFont typeface="Arial"/>
              <a:buNone/>
            </a:pPr>
            <a:r>
              <a:t/>
            </a:r>
            <a:endParaRPr sz="1200">
              <a:solidFill>
                <a:schemeClr val="dk1"/>
              </a:solidFill>
              <a:latin typeface="Sassoon Infant Std"/>
              <a:ea typeface="Sassoon Infant Std"/>
              <a:cs typeface="Sassoon Infant Std"/>
              <a:sym typeface="Sassoon Infant Std"/>
            </a:endParaRPr>
          </a:p>
          <a:p>
            <a:pPr indent="0" lvl="0" marL="0" rtl="0" algn="l">
              <a:spcBef>
                <a:spcPts val="0"/>
              </a:spcBef>
              <a:spcAft>
                <a:spcPts val="0"/>
              </a:spcAft>
              <a:buClr>
                <a:schemeClr val="dk1"/>
              </a:buClr>
              <a:buSzPts val="1000"/>
              <a:buFont typeface="Arial"/>
              <a:buNone/>
            </a:pPr>
            <a:r>
              <a:rPr lang="en" sz="1200">
                <a:solidFill>
                  <a:schemeClr val="dk1"/>
                </a:solidFill>
                <a:latin typeface="Sassoon Infant Std"/>
                <a:ea typeface="Sassoon Infant Std"/>
                <a:cs typeface="Sassoon Infant Std"/>
                <a:sym typeface="Sassoon Infant Std"/>
              </a:rPr>
              <a:t>penguin, ice, iceberg, cold, Antarctica, water, sea, freeze, melt, recycle, reuse, reduce, polar bear, </a:t>
            </a:r>
            <a:endParaRPr b="1" sz="1200">
              <a:latin typeface="Calibri"/>
              <a:ea typeface="Calibri"/>
              <a:cs typeface="Calibri"/>
              <a:sym typeface="Calibri"/>
            </a:endParaRPr>
          </a:p>
        </p:txBody>
      </p:sp>
      <p:sp>
        <p:nvSpPr>
          <p:cNvPr id="73" name="Google Shape;73;p14"/>
          <p:cNvSpPr/>
          <p:nvPr/>
        </p:nvSpPr>
        <p:spPr>
          <a:xfrm>
            <a:off x="5713275" y="2674000"/>
            <a:ext cx="1663800" cy="1643700"/>
          </a:xfrm>
          <a:prstGeom prst="rect">
            <a:avLst/>
          </a:prstGeom>
          <a:solidFill>
            <a:schemeClr val="lt2"/>
          </a:solidFill>
          <a:ln cap="flat" cmpd="sng" w="8250">
            <a:solidFill>
              <a:schemeClr val="dk2"/>
            </a:solidFill>
            <a:prstDash val="solid"/>
            <a:round/>
            <a:headEnd len="sm" w="sm" type="none"/>
            <a:tailEnd len="sm" w="sm" type="none"/>
          </a:ln>
        </p:spPr>
        <p:txBody>
          <a:bodyPr anchorCtr="0" anchor="ctr" bIns="79125" lIns="79125" spcFirstLastPara="1" rIns="79125" wrap="square" tIns="79125">
            <a:noAutofit/>
          </a:bodyPr>
          <a:lstStyle/>
          <a:p>
            <a:pPr indent="0" lvl="0" marL="0" rtl="0" algn="l">
              <a:spcBef>
                <a:spcPts val="0"/>
              </a:spcBef>
              <a:spcAft>
                <a:spcPts val="0"/>
              </a:spcAft>
              <a:buClr>
                <a:schemeClr val="dk1"/>
              </a:buClr>
              <a:buSzPts val="1000"/>
              <a:buFont typeface="Arial"/>
              <a:buNone/>
            </a:pPr>
            <a:r>
              <a:rPr b="1" lang="en" sz="1200">
                <a:solidFill>
                  <a:schemeClr val="dk1"/>
                </a:solidFill>
                <a:latin typeface="Calibri"/>
                <a:ea typeface="Calibri"/>
                <a:cs typeface="Calibri"/>
                <a:sym typeface="Calibri"/>
              </a:rPr>
              <a:t>Extension of vocabulary - </a:t>
            </a:r>
            <a:r>
              <a:rPr lang="en" sz="1200">
                <a:solidFill>
                  <a:schemeClr val="dk1"/>
                </a:solidFill>
                <a:latin typeface="Calibri"/>
                <a:ea typeface="Calibri"/>
                <a:cs typeface="Calibri"/>
                <a:sym typeface="Calibri"/>
              </a:rPr>
              <a:t>there are lots of different species of penguins can you find the names of some of them for example Emperor Penguin, Rockhopper penguin</a:t>
            </a:r>
            <a:endParaRPr sz="1300">
              <a:solidFill>
                <a:schemeClr val="dk1"/>
              </a:solidFill>
              <a:latin typeface="Calibri"/>
              <a:ea typeface="Calibri"/>
              <a:cs typeface="Calibri"/>
              <a:sym typeface="Calibri"/>
            </a:endParaRPr>
          </a:p>
        </p:txBody>
      </p:sp>
      <p:pic>
        <p:nvPicPr>
          <p:cNvPr descr="African penguin (Provided by Getty Images)" id="74" name="Google Shape;74;p14"/>
          <p:cNvPicPr preferRelativeResize="0"/>
          <p:nvPr/>
        </p:nvPicPr>
        <p:blipFill>
          <a:blip r:embed="rId3">
            <a:alphaModFix/>
          </a:blip>
          <a:stretch>
            <a:fillRect/>
          </a:stretch>
        </p:blipFill>
        <p:spPr>
          <a:xfrm>
            <a:off x="7294625" y="3084103"/>
            <a:ext cx="1284475" cy="823497"/>
          </a:xfrm>
          <a:prstGeom prst="rect">
            <a:avLst/>
          </a:prstGeom>
          <a:noFill/>
          <a:ln>
            <a:noFill/>
          </a:ln>
        </p:spPr>
      </p:pic>
      <p:graphicFrame>
        <p:nvGraphicFramePr>
          <p:cNvPr id="75" name="Google Shape;75;p14"/>
          <p:cNvGraphicFramePr/>
          <p:nvPr/>
        </p:nvGraphicFramePr>
        <p:xfrm>
          <a:off x="139777" y="589819"/>
          <a:ext cx="3000000" cy="3000000"/>
        </p:xfrm>
        <a:graphic>
          <a:graphicData uri="http://schemas.openxmlformats.org/drawingml/2006/table">
            <a:tbl>
              <a:tblPr>
                <a:noFill/>
                <a:tableStyleId>{E6E66B25-642C-4C74-BB91-ABD831AB7898}</a:tableStyleId>
              </a:tblPr>
              <a:tblGrid>
                <a:gridCol w="745850"/>
                <a:gridCol w="4322125"/>
              </a:tblGrid>
              <a:tr h="1071275">
                <a:tc>
                  <a:txBody>
                    <a:bodyPr/>
                    <a:lstStyle/>
                    <a:p>
                      <a:pPr indent="0" lvl="0" marL="0" marR="0" rtl="0" algn="l">
                        <a:lnSpc>
                          <a:spcPct val="100000"/>
                        </a:lnSpc>
                        <a:spcBef>
                          <a:spcPts val="0"/>
                        </a:spcBef>
                        <a:spcAft>
                          <a:spcPts val="0"/>
                        </a:spcAft>
                        <a:buClr>
                          <a:srgbClr val="000000"/>
                        </a:buClr>
                        <a:buSzPts val="1100"/>
                        <a:buFont typeface="Arial"/>
                        <a:buNone/>
                      </a:pPr>
                      <a:r>
                        <a:t/>
                      </a:r>
                      <a:endParaRPr b="1" sz="800">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100"/>
                        <a:buFont typeface="Arial"/>
                        <a:buNone/>
                      </a:pPr>
                      <a:r>
                        <a:t/>
                      </a:r>
                      <a:endParaRPr b="1" sz="800">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100"/>
                        <a:buFont typeface="Arial"/>
                        <a:buNone/>
                      </a:pPr>
                      <a:r>
                        <a:t/>
                      </a:r>
                      <a:endParaRPr b="1" sz="800">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100"/>
                        <a:buFont typeface="Arial"/>
                        <a:buNone/>
                      </a:pPr>
                      <a:r>
                        <a:rPr b="1" lang="en" sz="800" u="none" cap="none" strike="noStrike">
                          <a:latin typeface="Comic Sans MS"/>
                          <a:ea typeface="Comic Sans MS"/>
                          <a:cs typeface="Comic Sans MS"/>
                          <a:sym typeface="Comic Sans MS"/>
                        </a:rPr>
                        <a:t>Creative Activities </a:t>
                      </a:r>
                      <a:endParaRPr b="1" sz="800" u="none" cap="none" strike="noStrike">
                        <a:latin typeface="Comic Sans MS"/>
                        <a:ea typeface="Comic Sans MS"/>
                        <a:cs typeface="Comic Sans MS"/>
                        <a:sym typeface="Comic Sans MS"/>
                      </a:endParaRPr>
                    </a:p>
                  </a:txBody>
                  <a:tcPr marT="68575" marB="68575" marR="84400" marL="84400">
                    <a:lnL cap="flat" cmpd="sng" w="8250">
                      <a:solidFill>
                        <a:schemeClr val="dk1"/>
                      </a:solidFill>
                      <a:prstDash val="solid"/>
                      <a:round/>
                      <a:headEnd len="sm" w="sm" type="none"/>
                      <a:tailEnd len="sm" w="sm" type="none"/>
                    </a:lnL>
                    <a:lnR cap="flat" cmpd="sng" w="8250">
                      <a:solidFill>
                        <a:schemeClr val="dk1"/>
                      </a:solidFill>
                      <a:prstDash val="solid"/>
                      <a:round/>
                      <a:headEnd len="sm" w="sm" type="none"/>
                      <a:tailEnd len="sm" w="sm" type="none"/>
                    </a:lnR>
                    <a:lnT cap="flat" cmpd="sng" w="8250">
                      <a:solidFill>
                        <a:schemeClr val="dk1"/>
                      </a:solidFill>
                      <a:prstDash val="solid"/>
                      <a:round/>
                      <a:headEnd len="sm" w="sm" type="none"/>
                      <a:tailEnd len="sm" w="sm" type="none"/>
                    </a:lnT>
                    <a:lnB cap="flat" cmpd="sng" w="8250">
                      <a:solidFill>
                        <a:schemeClr val="dk1"/>
                      </a:solidFill>
                      <a:prstDash val="solid"/>
                      <a:round/>
                      <a:headEnd len="sm" w="sm" type="none"/>
                      <a:tailEnd len="sm" w="sm" type="none"/>
                    </a:lnB>
                  </a:tcPr>
                </a:tc>
                <a:tc>
                  <a:txBody>
                    <a:bodyPr/>
                    <a:lstStyle/>
                    <a:p>
                      <a:pPr indent="-292100" lvl="0" marL="457200" marR="0" rtl="0" algn="l">
                        <a:lnSpc>
                          <a:spcPct val="100000"/>
                        </a:lnSpc>
                        <a:spcBef>
                          <a:spcPts val="0"/>
                        </a:spcBef>
                        <a:spcAft>
                          <a:spcPts val="0"/>
                        </a:spcAft>
                        <a:buClr>
                          <a:schemeClr val="dk1"/>
                        </a:buClr>
                        <a:buSzPts val="1000"/>
                        <a:buFont typeface="Comic Sans MS"/>
                        <a:buChar char="-"/>
                      </a:pPr>
                      <a:r>
                        <a:rPr lang="en" sz="1000">
                          <a:solidFill>
                            <a:schemeClr val="dk1"/>
                          </a:solidFill>
                          <a:latin typeface="Comic Sans MS"/>
                          <a:ea typeface="Comic Sans MS"/>
                          <a:cs typeface="Comic Sans MS"/>
                          <a:sym typeface="Comic Sans MS"/>
                        </a:rPr>
                        <a:t>Look at pictures of penguins and polar bears and use these to support your child in making their own </a:t>
                      </a:r>
                      <a:r>
                        <a:rPr lang="en" sz="1000">
                          <a:solidFill>
                            <a:schemeClr val="dk1"/>
                          </a:solidFill>
                          <a:latin typeface="Comic Sans MS"/>
                          <a:ea typeface="Comic Sans MS"/>
                          <a:cs typeface="Comic Sans MS"/>
                          <a:sym typeface="Comic Sans MS"/>
                        </a:rPr>
                        <a:t>representation</a:t>
                      </a:r>
                      <a:r>
                        <a:rPr lang="en" sz="1000">
                          <a:solidFill>
                            <a:schemeClr val="dk1"/>
                          </a:solidFill>
                          <a:latin typeface="Comic Sans MS"/>
                          <a:ea typeface="Comic Sans MS"/>
                          <a:cs typeface="Comic Sans MS"/>
                          <a:sym typeface="Comic Sans MS"/>
                        </a:rPr>
                        <a:t>.  They could use drawing, painting or make a junk model </a:t>
                      </a:r>
                      <a:endParaRPr sz="1000">
                        <a:solidFill>
                          <a:schemeClr val="dk1"/>
                        </a:solidFill>
                        <a:latin typeface="Comic Sans MS"/>
                        <a:ea typeface="Comic Sans MS"/>
                        <a:cs typeface="Comic Sans MS"/>
                        <a:sym typeface="Comic Sans MS"/>
                      </a:endParaRPr>
                    </a:p>
                  </a:txBody>
                  <a:tcPr marT="68575" marB="68575" marR="84400" marL="84400">
                    <a:lnL cap="flat" cmpd="sng" w="8250">
                      <a:solidFill>
                        <a:schemeClr val="dk1"/>
                      </a:solidFill>
                      <a:prstDash val="solid"/>
                      <a:round/>
                      <a:headEnd len="sm" w="sm" type="none"/>
                      <a:tailEnd len="sm" w="sm" type="none"/>
                    </a:lnL>
                    <a:lnR cap="flat" cmpd="sng" w="8250">
                      <a:solidFill>
                        <a:schemeClr val="dk1"/>
                      </a:solidFill>
                      <a:prstDash val="solid"/>
                      <a:round/>
                      <a:headEnd len="sm" w="sm" type="none"/>
                      <a:tailEnd len="sm" w="sm" type="none"/>
                    </a:lnR>
                    <a:lnT cap="flat" cmpd="sng" w="8250">
                      <a:solidFill>
                        <a:schemeClr val="dk1"/>
                      </a:solidFill>
                      <a:prstDash val="solid"/>
                      <a:round/>
                      <a:headEnd len="sm" w="sm" type="none"/>
                      <a:tailEnd len="sm" w="sm" type="none"/>
                    </a:lnT>
                    <a:lnB cap="flat" cmpd="sng" w="8250">
                      <a:solidFill>
                        <a:schemeClr val="dk1"/>
                      </a:solidFill>
                      <a:prstDash val="solid"/>
                      <a:round/>
                      <a:headEnd len="sm" w="sm" type="none"/>
                      <a:tailEnd len="sm" w="sm" type="none"/>
                    </a:lnB>
                  </a:tcPr>
                </a:tc>
              </a:tr>
              <a:tr h="1545625">
                <a:tc>
                  <a:txBody>
                    <a:bodyPr/>
                    <a:lstStyle/>
                    <a:p>
                      <a:pPr indent="0" lvl="0" marL="0" marR="0" rtl="0" algn="l">
                        <a:lnSpc>
                          <a:spcPct val="100000"/>
                        </a:lnSpc>
                        <a:spcBef>
                          <a:spcPts val="0"/>
                        </a:spcBef>
                        <a:spcAft>
                          <a:spcPts val="0"/>
                        </a:spcAft>
                        <a:buClr>
                          <a:srgbClr val="000000"/>
                        </a:buClr>
                        <a:buSzPts val="1100"/>
                        <a:buFont typeface="Arial"/>
                        <a:buNone/>
                      </a:pPr>
                      <a:r>
                        <a:rPr b="1" lang="en" sz="800" u="none" cap="none" strike="noStrike">
                          <a:latin typeface="Comic Sans MS"/>
                          <a:ea typeface="Comic Sans MS"/>
                          <a:cs typeface="Comic Sans MS"/>
                          <a:sym typeface="Comic Sans MS"/>
                        </a:rPr>
                        <a:t>Things to do</a:t>
                      </a:r>
                      <a:endParaRPr b="1" sz="800" u="none" cap="none" strike="noStrike"/>
                    </a:p>
                  </a:txBody>
                  <a:tcPr marT="68575" marB="68575" marR="84400" marL="84400">
                    <a:lnL cap="flat" cmpd="sng" w="8250">
                      <a:solidFill>
                        <a:schemeClr val="dk1"/>
                      </a:solidFill>
                      <a:prstDash val="solid"/>
                      <a:round/>
                      <a:headEnd len="sm" w="sm" type="none"/>
                      <a:tailEnd len="sm" w="sm" type="none"/>
                    </a:lnL>
                    <a:lnR cap="flat" cmpd="sng" w="8250">
                      <a:solidFill>
                        <a:schemeClr val="dk1"/>
                      </a:solidFill>
                      <a:prstDash val="solid"/>
                      <a:round/>
                      <a:headEnd len="sm" w="sm" type="none"/>
                      <a:tailEnd len="sm" w="sm" type="none"/>
                    </a:lnR>
                    <a:lnT cap="flat" cmpd="sng" w="8250">
                      <a:solidFill>
                        <a:schemeClr val="dk1"/>
                      </a:solidFill>
                      <a:prstDash val="solid"/>
                      <a:round/>
                      <a:headEnd len="sm" w="sm" type="none"/>
                      <a:tailEnd len="sm" w="sm" type="none"/>
                    </a:lnT>
                    <a:lnB cap="flat" cmpd="sng" w="8250">
                      <a:solidFill>
                        <a:schemeClr val="dk1"/>
                      </a:solidFill>
                      <a:prstDash val="solid"/>
                      <a:round/>
                      <a:headEnd len="sm" w="sm" type="none"/>
                      <a:tailEnd len="sm" w="sm" type="none"/>
                    </a:lnB>
                  </a:tcPr>
                </a:tc>
                <a:tc>
                  <a:txBody>
                    <a:bodyPr/>
                    <a:lstStyle/>
                    <a:p>
                      <a:pPr indent="-298450" lvl="0" marL="457200" marR="0" rtl="0" algn="l">
                        <a:lnSpc>
                          <a:spcPct val="100000"/>
                        </a:lnSpc>
                        <a:spcBef>
                          <a:spcPts val="0"/>
                        </a:spcBef>
                        <a:spcAft>
                          <a:spcPts val="0"/>
                        </a:spcAft>
                        <a:buClr>
                          <a:schemeClr val="dk1"/>
                        </a:buClr>
                        <a:buSzPts val="1100"/>
                        <a:buFont typeface="Comic Sans MS"/>
                        <a:buChar char="-"/>
                      </a:pPr>
                      <a:r>
                        <a:rPr lang="en" sz="1100">
                          <a:solidFill>
                            <a:schemeClr val="dk1"/>
                          </a:solidFill>
                          <a:latin typeface="Comic Sans MS"/>
                          <a:ea typeface="Comic Sans MS"/>
                          <a:cs typeface="Comic Sans MS"/>
                          <a:sym typeface="Comic Sans MS"/>
                        </a:rPr>
                        <a:t>Using</a:t>
                      </a:r>
                      <a:r>
                        <a:rPr lang="en" sz="1100">
                          <a:solidFill>
                            <a:schemeClr val="dk1"/>
                          </a:solidFill>
                          <a:latin typeface="Comic Sans MS"/>
                          <a:ea typeface="Comic Sans MS"/>
                          <a:cs typeface="Comic Sans MS"/>
                          <a:sym typeface="Comic Sans MS"/>
                        </a:rPr>
                        <a:t> uitable nature </a:t>
                      </a:r>
                      <a:r>
                        <a:rPr lang="en" sz="1100">
                          <a:solidFill>
                            <a:schemeClr val="dk1"/>
                          </a:solidFill>
                          <a:latin typeface="Comic Sans MS"/>
                          <a:ea typeface="Comic Sans MS"/>
                          <a:cs typeface="Comic Sans MS"/>
                          <a:sym typeface="Comic Sans MS"/>
                        </a:rPr>
                        <a:t>programs</a:t>
                      </a:r>
                      <a:r>
                        <a:rPr lang="en" sz="1100">
                          <a:solidFill>
                            <a:schemeClr val="dk1"/>
                          </a:solidFill>
                          <a:latin typeface="Comic Sans MS"/>
                          <a:ea typeface="Comic Sans MS"/>
                          <a:cs typeface="Comic Sans MS"/>
                          <a:sym typeface="Comic Sans MS"/>
                        </a:rPr>
                        <a:t> or books find out with your child how penguins move on land and in water, find out about their food, where they live etc.</a:t>
                      </a:r>
                      <a:endParaRPr sz="1100">
                        <a:solidFill>
                          <a:schemeClr val="dk1"/>
                        </a:solidFill>
                        <a:latin typeface="Comic Sans MS"/>
                        <a:ea typeface="Comic Sans MS"/>
                        <a:cs typeface="Comic Sans MS"/>
                        <a:sym typeface="Comic Sans MS"/>
                      </a:endParaRPr>
                    </a:p>
                    <a:p>
                      <a:pPr indent="-298450" lvl="0" marL="457200" marR="0" rtl="0" algn="l">
                        <a:lnSpc>
                          <a:spcPct val="100000"/>
                        </a:lnSpc>
                        <a:spcBef>
                          <a:spcPts val="0"/>
                        </a:spcBef>
                        <a:spcAft>
                          <a:spcPts val="0"/>
                        </a:spcAft>
                        <a:buClr>
                          <a:schemeClr val="dk1"/>
                        </a:buClr>
                        <a:buSzPts val="1100"/>
                        <a:buFont typeface="Comic Sans MS"/>
                        <a:buChar char="-"/>
                      </a:pPr>
                      <a:r>
                        <a:rPr lang="en" sz="1100">
                          <a:solidFill>
                            <a:schemeClr val="dk1"/>
                          </a:solidFill>
                          <a:latin typeface="Comic Sans MS"/>
                          <a:ea typeface="Comic Sans MS"/>
                          <a:cs typeface="Comic Sans MS"/>
                          <a:sym typeface="Comic Sans MS"/>
                        </a:rPr>
                        <a:t>Help your child to freeze water in ice cube trays then let it melt encourage them to explore how it feels as water then as ice and to talk about what is happening and why.</a:t>
                      </a:r>
                      <a:endParaRPr sz="1100">
                        <a:solidFill>
                          <a:schemeClr val="dk1"/>
                        </a:solidFill>
                        <a:latin typeface="Comic Sans MS"/>
                        <a:ea typeface="Comic Sans MS"/>
                        <a:cs typeface="Comic Sans MS"/>
                        <a:sym typeface="Comic Sans MS"/>
                      </a:endParaRPr>
                    </a:p>
                  </a:txBody>
                  <a:tcPr marT="68575" marB="68575" marR="84400" marL="84400">
                    <a:lnL cap="flat" cmpd="sng" w="8250">
                      <a:solidFill>
                        <a:schemeClr val="dk1"/>
                      </a:solidFill>
                      <a:prstDash val="solid"/>
                      <a:round/>
                      <a:headEnd len="sm" w="sm" type="none"/>
                      <a:tailEnd len="sm" w="sm" type="none"/>
                    </a:lnL>
                    <a:lnR cap="flat" cmpd="sng" w="8250">
                      <a:solidFill>
                        <a:schemeClr val="dk1"/>
                      </a:solidFill>
                      <a:prstDash val="solid"/>
                      <a:round/>
                      <a:headEnd len="sm" w="sm" type="none"/>
                      <a:tailEnd len="sm" w="sm" type="none"/>
                    </a:lnR>
                    <a:lnT cap="flat" cmpd="sng" w="8250">
                      <a:solidFill>
                        <a:schemeClr val="dk1"/>
                      </a:solidFill>
                      <a:prstDash val="solid"/>
                      <a:round/>
                      <a:headEnd len="sm" w="sm" type="none"/>
                      <a:tailEnd len="sm" w="sm" type="none"/>
                    </a:lnT>
                    <a:lnB cap="flat" cmpd="sng" w="8250">
                      <a:solidFill>
                        <a:schemeClr val="dk1"/>
                      </a:solidFill>
                      <a:prstDash val="solid"/>
                      <a:round/>
                      <a:headEnd len="sm" w="sm" type="none"/>
                      <a:tailEnd len="sm" w="sm" type="none"/>
                    </a:lnB>
                  </a:tcPr>
                </a:tc>
              </a:tr>
              <a:tr h="407700">
                <a:tc>
                  <a:txBody>
                    <a:bodyPr/>
                    <a:lstStyle/>
                    <a:p>
                      <a:pPr indent="0" lvl="0" marL="0" marR="0" rtl="0" algn="l">
                        <a:lnSpc>
                          <a:spcPct val="100000"/>
                        </a:lnSpc>
                        <a:spcBef>
                          <a:spcPts val="0"/>
                        </a:spcBef>
                        <a:spcAft>
                          <a:spcPts val="0"/>
                        </a:spcAft>
                        <a:buClr>
                          <a:srgbClr val="000000"/>
                        </a:buClr>
                        <a:buSzPts val="1100"/>
                        <a:buFont typeface="Arial"/>
                        <a:buNone/>
                      </a:pPr>
                      <a:r>
                        <a:rPr b="1" lang="en" sz="800" u="none" cap="none" strike="noStrike"/>
                        <a:t>Role Play </a:t>
                      </a:r>
                      <a:endParaRPr b="1" sz="800" u="none" cap="none" strike="noStrike"/>
                    </a:p>
                  </a:txBody>
                  <a:tcPr marT="68575" marB="68575" marR="84400" marL="84400">
                    <a:lnL cap="flat" cmpd="sng" w="8250">
                      <a:solidFill>
                        <a:schemeClr val="dk1"/>
                      </a:solidFill>
                      <a:prstDash val="solid"/>
                      <a:round/>
                      <a:headEnd len="sm" w="sm" type="none"/>
                      <a:tailEnd len="sm" w="sm" type="none"/>
                    </a:lnL>
                    <a:lnR cap="flat" cmpd="sng" w="8250">
                      <a:solidFill>
                        <a:schemeClr val="dk1"/>
                      </a:solidFill>
                      <a:prstDash val="solid"/>
                      <a:round/>
                      <a:headEnd len="sm" w="sm" type="none"/>
                      <a:tailEnd len="sm" w="sm" type="none"/>
                    </a:lnR>
                    <a:lnT cap="flat" cmpd="sng" w="8250">
                      <a:solidFill>
                        <a:schemeClr val="dk1"/>
                      </a:solidFill>
                      <a:prstDash val="solid"/>
                      <a:round/>
                      <a:headEnd len="sm" w="sm" type="none"/>
                      <a:tailEnd len="sm" w="sm" type="none"/>
                    </a:lnT>
                    <a:lnB cap="flat" cmpd="sng" w="8250">
                      <a:solidFill>
                        <a:schemeClr val="dk1"/>
                      </a:solidFill>
                      <a:prstDash val="solid"/>
                      <a:round/>
                      <a:headEnd len="sm" w="sm" type="none"/>
                      <a:tailEnd len="sm" w="sm" type="none"/>
                    </a:lnB>
                  </a:tcPr>
                </a:tc>
                <a:tc>
                  <a:txBody>
                    <a:bodyPr/>
                    <a:lstStyle/>
                    <a:p>
                      <a:pPr indent="-304800" lvl="0" marL="457200" marR="0" rtl="0" algn="l">
                        <a:lnSpc>
                          <a:spcPct val="100000"/>
                        </a:lnSpc>
                        <a:spcBef>
                          <a:spcPts val="0"/>
                        </a:spcBef>
                        <a:spcAft>
                          <a:spcPts val="0"/>
                        </a:spcAft>
                        <a:buClr>
                          <a:schemeClr val="dk1"/>
                        </a:buClr>
                        <a:buSzPts val="1200"/>
                        <a:buFont typeface="Comic Sans MS"/>
                        <a:buChar char="-"/>
                      </a:pPr>
                      <a:r>
                        <a:rPr lang="en" sz="1200">
                          <a:solidFill>
                            <a:schemeClr val="dk1"/>
                          </a:solidFill>
                          <a:latin typeface="Comic Sans MS"/>
                          <a:ea typeface="Comic Sans MS"/>
                          <a:cs typeface="Comic Sans MS"/>
                          <a:sym typeface="Comic Sans MS"/>
                        </a:rPr>
                        <a:t>Find out how penguins and polar bears move and encourage your child to move in a similar way.</a:t>
                      </a:r>
                      <a:endParaRPr sz="1200">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None/>
                      </a:pPr>
                      <a:r>
                        <a:t/>
                      </a:r>
                      <a:endParaRPr sz="1200">
                        <a:solidFill>
                          <a:schemeClr val="dk1"/>
                        </a:solidFill>
                        <a:latin typeface="Comic Sans MS"/>
                        <a:ea typeface="Comic Sans MS"/>
                        <a:cs typeface="Comic Sans MS"/>
                        <a:sym typeface="Comic Sans MS"/>
                      </a:endParaRPr>
                    </a:p>
                  </a:txBody>
                  <a:tcPr marT="68575" marB="68575" marR="84400" marL="84400">
                    <a:lnL cap="flat" cmpd="sng" w="8250">
                      <a:solidFill>
                        <a:schemeClr val="dk1"/>
                      </a:solidFill>
                      <a:prstDash val="solid"/>
                      <a:round/>
                      <a:headEnd len="sm" w="sm" type="none"/>
                      <a:tailEnd len="sm" w="sm" type="none"/>
                    </a:lnL>
                    <a:lnR cap="flat" cmpd="sng" w="8250">
                      <a:solidFill>
                        <a:schemeClr val="dk1"/>
                      </a:solidFill>
                      <a:prstDash val="solid"/>
                      <a:round/>
                      <a:headEnd len="sm" w="sm" type="none"/>
                      <a:tailEnd len="sm" w="sm" type="none"/>
                    </a:lnR>
                    <a:lnT cap="flat" cmpd="sng" w="8250">
                      <a:solidFill>
                        <a:schemeClr val="dk1"/>
                      </a:solidFill>
                      <a:prstDash val="solid"/>
                      <a:round/>
                      <a:headEnd len="sm" w="sm" type="none"/>
                      <a:tailEnd len="sm" w="sm" type="none"/>
                    </a:lnT>
                    <a:lnB cap="flat" cmpd="sng" w="8250">
                      <a:solidFill>
                        <a:schemeClr val="dk1"/>
                      </a:solidFill>
                      <a:prstDash val="solid"/>
                      <a:round/>
                      <a:headEnd len="sm" w="sm" type="none"/>
                      <a:tailEnd len="sm" w="sm" type="none"/>
                    </a:lnB>
                  </a:tcPr>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sp>
        <p:nvSpPr>
          <p:cNvPr id="80" name="Google Shape;80;p1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latin typeface="Comic Sans MS"/>
                <a:ea typeface="Comic Sans MS"/>
                <a:cs typeface="Comic Sans MS"/>
                <a:sym typeface="Comic Sans MS"/>
              </a:rPr>
              <a:t>Reception tricky words</a:t>
            </a:r>
            <a:endParaRPr>
              <a:latin typeface="Comic Sans MS"/>
              <a:ea typeface="Comic Sans MS"/>
              <a:cs typeface="Comic Sans MS"/>
              <a:sym typeface="Comic Sans MS"/>
            </a:endParaRPr>
          </a:p>
        </p:txBody>
      </p:sp>
      <p:sp>
        <p:nvSpPr>
          <p:cNvPr id="81" name="Google Shape;81;p15"/>
          <p:cNvSpPr txBox="1"/>
          <p:nvPr>
            <p:ph idx="1" type="body"/>
          </p:nvPr>
        </p:nvSpPr>
        <p:spPr>
          <a:xfrm>
            <a:off x="311700" y="1152475"/>
            <a:ext cx="8520600" cy="3915900"/>
          </a:xfrm>
          <a:prstGeom prst="rect">
            <a:avLst/>
          </a:prstGeom>
        </p:spPr>
        <p:txBody>
          <a:bodyPr anchorCtr="0" anchor="t" bIns="91425" lIns="91425" spcFirstLastPara="1" rIns="91425" wrap="square" tIns="91425">
            <a:normAutofit fontScale="92500" lnSpcReduction="10000"/>
          </a:bodyPr>
          <a:lstStyle/>
          <a:p>
            <a:pPr indent="0" lvl="0" marL="0" rtl="0" algn="l">
              <a:spcBef>
                <a:spcPts val="0"/>
              </a:spcBef>
              <a:spcAft>
                <a:spcPts val="0"/>
              </a:spcAft>
              <a:buNone/>
            </a:pPr>
            <a:r>
              <a:rPr b="1" lang="en">
                <a:latin typeface="Comic Sans MS"/>
                <a:ea typeface="Comic Sans MS"/>
                <a:cs typeface="Comic Sans MS"/>
                <a:sym typeface="Comic Sans MS"/>
              </a:rPr>
              <a:t>Phase 2</a:t>
            </a:r>
            <a:endParaRPr b="1">
              <a:latin typeface="Comic Sans MS"/>
              <a:ea typeface="Comic Sans MS"/>
              <a:cs typeface="Comic Sans MS"/>
              <a:sym typeface="Comic Sans MS"/>
            </a:endParaRPr>
          </a:p>
          <a:p>
            <a:pPr indent="0" lvl="0" marL="0" rtl="0" algn="l">
              <a:spcBef>
                <a:spcPts val="1200"/>
              </a:spcBef>
              <a:spcAft>
                <a:spcPts val="0"/>
              </a:spcAft>
              <a:buNone/>
            </a:pPr>
            <a:r>
              <a:rPr lang="en">
                <a:latin typeface="Comic Sans MS"/>
                <a:ea typeface="Comic Sans MS"/>
                <a:cs typeface="Comic Sans MS"/>
                <a:sym typeface="Comic Sans MS"/>
              </a:rPr>
              <a:t>and		as		be		full		go		has		he		her		his</a:t>
            </a:r>
            <a:endParaRPr>
              <a:latin typeface="Comic Sans MS"/>
              <a:ea typeface="Comic Sans MS"/>
              <a:cs typeface="Comic Sans MS"/>
              <a:sym typeface="Comic Sans MS"/>
            </a:endParaRPr>
          </a:p>
          <a:p>
            <a:pPr indent="0" lvl="0" marL="0" rtl="0" algn="l">
              <a:spcBef>
                <a:spcPts val="1200"/>
              </a:spcBef>
              <a:spcAft>
                <a:spcPts val="0"/>
              </a:spcAft>
              <a:buNone/>
            </a:pPr>
            <a:r>
              <a:rPr lang="en">
                <a:latin typeface="Comic Sans MS"/>
                <a:ea typeface="Comic Sans MS"/>
                <a:cs typeface="Comic Sans MS"/>
                <a:sym typeface="Comic Sans MS"/>
              </a:rPr>
              <a:t>I		into		is		me		no		of		pull		push		put</a:t>
            </a:r>
            <a:endParaRPr>
              <a:latin typeface="Comic Sans MS"/>
              <a:ea typeface="Comic Sans MS"/>
              <a:cs typeface="Comic Sans MS"/>
              <a:sym typeface="Comic Sans MS"/>
            </a:endParaRPr>
          </a:p>
          <a:p>
            <a:pPr indent="0" lvl="0" marL="0" rtl="0" algn="l">
              <a:spcBef>
                <a:spcPts val="1200"/>
              </a:spcBef>
              <a:spcAft>
                <a:spcPts val="0"/>
              </a:spcAft>
              <a:buNone/>
            </a:pPr>
            <a:r>
              <a:rPr lang="en">
                <a:latin typeface="Comic Sans MS"/>
                <a:ea typeface="Comic Sans MS"/>
                <a:cs typeface="Comic Sans MS"/>
                <a:sym typeface="Comic Sans MS"/>
              </a:rPr>
              <a:t>she		the		to		we</a:t>
            </a:r>
            <a:endParaRPr>
              <a:latin typeface="Comic Sans MS"/>
              <a:ea typeface="Comic Sans MS"/>
              <a:cs typeface="Comic Sans MS"/>
              <a:sym typeface="Comic Sans MS"/>
            </a:endParaRPr>
          </a:p>
          <a:p>
            <a:pPr indent="0" lvl="0" marL="0" rtl="0" algn="l">
              <a:spcBef>
                <a:spcPts val="1200"/>
              </a:spcBef>
              <a:spcAft>
                <a:spcPts val="0"/>
              </a:spcAft>
              <a:buNone/>
            </a:pPr>
            <a:r>
              <a:rPr b="1" lang="en">
                <a:latin typeface="Comic Sans MS"/>
                <a:ea typeface="Comic Sans MS"/>
                <a:cs typeface="Comic Sans MS"/>
                <a:sym typeface="Comic Sans MS"/>
              </a:rPr>
              <a:t>Phase 3</a:t>
            </a:r>
            <a:endParaRPr b="1">
              <a:latin typeface="Comic Sans MS"/>
              <a:ea typeface="Comic Sans MS"/>
              <a:cs typeface="Comic Sans MS"/>
              <a:sym typeface="Comic Sans MS"/>
            </a:endParaRPr>
          </a:p>
          <a:p>
            <a:pPr indent="0" lvl="0" marL="0" rtl="0" algn="l">
              <a:spcBef>
                <a:spcPts val="1200"/>
              </a:spcBef>
              <a:spcAft>
                <a:spcPts val="0"/>
              </a:spcAft>
              <a:buNone/>
            </a:pPr>
            <a:r>
              <a:rPr lang="en">
                <a:latin typeface="Comic Sans MS"/>
                <a:ea typeface="Comic Sans MS"/>
                <a:cs typeface="Comic Sans MS"/>
                <a:sym typeface="Comic Sans MS"/>
              </a:rPr>
              <a:t>all		are		by		my		pure		sure		they		was		you</a:t>
            </a:r>
            <a:endParaRPr>
              <a:latin typeface="Comic Sans MS"/>
              <a:ea typeface="Comic Sans MS"/>
              <a:cs typeface="Comic Sans MS"/>
              <a:sym typeface="Comic Sans MS"/>
            </a:endParaRPr>
          </a:p>
          <a:p>
            <a:pPr indent="0" lvl="0" marL="0" rtl="0" algn="l">
              <a:spcBef>
                <a:spcPts val="1200"/>
              </a:spcBef>
              <a:spcAft>
                <a:spcPts val="0"/>
              </a:spcAft>
              <a:buNone/>
            </a:pPr>
            <a:r>
              <a:rPr b="1" lang="en">
                <a:latin typeface="Comic Sans MS"/>
                <a:ea typeface="Comic Sans MS"/>
                <a:cs typeface="Comic Sans MS"/>
                <a:sym typeface="Comic Sans MS"/>
              </a:rPr>
              <a:t>Phase 4</a:t>
            </a:r>
            <a:endParaRPr b="1">
              <a:latin typeface="Comic Sans MS"/>
              <a:ea typeface="Comic Sans MS"/>
              <a:cs typeface="Comic Sans MS"/>
              <a:sym typeface="Comic Sans MS"/>
            </a:endParaRPr>
          </a:p>
          <a:p>
            <a:pPr indent="0" lvl="0" marL="0" rtl="0" algn="l">
              <a:spcBef>
                <a:spcPts val="1200"/>
              </a:spcBef>
              <a:spcAft>
                <a:spcPts val="0"/>
              </a:spcAft>
              <a:buNone/>
            </a:pPr>
            <a:r>
              <a:rPr lang="en">
                <a:latin typeface="Comic Sans MS"/>
                <a:ea typeface="Comic Sans MS"/>
                <a:cs typeface="Comic Sans MS"/>
                <a:sym typeface="Comic Sans MS"/>
              </a:rPr>
              <a:t>come	do		have		here		like		little	love		one		out</a:t>
            </a:r>
            <a:endParaRPr>
              <a:latin typeface="Comic Sans MS"/>
              <a:ea typeface="Comic Sans MS"/>
              <a:cs typeface="Comic Sans MS"/>
              <a:sym typeface="Comic Sans MS"/>
            </a:endParaRPr>
          </a:p>
          <a:p>
            <a:pPr indent="0" lvl="0" marL="0" rtl="0" algn="l">
              <a:spcBef>
                <a:spcPts val="1200"/>
              </a:spcBef>
              <a:spcAft>
                <a:spcPts val="1200"/>
              </a:spcAft>
              <a:buNone/>
            </a:pPr>
            <a:r>
              <a:rPr lang="en">
                <a:latin typeface="Comic Sans MS"/>
                <a:ea typeface="Comic Sans MS"/>
                <a:cs typeface="Comic Sans MS"/>
                <a:sym typeface="Comic Sans MS"/>
              </a:rPr>
              <a:t>said		says		so		some	there	today	were	what	when</a:t>
            </a:r>
            <a:endParaRPr>
              <a:latin typeface="Comic Sans MS"/>
              <a:ea typeface="Comic Sans MS"/>
              <a:cs typeface="Comic Sans MS"/>
              <a:sym typeface="Comic Sans MS"/>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