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Lst>
  <p:sldSz cy="6858000" cx="12192000"/>
  <p:notesSz cx="6797675" cy="99266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0" roundtripDataSignature="AMtx7mhF5QJlhgnrMaZKcFYiY4+rGLfHT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customschemas.google.com/relationships/presentationmetadata" Target="metadata"/><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6400" cy="4968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49688" y="0"/>
            <a:ext cx="2946400" cy="4968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9750"/>
            <a:ext cx="2946400" cy="496888"/>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1: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9" name="Google Shape;89;p1: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 name="Google Shape;90;p1: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2: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4" name="Google Shape;104;p2: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 name="Google Shape;105;p2: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7" name="Google Shape;117;p3: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 name="Google Shape;118;p3: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1" name="Google Shape;131;p4: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2" name="Google Shape;132;p4: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6: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0" name="Google Shape;140;p6: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1" name="Google Shape;141;p6: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7: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7" name="Google Shape;147;p7: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 name="Google Shape;148;p7: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8: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7" name="Google Shape;157;p8: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387d2e652e4_0_0:notes"/>
          <p:cNvSpPr/>
          <p:nvPr>
            <p:ph idx="2" type="sldImg"/>
          </p:nvPr>
        </p:nvSpPr>
        <p:spPr>
          <a:xfrm>
            <a:off x="422275" y="1241425"/>
            <a:ext cx="5953200" cy="33495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387d2e652e4_0_0:notes"/>
          <p:cNvSpPr txBox="1"/>
          <p:nvPr>
            <p:ph idx="1" type="body"/>
          </p:nvPr>
        </p:nvSpPr>
        <p:spPr>
          <a:xfrm>
            <a:off x="679450" y="4776788"/>
            <a:ext cx="5438700" cy="39084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 name="Google Shape;165;g387d2e652e4_0_0:notes"/>
          <p:cNvSpPr txBox="1"/>
          <p:nvPr>
            <p:ph idx="12" type="sldNum"/>
          </p:nvPr>
        </p:nvSpPr>
        <p:spPr>
          <a:xfrm>
            <a:off x="3849688" y="9429750"/>
            <a:ext cx="2946300" cy="4968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0: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1" name="Google Shape;171;p10: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i="1" lang="en-GB"/>
              <a:t>We usually teach four new sounds a week and have a review lesson on a Friday. You will get a list of the sounds that we are learning to have at home. This will help you with formation and pronunciation.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9: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1" name="Google Shape;181;p9: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9: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1: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1" name="Google Shape;191;p11: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i="1" lang="en-GB"/>
              <a:t>It is really important that you pronounce the sounds correctly at home if you are supporting your child. These videos are on the website for you to refer to and if you are unsure, please ask your child’s teacher.</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Show the parents where to access the videos on the website and play them! </a:t>
            </a:r>
            <a:br>
              <a:rPr lang="en-GB"/>
            </a:br>
            <a:br>
              <a:rPr lang="en-GB"/>
            </a:br>
            <a:r>
              <a:rPr lang="en-GB"/>
              <a:t>https://www.littlewandlelettersandsounds.org.uk/resources/for-parents/</a:t>
            </a:r>
            <a:endParaRPr/>
          </a:p>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2: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0" name="Google Shape;200;p12: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1" name="Google Shape;201;p12: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7" name="Google Shape;207;p13: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13: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5: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6" name="Google Shape;216;p5: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5: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4" name="Google Shape;224;p14: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5" name="Google Shape;225;p14: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5: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2" name="Google Shape;232;p15: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i="1" lang="en-GB"/>
              <a:t>Some children learn to blend really quickly, and others take a little longer. If your child is finding it difficult, ask your child’s teacher for ways to help at home – playing blending games at home is so helpful!</a:t>
            </a:r>
            <a:endParaRPr/>
          </a:p>
          <a:p>
            <a:pPr indent="0" lvl="0" marL="0" rtl="0" algn="l">
              <a:spcBef>
                <a:spcPts val="0"/>
              </a:spcBef>
              <a:spcAft>
                <a:spcPts val="0"/>
              </a:spcAft>
              <a:buNone/>
            </a:pPr>
            <a:br>
              <a:rPr lang="en-GB"/>
            </a:br>
            <a:r>
              <a:rPr lang="en-GB"/>
              <a:t>Show parents this video from the website: https://www.littlewandlelettersandsounds.org.uk/resources/for-parents/  </a:t>
            </a:r>
            <a:endParaRPr/>
          </a:p>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6: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9" name="Google Shape;239;p16: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i="1" lang="en-GB"/>
              <a:t>We assess your child every six weeks to check progress. Any child who needs extra support has daily keep-up sessions planned for them.</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7: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0" name="Google Shape;250;p17: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8: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7" name="Google Shape;257;p18: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18: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9: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4" name="Google Shape;264;p19: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i="1" lang="en-GB"/>
              <a:t>The children read the same book three times in a week. The first time we work on decoding (sounding out) the words, the second time we work on prosody which is reading with expression – making the book sound more interesting with our story-teller voice or our David Attenborough voice – and the third time we look at comprehension. We read the books three times at school because we want to develop the fluency. The more they see words the more they begin to read them automatically without having to sound them out.</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20: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4" name="Google Shape;274;p20: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1: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1" name="Google Shape;281;p21: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i="1" lang="en-GB"/>
              <a:t>Celebrate child’s success at school, make time for reading at home!</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22: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8" name="Google Shape;288;p22: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23:notes"/>
          <p:cNvSpPr/>
          <p:nvPr>
            <p:ph idx="2" type="sldImg"/>
          </p:nvPr>
        </p:nvSpPr>
        <p:spPr>
          <a:xfrm>
            <a:off x="90488" y="744538"/>
            <a:ext cx="6616700"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6" name="Google Shape;296;p23: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2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3" name="Google Shape;303;p24: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4" name="Google Shape;304;p24: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5: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0" name="Google Shape;310;p25: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1" name="Google Shape;311;p25: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6: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9" name="Google Shape;319;p26: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0" name="Google Shape;320;p26: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7: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9" name="Google Shape;329;p27: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27: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28: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8" name="Google Shape;338;p28: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9" name="Google Shape;339;p28: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29: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6" name="Google Shape;346;p29: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7" name="Google Shape;347;p29: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30: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3" name="Google Shape;353;p30: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4" name="Google Shape;354;p30: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31: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6" name="Google Shape;366;p31: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31: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32: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6" name="Google Shape;376;p32: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7" name="Google Shape;377;p32: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p3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3" name="Google Shape;383;p33: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4" name="Google Shape;384;p33: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3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0" name="Google Shape;390;p34:notes"/>
          <p:cNvSpPr txBox="1"/>
          <p:nvPr>
            <p:ph idx="1" type="body"/>
          </p:nvPr>
        </p:nvSpPr>
        <p:spPr>
          <a:xfrm>
            <a:off x="679450" y="4776788"/>
            <a:ext cx="5438775" cy="390842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1" name="Google Shape;391;p34:notes"/>
          <p:cNvSpPr txBox="1"/>
          <p:nvPr>
            <p:ph idx="12" type="sldNum"/>
          </p:nvPr>
        </p:nvSpPr>
        <p:spPr>
          <a:xfrm>
            <a:off x="3849688" y="9429750"/>
            <a:ext cx="2946400" cy="496888"/>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spTree>
      <p:nvGrpSpPr>
        <p:cNvPr id="30" name="Shape 30"/>
        <p:cNvGrpSpPr/>
        <p:nvPr/>
      </p:nvGrpSpPr>
      <p:grpSpPr>
        <a:xfrm>
          <a:off x="0" y="0"/>
          <a:ext cx="0" cy="0"/>
          <a:chOff x="0" y="0"/>
          <a:chExt cx="0" cy="0"/>
        </a:xfrm>
      </p:grpSpPr>
      <p:sp>
        <p:nvSpPr>
          <p:cNvPr id="31" name="Google Shape;31;p39"/>
          <p:cNvSpPr txBox="1"/>
          <p:nvPr>
            <p:ph idx="1" type="body"/>
          </p:nvPr>
        </p:nvSpPr>
        <p:spPr>
          <a:xfrm>
            <a:off x="479376" y="1916832"/>
            <a:ext cx="11161240" cy="4392488"/>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Clr>
                <a:srgbClr val="595959"/>
              </a:buClr>
              <a:buSzPts val="2800"/>
              <a:buChar char="•"/>
              <a:defRPr>
                <a:solidFill>
                  <a:srgbClr val="595959"/>
                </a:solidFill>
              </a:defRPr>
            </a:lvl1pPr>
            <a:lvl2pPr indent="-381000" lvl="1" marL="914400" algn="l">
              <a:lnSpc>
                <a:spcPct val="90000"/>
              </a:lnSpc>
              <a:spcBef>
                <a:spcPts val="500"/>
              </a:spcBef>
              <a:spcAft>
                <a:spcPts val="0"/>
              </a:spcAft>
              <a:buClr>
                <a:srgbClr val="595959"/>
              </a:buClr>
              <a:buSzPts val="2400"/>
              <a:buChar char="•"/>
              <a:defRPr>
                <a:solidFill>
                  <a:srgbClr val="595959"/>
                </a:solidFill>
              </a:defRPr>
            </a:lvl2pPr>
            <a:lvl3pPr indent="-355600" lvl="2" marL="1371600" algn="l">
              <a:lnSpc>
                <a:spcPct val="90000"/>
              </a:lnSpc>
              <a:spcBef>
                <a:spcPts val="500"/>
              </a:spcBef>
              <a:spcAft>
                <a:spcPts val="0"/>
              </a:spcAft>
              <a:buClr>
                <a:srgbClr val="595959"/>
              </a:buClr>
              <a:buSzPts val="2000"/>
              <a:buChar char="•"/>
              <a:defRPr>
                <a:solidFill>
                  <a:srgbClr val="595959"/>
                </a:solidFill>
              </a:defRPr>
            </a:lvl3pPr>
            <a:lvl4pPr indent="-355600" lvl="3" marL="1828800" algn="l">
              <a:lnSpc>
                <a:spcPct val="90000"/>
              </a:lnSpc>
              <a:spcBef>
                <a:spcPts val="500"/>
              </a:spcBef>
              <a:spcAft>
                <a:spcPts val="0"/>
              </a:spcAft>
              <a:buClr>
                <a:srgbClr val="595959"/>
              </a:buClr>
              <a:buSzPts val="2000"/>
              <a:buChar char="•"/>
              <a:defRPr sz="2000">
                <a:solidFill>
                  <a:srgbClr val="595959"/>
                </a:solidFill>
              </a:defRPr>
            </a:lvl4pPr>
            <a:lvl5pPr indent="-355600" lvl="4" marL="2286000" algn="l">
              <a:lnSpc>
                <a:spcPct val="90000"/>
              </a:lnSpc>
              <a:spcBef>
                <a:spcPts val="500"/>
              </a:spcBef>
              <a:spcAft>
                <a:spcPts val="0"/>
              </a:spcAft>
              <a:buClr>
                <a:srgbClr val="595959"/>
              </a:buClr>
              <a:buSzPts val="2000"/>
              <a:buChar char="•"/>
              <a:defRPr sz="2000">
                <a:solidFill>
                  <a:srgbClr val="595959"/>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39"/>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accent1"/>
              </a:buClr>
              <a:buSzPts val="4000"/>
              <a:buFont typeface="Calibri"/>
              <a:buNone/>
              <a:defRPr sz="4000">
                <a:solidFill>
                  <a:schemeClr val="accen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3" name="Shape 33"/>
        <p:cNvGrpSpPr/>
        <p:nvPr/>
      </p:nvGrpSpPr>
      <p:grpSpPr>
        <a:xfrm>
          <a:off x="0" y="0"/>
          <a:ext cx="0" cy="0"/>
          <a:chOff x="0" y="0"/>
          <a:chExt cx="0" cy="0"/>
        </a:xfrm>
      </p:grpSpPr>
      <p:sp>
        <p:nvSpPr>
          <p:cNvPr id="34" name="Google Shape;34;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9" name="Shape 39"/>
        <p:cNvGrpSpPr/>
        <p:nvPr/>
      </p:nvGrpSpPr>
      <p:grpSpPr>
        <a:xfrm>
          <a:off x="0" y="0"/>
          <a:ext cx="0" cy="0"/>
          <a:chOff x="0" y="0"/>
          <a:chExt cx="0" cy="0"/>
        </a:xfrm>
      </p:grpSpPr>
      <p:sp>
        <p:nvSpPr>
          <p:cNvPr id="40" name="Google Shape;40;p4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4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2" name="Google Shape;42;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5" name="Shape 45"/>
        <p:cNvGrpSpPr/>
        <p:nvPr/>
      </p:nvGrpSpPr>
      <p:grpSpPr>
        <a:xfrm>
          <a:off x="0" y="0"/>
          <a:ext cx="0" cy="0"/>
          <a:chOff x="0" y="0"/>
          <a:chExt cx="0" cy="0"/>
        </a:xfrm>
      </p:grpSpPr>
      <p:sp>
        <p:nvSpPr>
          <p:cNvPr id="46" name="Google Shape;46;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4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4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9" name="Google Shape;49;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2" name="Shape 52"/>
        <p:cNvGrpSpPr/>
        <p:nvPr/>
      </p:nvGrpSpPr>
      <p:grpSpPr>
        <a:xfrm>
          <a:off x="0" y="0"/>
          <a:ext cx="0" cy="0"/>
          <a:chOff x="0" y="0"/>
          <a:chExt cx="0" cy="0"/>
        </a:xfrm>
      </p:grpSpPr>
      <p:sp>
        <p:nvSpPr>
          <p:cNvPr id="53" name="Google Shape;53;p4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4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5" name="Google Shape;55;p4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6" name="Google Shape;56;p4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4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4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4" name="Google Shape;64;p4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8" name="Shape 68"/>
        <p:cNvGrpSpPr/>
        <p:nvPr/>
      </p:nvGrpSpPr>
      <p:grpSpPr>
        <a:xfrm>
          <a:off x="0" y="0"/>
          <a:ext cx="0" cy="0"/>
          <a:chOff x="0" y="0"/>
          <a:chExt cx="0" cy="0"/>
        </a:xfrm>
      </p:grpSpPr>
      <p:sp>
        <p:nvSpPr>
          <p:cNvPr id="69" name="Google Shape;69;p4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5"/>
          <p:cNvSpPr/>
          <p:nvPr>
            <p:ph idx="2" type="pic"/>
          </p:nvPr>
        </p:nvSpPr>
        <p:spPr>
          <a:xfrm>
            <a:off x="5183188" y="987425"/>
            <a:ext cx="6172200" cy="4873625"/>
          </a:xfrm>
          <a:prstGeom prst="rect">
            <a:avLst/>
          </a:prstGeom>
          <a:noFill/>
          <a:ln>
            <a:noFill/>
          </a:ln>
        </p:spPr>
      </p:sp>
      <p:sp>
        <p:nvSpPr>
          <p:cNvPr id="71" name="Google Shape;71;p4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2" name="Google Shape;72;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5" name="Shape 75"/>
        <p:cNvGrpSpPr/>
        <p:nvPr/>
      </p:nvGrpSpPr>
      <p:grpSpPr>
        <a:xfrm>
          <a:off x="0" y="0"/>
          <a:ext cx="0" cy="0"/>
          <a:chOff x="0" y="0"/>
          <a:chExt cx="0" cy="0"/>
        </a:xfrm>
      </p:grpSpPr>
      <p:sp>
        <p:nvSpPr>
          <p:cNvPr id="76" name="Google Shape;76;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4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8" name="Google Shape;78;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1" name="Shape 81"/>
        <p:cNvGrpSpPr/>
        <p:nvPr/>
      </p:nvGrpSpPr>
      <p:grpSpPr>
        <a:xfrm>
          <a:off x="0" y="0"/>
          <a:ext cx="0" cy="0"/>
          <a:chOff x="0" y="0"/>
          <a:chExt cx="0" cy="0"/>
        </a:xfrm>
      </p:grpSpPr>
      <p:sp>
        <p:nvSpPr>
          <p:cNvPr id="82" name="Google Shape;82;p4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4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4" name="Google Shape;84;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2.png"/><Relationship Id="rId10" Type="http://schemas.openxmlformats.org/officeDocument/2006/relationships/image" Target="../media/image16.jp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 Id="rId4" Type="http://schemas.openxmlformats.org/officeDocument/2006/relationships/image" Target="../media/image26.png"/><Relationship Id="rId9" Type="http://schemas.openxmlformats.org/officeDocument/2006/relationships/image" Target="../media/image5.jpg"/><Relationship Id="rId5" Type="http://schemas.openxmlformats.org/officeDocument/2006/relationships/image" Target="../media/image8.jpg"/><Relationship Id="rId6" Type="http://schemas.openxmlformats.org/officeDocument/2006/relationships/image" Target="../media/image18.png"/><Relationship Id="rId7" Type="http://schemas.openxmlformats.org/officeDocument/2006/relationships/image" Target="../media/image13.jpg"/><Relationship Id="rId8" Type="http://schemas.openxmlformats.org/officeDocument/2006/relationships/image" Target="../media/image15.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6.jpg"/><Relationship Id="rId4" Type="http://schemas.openxmlformats.org/officeDocument/2006/relationships/image" Target="../media/image19.jpg"/><Relationship Id="rId5"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image" Target="../media/image2.jp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11.png"/><Relationship Id="rId4" Type="http://schemas.openxmlformats.org/officeDocument/2006/relationships/image" Target="../media/image17.png"/><Relationship Id="rId5" Type="http://schemas.openxmlformats.org/officeDocument/2006/relationships/image" Target="../media/image14.png"/><Relationship Id="rId6"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png"/><Relationship Id="rId4" Type="http://schemas.openxmlformats.org/officeDocument/2006/relationships/image" Target="../media/image25.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hyperlink" Target="https://youtu.be/-ZtjFIvA_fs" TargetMode="External"/><Relationship Id="rId4" Type="http://schemas.openxmlformats.org/officeDocument/2006/relationships/image" Target="../media/image32.png"/><Relationship Id="rId5" Type="http://schemas.openxmlformats.org/officeDocument/2006/relationships/hyperlink" Target="https://youtu.be/qDu3JAjf-U0" TargetMode="External"/><Relationship Id="rId6" Type="http://schemas.openxmlformats.org/officeDocument/2006/relationships/hyperlink" Target="https://youtu.be/DvOuc7cWXxc"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hyperlink" Target="https://www.littlewandlelettersandsounds.org.uk/resources/for-parents/" TargetMode="External"/><Relationship Id="rId4" Type="http://schemas.openxmlformats.org/officeDocument/2006/relationships/image" Target="../media/image28.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33.png"/><Relationship Id="rId4" Type="http://schemas.openxmlformats.org/officeDocument/2006/relationships/image" Target="../media/image23.png"/><Relationship Id="rId5" Type="http://schemas.openxmlformats.org/officeDocument/2006/relationships/image" Target="../media/image39.png"/><Relationship Id="rId6" Type="http://schemas.openxmlformats.org/officeDocument/2006/relationships/image" Target="../media/image2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image" Target="../media/image4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 Id="rId3" Type="http://schemas.openxmlformats.org/officeDocument/2006/relationships/image" Target="../media/image30.png"/><Relationship Id="rId4" Type="http://schemas.openxmlformats.org/officeDocument/2006/relationships/image" Target="../media/image38.png"/><Relationship Id="rId5" Type="http://schemas.openxmlformats.org/officeDocument/2006/relationships/image" Target="../media/image3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7.png"/><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 Id="rId3" Type="http://schemas.openxmlformats.org/officeDocument/2006/relationships/image" Target="../media/image37.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 Id="rId3" Type="http://schemas.openxmlformats.org/officeDocument/2006/relationships/image" Target="../media/image30.png"/><Relationship Id="rId4" Type="http://schemas.openxmlformats.org/officeDocument/2006/relationships/image" Target="../media/image3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 Id="rId3" Type="http://schemas.openxmlformats.org/officeDocument/2006/relationships/image" Target="../media/image54.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3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13.jpg"/><Relationship Id="rId4" Type="http://schemas.openxmlformats.org/officeDocument/2006/relationships/image" Target="../media/image41.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44.png"/><Relationship Id="rId4" Type="http://schemas.openxmlformats.org/officeDocument/2006/relationships/image" Target="../media/image5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5.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43.jpg"/><Relationship Id="rId4" Type="http://schemas.openxmlformats.org/officeDocument/2006/relationships/image" Target="../media/image12.png"/><Relationship Id="rId5" Type="http://schemas.openxmlformats.org/officeDocument/2006/relationships/image" Target="../media/image47.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46.png"/><Relationship Id="rId4" Type="http://schemas.openxmlformats.org/officeDocument/2006/relationships/image" Target="../media/image50.jpg"/><Relationship Id="rId5" Type="http://schemas.openxmlformats.org/officeDocument/2006/relationships/image" Target="../media/image53.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51.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48.png"/><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C000"/>
        </a:solidFill>
      </p:bgPr>
    </p:bg>
    <p:spTree>
      <p:nvGrpSpPr>
        <p:cNvPr id="91" name="Shape 91"/>
        <p:cNvGrpSpPr/>
        <p:nvPr/>
      </p:nvGrpSpPr>
      <p:grpSpPr>
        <a:xfrm>
          <a:off x="0" y="0"/>
          <a:ext cx="0" cy="0"/>
          <a:chOff x="0" y="0"/>
          <a:chExt cx="0" cy="0"/>
        </a:xfrm>
      </p:grpSpPr>
      <p:sp>
        <p:nvSpPr>
          <p:cNvPr id="92" name="Google Shape;92;p1"/>
          <p:cNvSpPr txBox="1"/>
          <p:nvPr>
            <p:ph type="ctrTitle"/>
          </p:nvPr>
        </p:nvSpPr>
        <p:spPr>
          <a:xfrm>
            <a:off x="385025" y="1691300"/>
            <a:ext cx="11621400" cy="1007700"/>
          </a:xfrm>
          <a:prstGeom prst="rect">
            <a:avLst/>
          </a:prstGeom>
          <a:noFill/>
          <a:ln cap="flat" cmpd="sng" w="76200">
            <a:solidFill>
              <a:schemeClr val="dk1"/>
            </a:solidFill>
            <a:prstDash val="solid"/>
            <a:round/>
            <a:headEnd len="sm" w="sm" type="none"/>
            <a:tailEnd len="sm" w="sm" type="none"/>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a:buNone/>
            </a:pPr>
            <a:r>
              <a:rPr lang="en-GB">
                <a:latin typeface="Arial"/>
                <a:ea typeface="Arial"/>
                <a:cs typeface="Arial"/>
                <a:sym typeface="Arial"/>
              </a:rPr>
              <a:t>SFIS Reception Information Evening</a:t>
            </a:r>
            <a:endParaRPr>
              <a:latin typeface="Arial"/>
              <a:ea typeface="Arial"/>
              <a:cs typeface="Arial"/>
              <a:sym typeface="Arial"/>
            </a:endParaRPr>
          </a:p>
        </p:txBody>
      </p:sp>
      <p:pic>
        <p:nvPicPr>
          <p:cNvPr descr="Phonics - Sound and District Primary School" id="93" name="Google Shape;93;p1"/>
          <p:cNvPicPr preferRelativeResize="0"/>
          <p:nvPr/>
        </p:nvPicPr>
        <p:blipFill rotWithShape="1">
          <a:blip r:embed="rId3">
            <a:alphaModFix/>
          </a:blip>
          <a:srcRect b="33956" l="0" r="0" t="17591"/>
          <a:stretch/>
        </p:blipFill>
        <p:spPr>
          <a:xfrm>
            <a:off x="487768" y="313213"/>
            <a:ext cx="4133850" cy="1001485"/>
          </a:xfrm>
          <a:prstGeom prst="rect">
            <a:avLst/>
          </a:prstGeom>
          <a:noFill/>
          <a:ln>
            <a:noFill/>
          </a:ln>
        </p:spPr>
      </p:pic>
      <p:pic>
        <p:nvPicPr>
          <p:cNvPr id="94" name="Google Shape;94;p1"/>
          <p:cNvPicPr preferRelativeResize="0"/>
          <p:nvPr/>
        </p:nvPicPr>
        <p:blipFill rotWithShape="1">
          <a:blip r:embed="rId4">
            <a:alphaModFix/>
          </a:blip>
          <a:srcRect b="23225" l="31592" r="31702" t="15884"/>
          <a:stretch/>
        </p:blipFill>
        <p:spPr>
          <a:xfrm>
            <a:off x="337945" y="3075589"/>
            <a:ext cx="3340464" cy="3232626"/>
          </a:xfrm>
          <a:prstGeom prst="rect">
            <a:avLst/>
          </a:prstGeom>
          <a:noFill/>
          <a:ln>
            <a:noFill/>
          </a:ln>
        </p:spPr>
      </p:pic>
      <p:pic>
        <p:nvPicPr>
          <p:cNvPr descr="The Mark Making Zine | dans mon crâne" id="95" name="Google Shape;95;p1"/>
          <p:cNvPicPr preferRelativeResize="0"/>
          <p:nvPr/>
        </p:nvPicPr>
        <p:blipFill rotWithShape="1">
          <a:blip r:embed="rId5">
            <a:alphaModFix/>
          </a:blip>
          <a:srcRect b="0" l="0" r="0" t="0"/>
          <a:stretch/>
        </p:blipFill>
        <p:spPr>
          <a:xfrm>
            <a:off x="10213885" y="45230"/>
            <a:ext cx="1719789" cy="1432585"/>
          </a:xfrm>
          <a:prstGeom prst="rect">
            <a:avLst/>
          </a:prstGeom>
          <a:noFill/>
          <a:ln>
            <a:noFill/>
          </a:ln>
        </p:spPr>
      </p:pic>
      <p:pic>
        <p:nvPicPr>
          <p:cNvPr descr="Mark Making/Drawing/Writing - Early Years/EYFS/Preschool/Pre-K Editable  Topic Resources/Printables — Little Owls : Premium - 'A Little Owls  Resources' website" id="96" name="Google Shape;96;p1"/>
          <p:cNvPicPr preferRelativeResize="0"/>
          <p:nvPr/>
        </p:nvPicPr>
        <p:blipFill rotWithShape="1">
          <a:blip r:embed="rId6">
            <a:alphaModFix/>
          </a:blip>
          <a:srcRect b="13421" l="5585" r="5701" t="14975"/>
          <a:stretch/>
        </p:blipFill>
        <p:spPr>
          <a:xfrm>
            <a:off x="5092184" y="305767"/>
            <a:ext cx="4651130" cy="1002323"/>
          </a:xfrm>
          <a:prstGeom prst="rect">
            <a:avLst/>
          </a:prstGeom>
          <a:gradFill>
            <a:gsLst>
              <a:gs pos="0">
                <a:srgbClr val="FAFAF8">
                  <a:alpha val="58823"/>
                </a:srgbClr>
              </a:gs>
              <a:gs pos="62678">
                <a:srgbClr val="BFD8EF"/>
              </a:gs>
              <a:gs pos="74000">
                <a:srgbClr val="D5DDCD"/>
              </a:gs>
              <a:gs pos="90000">
                <a:srgbClr val="D5DDCD"/>
              </a:gs>
              <a:gs pos="90004">
                <a:srgbClr val="BFD8EE"/>
              </a:gs>
              <a:gs pos="100000">
                <a:srgbClr val="E3E8DD"/>
              </a:gs>
            </a:gsLst>
            <a:lin ang="5400000" scaled="0"/>
          </a:gradFill>
          <a:ln>
            <a:noFill/>
          </a:ln>
        </p:spPr>
      </p:pic>
      <p:pic>
        <p:nvPicPr>
          <p:cNvPr descr="EYFS Pen Disco Circles and Dots - YouTube" id="97" name="Google Shape;97;p1"/>
          <p:cNvPicPr preferRelativeResize="0"/>
          <p:nvPr/>
        </p:nvPicPr>
        <p:blipFill rotWithShape="1">
          <a:blip r:embed="rId7">
            <a:alphaModFix/>
          </a:blip>
          <a:srcRect b="0" l="0" r="0" t="0"/>
          <a:stretch/>
        </p:blipFill>
        <p:spPr>
          <a:xfrm>
            <a:off x="4093754" y="3075599"/>
            <a:ext cx="3048000" cy="1714500"/>
          </a:xfrm>
          <a:prstGeom prst="rect">
            <a:avLst/>
          </a:prstGeom>
          <a:noFill/>
          <a:ln>
            <a:noFill/>
          </a:ln>
        </p:spPr>
      </p:pic>
      <p:pic>
        <p:nvPicPr>
          <p:cNvPr descr="Pen Disco - Circles - YouTube" id="98" name="Google Shape;98;p1"/>
          <p:cNvPicPr preferRelativeResize="0"/>
          <p:nvPr/>
        </p:nvPicPr>
        <p:blipFill rotWithShape="1">
          <a:blip r:embed="rId8">
            <a:alphaModFix/>
          </a:blip>
          <a:srcRect b="14448" l="9180" r="25770" t="5037"/>
          <a:stretch/>
        </p:blipFill>
        <p:spPr>
          <a:xfrm>
            <a:off x="4504185" y="4977188"/>
            <a:ext cx="2180492" cy="1518126"/>
          </a:xfrm>
          <a:prstGeom prst="rect">
            <a:avLst/>
          </a:prstGeom>
          <a:noFill/>
          <a:ln>
            <a:noFill/>
          </a:ln>
        </p:spPr>
      </p:pic>
      <p:pic>
        <p:nvPicPr>
          <p:cNvPr descr="Maths Display Banner | Maths display, Display banners, Math" id="99" name="Google Shape;99;p1"/>
          <p:cNvPicPr preferRelativeResize="0"/>
          <p:nvPr/>
        </p:nvPicPr>
        <p:blipFill rotWithShape="1">
          <a:blip r:embed="rId9">
            <a:alphaModFix/>
          </a:blip>
          <a:srcRect b="26657" l="0" r="0" t="19351"/>
          <a:stretch/>
        </p:blipFill>
        <p:spPr>
          <a:xfrm>
            <a:off x="7337350" y="3185200"/>
            <a:ext cx="4570700" cy="1177075"/>
          </a:xfrm>
          <a:prstGeom prst="rect">
            <a:avLst/>
          </a:prstGeom>
          <a:noFill/>
          <a:ln>
            <a:noFill/>
          </a:ln>
        </p:spPr>
      </p:pic>
      <p:pic>
        <p:nvPicPr>
          <p:cNvPr descr="Outdoor Maths Activities EYFS – Outdoor Maths Ideas – Play of the Wild" id="100" name="Google Shape;100;p1"/>
          <p:cNvPicPr preferRelativeResize="0"/>
          <p:nvPr/>
        </p:nvPicPr>
        <p:blipFill rotWithShape="1">
          <a:blip r:embed="rId10">
            <a:alphaModFix/>
          </a:blip>
          <a:srcRect b="30071" l="0" r="0" t="23433"/>
          <a:stretch/>
        </p:blipFill>
        <p:spPr>
          <a:xfrm>
            <a:off x="7458728" y="4524421"/>
            <a:ext cx="4449314" cy="913709"/>
          </a:xfrm>
          <a:prstGeom prst="rect">
            <a:avLst/>
          </a:prstGeom>
          <a:noFill/>
          <a:ln>
            <a:noFill/>
          </a:ln>
        </p:spPr>
      </p:pic>
      <p:pic>
        <p:nvPicPr>
          <p:cNvPr descr="Numicon" id="101" name="Google Shape;101;p1"/>
          <p:cNvPicPr preferRelativeResize="0"/>
          <p:nvPr/>
        </p:nvPicPr>
        <p:blipFill rotWithShape="1">
          <a:blip r:embed="rId11">
            <a:alphaModFix/>
          </a:blip>
          <a:srcRect b="0" l="0" r="0" t="0"/>
          <a:stretch/>
        </p:blipFill>
        <p:spPr>
          <a:xfrm>
            <a:off x="7676670" y="5600280"/>
            <a:ext cx="4177308" cy="100768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6" name="Shape 106"/>
        <p:cNvGrpSpPr/>
        <p:nvPr/>
      </p:nvGrpSpPr>
      <p:grpSpPr>
        <a:xfrm>
          <a:off x="0" y="0"/>
          <a:ext cx="0" cy="0"/>
          <a:chOff x="0" y="0"/>
          <a:chExt cx="0" cy="0"/>
        </a:xfrm>
      </p:grpSpPr>
      <p:sp>
        <p:nvSpPr>
          <p:cNvPr id="107" name="Google Shape;107;p2"/>
          <p:cNvSpPr/>
          <p:nvPr/>
        </p:nvSpPr>
        <p:spPr>
          <a:xfrm>
            <a:off x="273300" y="192650"/>
            <a:ext cx="11567400" cy="1384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2400" u="sng" cap="none" strike="noStrike">
                <a:solidFill>
                  <a:schemeClr val="dk1"/>
                </a:solidFill>
                <a:latin typeface="Arial"/>
                <a:ea typeface="Arial"/>
                <a:cs typeface="Arial"/>
                <a:sym typeface="Arial"/>
              </a:rPr>
              <a:t>Seven Areas of Learning:</a:t>
            </a:r>
            <a:r>
              <a:rPr b="1" i="0" lang="en-GB" sz="2400" u="none" cap="none" strike="noStrike">
                <a:solidFill>
                  <a:schemeClr val="dk1"/>
                </a:solidFill>
                <a:latin typeface="Arial"/>
                <a:ea typeface="Arial"/>
                <a:cs typeface="Arial"/>
                <a:sym typeface="Arial"/>
              </a:rPr>
              <a:t> </a:t>
            </a:r>
            <a:r>
              <a:rPr b="0" i="0" lang="en-GB" sz="1900" u="none" cap="none" strike="noStrike">
                <a:solidFill>
                  <a:schemeClr val="dk1"/>
                </a:solidFill>
                <a:latin typeface="Arial"/>
                <a:ea typeface="Arial"/>
                <a:cs typeface="Arial"/>
                <a:sym typeface="Arial"/>
              </a:rPr>
              <a:t>There are seven areas of learning and development. These are divided into three Prime areas and four Specific areas. All areas of learning and development are important and inter-connected. All of these areas are particularly crucial for igniting children’s curiosity and enthusiasm for learning, and for building their capacity to learn, form relationships and thrive.</a:t>
            </a:r>
            <a:endParaRPr sz="1300"/>
          </a:p>
        </p:txBody>
      </p:sp>
      <p:sp>
        <p:nvSpPr>
          <p:cNvPr id="108" name="Google Shape;108;p2"/>
          <p:cNvSpPr/>
          <p:nvPr/>
        </p:nvSpPr>
        <p:spPr>
          <a:xfrm>
            <a:off x="168000" y="1576850"/>
            <a:ext cx="11672700" cy="730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u="sng">
                <a:solidFill>
                  <a:schemeClr val="dk1"/>
                </a:solidFill>
                <a:latin typeface="Arial"/>
                <a:ea typeface="Arial"/>
                <a:cs typeface="Arial"/>
                <a:sym typeface="Arial"/>
              </a:rPr>
              <a:t>Prime Areas of Learning:</a:t>
            </a:r>
            <a:r>
              <a:rPr b="1" lang="en-GB" sz="2400">
                <a:solidFill>
                  <a:schemeClr val="dk1"/>
                </a:solidFill>
                <a:latin typeface="Arial"/>
                <a:ea typeface="Arial"/>
                <a:cs typeface="Arial"/>
                <a:sym typeface="Arial"/>
              </a:rPr>
              <a:t> </a:t>
            </a:r>
            <a:r>
              <a:rPr lang="en-GB" sz="1900">
                <a:solidFill>
                  <a:schemeClr val="dk1"/>
                </a:solidFill>
              </a:rPr>
              <a:t>Prime Areas are fundamental; they work together and support development in all other areas.</a:t>
            </a:r>
            <a:endParaRPr sz="1900">
              <a:solidFill>
                <a:schemeClr val="dk1"/>
              </a:solidFill>
            </a:endParaRPr>
          </a:p>
        </p:txBody>
      </p:sp>
      <p:sp>
        <p:nvSpPr>
          <p:cNvPr id="109" name="Google Shape;109;p2"/>
          <p:cNvSpPr/>
          <p:nvPr/>
        </p:nvSpPr>
        <p:spPr>
          <a:xfrm>
            <a:off x="530750" y="2483925"/>
            <a:ext cx="2005500" cy="1112700"/>
          </a:xfrm>
          <a:prstGeom prst="roundRect">
            <a:avLst>
              <a:gd fmla="val 16667" name="adj"/>
            </a:avLst>
          </a:prstGeom>
          <a:solidFill>
            <a:srgbClr val="FF0000"/>
          </a:solidFill>
          <a:ln cap="flat" cmpd="sng" w="5715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rPr b="1" i="0" lang="en-GB" sz="1600" u="none" cap="none" strike="noStrike">
                <a:solidFill>
                  <a:schemeClr val="lt1"/>
                </a:solidFill>
                <a:latin typeface="Arial"/>
                <a:ea typeface="Arial"/>
                <a:cs typeface="Arial"/>
                <a:sym typeface="Arial"/>
              </a:rPr>
              <a:t>Personal, Social and Emotional Development</a:t>
            </a:r>
            <a:endParaRPr b="0" i="0" sz="1600" u="none" cap="none" strike="noStrike">
              <a:solidFill>
                <a:schemeClr val="lt1"/>
              </a:solidFill>
              <a:latin typeface="Arial"/>
              <a:ea typeface="Arial"/>
              <a:cs typeface="Arial"/>
              <a:sym typeface="Arial"/>
            </a:endParaRPr>
          </a:p>
        </p:txBody>
      </p:sp>
      <p:sp>
        <p:nvSpPr>
          <p:cNvPr id="110" name="Google Shape;110;p2"/>
          <p:cNvSpPr/>
          <p:nvPr/>
        </p:nvSpPr>
        <p:spPr>
          <a:xfrm>
            <a:off x="530750" y="3815425"/>
            <a:ext cx="2005500" cy="1112700"/>
          </a:xfrm>
          <a:prstGeom prst="roundRect">
            <a:avLst>
              <a:gd fmla="val 16667" name="adj"/>
            </a:avLst>
          </a:prstGeom>
          <a:solidFill>
            <a:srgbClr val="FFC000"/>
          </a:solidFill>
          <a:ln cap="flat" cmpd="sng" w="57150">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Arial"/>
              <a:buNone/>
            </a:pPr>
            <a:r>
              <a:rPr b="1" i="0" lang="en-GB" sz="1800" u="none" cap="none" strike="noStrike">
                <a:solidFill>
                  <a:schemeClr val="dk1"/>
                </a:solidFill>
                <a:latin typeface="Arial"/>
                <a:ea typeface="Arial"/>
                <a:cs typeface="Arial"/>
                <a:sym typeface="Arial"/>
              </a:rPr>
              <a:t>Physical Development</a:t>
            </a:r>
            <a:endParaRPr b="0" i="0" sz="1800" u="none" cap="none" strike="noStrike">
              <a:solidFill>
                <a:schemeClr val="dk1"/>
              </a:solidFill>
              <a:latin typeface="Arial"/>
              <a:ea typeface="Arial"/>
              <a:cs typeface="Arial"/>
              <a:sym typeface="Arial"/>
            </a:endParaRPr>
          </a:p>
        </p:txBody>
      </p:sp>
      <p:sp>
        <p:nvSpPr>
          <p:cNvPr id="111" name="Google Shape;111;p2"/>
          <p:cNvSpPr/>
          <p:nvPr/>
        </p:nvSpPr>
        <p:spPr>
          <a:xfrm>
            <a:off x="469250" y="5141950"/>
            <a:ext cx="2005500" cy="1112700"/>
          </a:xfrm>
          <a:prstGeom prst="roundRect">
            <a:avLst>
              <a:gd fmla="val 16667" name="adj"/>
            </a:avLst>
          </a:prstGeom>
          <a:solidFill>
            <a:srgbClr val="7030A0"/>
          </a:solidFill>
          <a:ln cap="flat" cmpd="sng" w="57150">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1600">
                <a:solidFill>
                  <a:schemeClr val="lt1"/>
                </a:solidFill>
                <a:latin typeface="Arial"/>
                <a:ea typeface="Arial"/>
                <a:cs typeface="Arial"/>
                <a:sym typeface="Arial"/>
              </a:rPr>
              <a:t>Communication and Language Development</a:t>
            </a:r>
            <a:endParaRPr sz="1200"/>
          </a:p>
        </p:txBody>
      </p:sp>
      <p:sp>
        <p:nvSpPr>
          <p:cNvPr id="112" name="Google Shape;112;p2"/>
          <p:cNvSpPr txBox="1"/>
          <p:nvPr/>
        </p:nvSpPr>
        <p:spPr>
          <a:xfrm>
            <a:off x="2700006" y="5331328"/>
            <a:ext cx="7881000" cy="877200"/>
          </a:xfrm>
          <a:prstGeom prst="rect">
            <a:avLst/>
          </a:prstGeom>
          <a:noFill/>
          <a:ln cap="flat" cmpd="sng" w="57150">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1700">
                <a:solidFill>
                  <a:schemeClr val="dk1"/>
                </a:solidFill>
              </a:rPr>
              <a:t>Development involves giving children opportunities to experience a rich language environment; to develop their confidence and skills in expressing themselves; and to speak and listen in a range of situations.</a:t>
            </a:r>
            <a:endParaRPr sz="1700">
              <a:solidFill>
                <a:schemeClr val="dk1"/>
              </a:solidFill>
            </a:endParaRPr>
          </a:p>
        </p:txBody>
      </p:sp>
      <p:sp>
        <p:nvSpPr>
          <p:cNvPr id="113" name="Google Shape;113;p2"/>
          <p:cNvSpPr/>
          <p:nvPr/>
        </p:nvSpPr>
        <p:spPr>
          <a:xfrm>
            <a:off x="2700006" y="3815434"/>
            <a:ext cx="7880905" cy="1200329"/>
          </a:xfrm>
          <a:prstGeom prst="rect">
            <a:avLst/>
          </a:prstGeom>
          <a:noFill/>
          <a:ln cap="flat" cmpd="sng" w="57150">
            <a:solidFill>
              <a:srgbClr val="FFFF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1700">
                <a:solidFill>
                  <a:schemeClr val="dk1"/>
                </a:solidFill>
              </a:rPr>
              <a:t>Development involves providing opportunities for young children to be active and interactive; and to develop their co-ordination, control, and movement. Children must also be helped to understand the importance of physical activity, and to make healthy choices in relation to food.</a:t>
            </a:r>
            <a:endParaRPr sz="1700">
              <a:solidFill>
                <a:schemeClr val="dk1"/>
              </a:solidFill>
            </a:endParaRPr>
          </a:p>
        </p:txBody>
      </p:sp>
      <p:sp>
        <p:nvSpPr>
          <p:cNvPr id="114" name="Google Shape;114;p2"/>
          <p:cNvSpPr/>
          <p:nvPr/>
        </p:nvSpPr>
        <p:spPr>
          <a:xfrm>
            <a:off x="2700007" y="2396238"/>
            <a:ext cx="7880905" cy="1200329"/>
          </a:xfrm>
          <a:prstGeom prst="rect">
            <a:avLst/>
          </a:prstGeom>
          <a:noFill/>
          <a:ln cap="flat" cmpd="sng" w="57150">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1700">
                <a:solidFill>
                  <a:schemeClr val="dk1"/>
                </a:solidFill>
                <a:latin typeface="Arial"/>
                <a:ea typeface="Arial"/>
                <a:cs typeface="Arial"/>
                <a:sym typeface="Arial"/>
              </a:rPr>
              <a:t>Involves helping children to develop a positive sense of themselves, and others; to form positive relationships and develop respect for others; to develop social skills and learn how to manage their feelings; to understand appropriate behaviour in groups; and to have confidence in their own abilities.</a:t>
            </a:r>
            <a:endParaRPr sz="1700">
              <a:solidFill>
                <a:schemeClr val="dk1"/>
              </a:solidFill>
              <a:latin typeface="Arial"/>
              <a:ea typeface="Arial"/>
              <a:cs typeface="Arial"/>
              <a:sym typeface="Arial"/>
            </a:endParaRPr>
          </a:p>
        </p:txBody>
      </p:sp>
    </p:spTree>
  </p:cSld>
  <p:clrMapOvr>
    <a:masterClrMapping/>
  </p:clrMapOvr>
  <mc:AlternateContent>
    <mc:Choice Requires="p14">
      <p:transition spd="slow" p14:dur="1250">
        <p14:flip dir="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3"/>
          <p:cNvSpPr/>
          <p:nvPr/>
        </p:nvSpPr>
        <p:spPr>
          <a:xfrm>
            <a:off x="275308" y="285203"/>
            <a:ext cx="1131295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u="sng">
                <a:solidFill>
                  <a:schemeClr val="dk1"/>
                </a:solidFill>
                <a:latin typeface="Arial"/>
                <a:ea typeface="Arial"/>
                <a:cs typeface="Arial"/>
                <a:sym typeface="Arial"/>
              </a:rPr>
              <a:t>Specific Areas of Learning:</a:t>
            </a:r>
            <a:r>
              <a:rPr b="1" lang="en-GB" sz="2400">
                <a:solidFill>
                  <a:schemeClr val="dk1"/>
                </a:solidFill>
                <a:latin typeface="Arial"/>
                <a:ea typeface="Arial"/>
                <a:cs typeface="Arial"/>
                <a:sym typeface="Arial"/>
              </a:rPr>
              <a:t> </a:t>
            </a:r>
            <a:r>
              <a:rPr lang="en-GB" sz="2000">
                <a:solidFill>
                  <a:schemeClr val="dk1"/>
                </a:solidFill>
                <a:latin typeface="Arial"/>
                <a:ea typeface="Arial"/>
                <a:cs typeface="Arial"/>
                <a:sym typeface="Arial"/>
              </a:rPr>
              <a:t>Specific Areas include essential skills and knowledge for children to participate successfully in society. </a:t>
            </a:r>
            <a:endParaRPr sz="2000">
              <a:solidFill>
                <a:schemeClr val="dk1"/>
              </a:solidFill>
              <a:latin typeface="Arial"/>
              <a:ea typeface="Arial"/>
              <a:cs typeface="Arial"/>
              <a:sym typeface="Arial"/>
            </a:endParaRPr>
          </a:p>
        </p:txBody>
      </p:sp>
      <p:sp>
        <p:nvSpPr>
          <p:cNvPr id="121" name="Google Shape;121;p3"/>
          <p:cNvSpPr/>
          <p:nvPr/>
        </p:nvSpPr>
        <p:spPr>
          <a:xfrm>
            <a:off x="443249" y="1195825"/>
            <a:ext cx="1937100" cy="982800"/>
          </a:xfrm>
          <a:prstGeom prst="roundRect">
            <a:avLst>
              <a:gd fmla="val 16667" name="adj"/>
            </a:avLst>
          </a:prstGeom>
          <a:solidFill>
            <a:srgbClr val="7030A0"/>
          </a:solidFill>
          <a:ln cap="flat" cmpd="sng" w="57150">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000"/>
              <a:buFont typeface="Arial"/>
              <a:buNone/>
            </a:pPr>
            <a:r>
              <a:rPr b="1" i="0" lang="en-GB" sz="2000" u="none" cap="none" strike="noStrike">
                <a:solidFill>
                  <a:schemeClr val="lt1"/>
                </a:solidFill>
                <a:latin typeface="Arial"/>
                <a:ea typeface="Arial"/>
                <a:cs typeface="Arial"/>
                <a:sym typeface="Arial"/>
              </a:rPr>
              <a:t>Literacy</a:t>
            </a:r>
            <a:endParaRPr b="0" i="0" sz="2000" u="none" cap="none" strike="noStrike">
              <a:solidFill>
                <a:schemeClr val="lt1"/>
              </a:solidFill>
              <a:latin typeface="Arial"/>
              <a:ea typeface="Arial"/>
              <a:cs typeface="Arial"/>
              <a:sym typeface="Arial"/>
            </a:endParaRPr>
          </a:p>
        </p:txBody>
      </p:sp>
      <p:sp>
        <p:nvSpPr>
          <p:cNvPr id="122" name="Google Shape;122;p3"/>
          <p:cNvSpPr/>
          <p:nvPr/>
        </p:nvSpPr>
        <p:spPr>
          <a:xfrm>
            <a:off x="443249" y="2452300"/>
            <a:ext cx="1937100" cy="982500"/>
          </a:xfrm>
          <a:prstGeom prst="roundRect">
            <a:avLst>
              <a:gd fmla="val 16667" name="adj"/>
            </a:avLst>
          </a:prstGeom>
          <a:solidFill>
            <a:srgbClr val="0070C0"/>
          </a:solidFill>
          <a:ln cap="flat" cmpd="sng" w="57150">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2000">
                <a:solidFill>
                  <a:schemeClr val="lt1"/>
                </a:solidFill>
                <a:latin typeface="Arial"/>
                <a:ea typeface="Arial"/>
                <a:cs typeface="Arial"/>
                <a:sym typeface="Arial"/>
              </a:rPr>
              <a:t>Mathematics</a:t>
            </a:r>
            <a:endParaRPr/>
          </a:p>
        </p:txBody>
      </p:sp>
      <p:sp>
        <p:nvSpPr>
          <p:cNvPr id="123" name="Google Shape;123;p3"/>
          <p:cNvSpPr/>
          <p:nvPr/>
        </p:nvSpPr>
        <p:spPr>
          <a:xfrm>
            <a:off x="443249" y="3883900"/>
            <a:ext cx="1937100" cy="982800"/>
          </a:xfrm>
          <a:prstGeom prst="roundRect">
            <a:avLst>
              <a:gd fmla="val 16667" name="adj"/>
            </a:avLst>
          </a:prstGeom>
          <a:solidFill>
            <a:srgbClr val="00B050"/>
          </a:solidFill>
          <a:ln cap="flat" cmpd="sng" w="57150">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rPr b="1" lang="en-GB" sz="1800">
                <a:solidFill>
                  <a:schemeClr val="lt1"/>
                </a:solidFill>
                <a:latin typeface="Arial"/>
                <a:ea typeface="Arial"/>
                <a:cs typeface="Arial"/>
                <a:sym typeface="Arial"/>
              </a:rPr>
              <a:t>Understanding The World</a:t>
            </a:r>
            <a:endParaRPr/>
          </a:p>
        </p:txBody>
      </p:sp>
      <p:sp>
        <p:nvSpPr>
          <p:cNvPr id="124" name="Google Shape;124;p3"/>
          <p:cNvSpPr/>
          <p:nvPr/>
        </p:nvSpPr>
        <p:spPr>
          <a:xfrm>
            <a:off x="443249" y="5407225"/>
            <a:ext cx="1937100" cy="982500"/>
          </a:xfrm>
          <a:prstGeom prst="roundRect">
            <a:avLst>
              <a:gd fmla="val 16667" name="adj"/>
            </a:avLst>
          </a:prstGeom>
          <a:solidFill>
            <a:srgbClr val="FF6600"/>
          </a:solidFill>
          <a:ln cap="flat" cmpd="sng" w="57150">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GB" sz="2000">
                <a:solidFill>
                  <a:schemeClr val="lt1"/>
                </a:solidFill>
                <a:latin typeface="Arial"/>
                <a:ea typeface="Arial"/>
                <a:cs typeface="Arial"/>
                <a:sym typeface="Arial"/>
              </a:rPr>
              <a:t>Expressive Arts and Design</a:t>
            </a:r>
            <a:endParaRPr/>
          </a:p>
        </p:txBody>
      </p:sp>
      <p:sp>
        <p:nvSpPr>
          <p:cNvPr id="125" name="Google Shape;125;p3"/>
          <p:cNvSpPr/>
          <p:nvPr/>
        </p:nvSpPr>
        <p:spPr>
          <a:xfrm>
            <a:off x="2556588" y="1255154"/>
            <a:ext cx="8248257" cy="923330"/>
          </a:xfrm>
          <a:prstGeom prst="rect">
            <a:avLst/>
          </a:prstGeom>
          <a:noFill/>
          <a:ln cap="flat" cmpd="sng" w="57150">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Arial"/>
                <a:ea typeface="Arial"/>
                <a:cs typeface="Arial"/>
                <a:sym typeface="Arial"/>
              </a:rPr>
              <a:t>Involves encouraging children to link sounds and letters and to begin to read and write. Children must be given access to a wide range of reading materials (books, poems, and other written materials) to ignite their interest.</a:t>
            </a:r>
            <a:endParaRPr/>
          </a:p>
        </p:txBody>
      </p:sp>
      <p:sp>
        <p:nvSpPr>
          <p:cNvPr id="126" name="Google Shape;126;p3"/>
          <p:cNvSpPr/>
          <p:nvPr/>
        </p:nvSpPr>
        <p:spPr>
          <a:xfrm>
            <a:off x="2556587" y="2516236"/>
            <a:ext cx="8248257" cy="923330"/>
          </a:xfrm>
          <a:prstGeom prst="rect">
            <a:avLst/>
          </a:prstGeom>
          <a:noFill/>
          <a:ln cap="flat" cmpd="sng" w="57150">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Arial"/>
                <a:ea typeface="Arial"/>
                <a:cs typeface="Arial"/>
                <a:sym typeface="Arial"/>
              </a:rPr>
              <a:t>Involves providing children with opportunities to develop and improve their skills in counting, understanding and using numbers, calculating simple addition and subtraction problems; and to describe shapes, spaces, and measures.</a:t>
            </a:r>
            <a:endParaRPr/>
          </a:p>
        </p:txBody>
      </p:sp>
      <p:sp>
        <p:nvSpPr>
          <p:cNvPr id="127" name="Google Shape;127;p3"/>
          <p:cNvSpPr/>
          <p:nvPr/>
        </p:nvSpPr>
        <p:spPr>
          <a:xfrm>
            <a:off x="2556587" y="3945278"/>
            <a:ext cx="8248257" cy="923330"/>
          </a:xfrm>
          <a:prstGeom prst="rect">
            <a:avLst/>
          </a:prstGeom>
          <a:noFill/>
          <a:ln cap="flat" cmpd="sng" w="57150">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Arial"/>
                <a:ea typeface="Arial"/>
                <a:cs typeface="Arial"/>
                <a:sym typeface="Arial"/>
              </a:rPr>
              <a:t>Involves guiding children to make sense of their physical world and their community through opportunities to explore, observe and find out about people, places, technology and the environment.</a:t>
            </a:r>
            <a:endParaRPr/>
          </a:p>
        </p:txBody>
      </p:sp>
      <p:sp>
        <p:nvSpPr>
          <p:cNvPr id="128" name="Google Shape;128;p3"/>
          <p:cNvSpPr/>
          <p:nvPr/>
        </p:nvSpPr>
        <p:spPr>
          <a:xfrm>
            <a:off x="2556587" y="5298390"/>
            <a:ext cx="8248257" cy="1200329"/>
          </a:xfrm>
          <a:prstGeom prst="rect">
            <a:avLst/>
          </a:prstGeom>
          <a:noFill/>
          <a:ln cap="flat" cmpd="sng" w="57150">
            <a:solidFill>
              <a:srgbClr val="FFC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Arial"/>
                <a:ea typeface="Arial"/>
                <a:cs typeface="Arial"/>
                <a:sym typeface="Arial"/>
              </a:rPr>
              <a:t>Involves enabling children to explore and play with a wide range of media and materials, as well as providing opportunities and encouragement for sharing their thoughts, ideas and feelings through a variety of activities in art, music, movement, dance, role-play, and design and technology.</a:t>
            </a:r>
            <a:endParaRPr/>
          </a:p>
        </p:txBody>
      </p:sp>
    </p:spTree>
  </p:cSld>
  <p:clrMapOvr>
    <a:masterClrMapping/>
  </p:clrMapOvr>
  <p:transition spd="slow">
    <p:push/>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4"/>
          <p:cNvSpPr txBox="1"/>
          <p:nvPr>
            <p:ph type="title"/>
          </p:nvPr>
        </p:nvSpPr>
        <p:spPr>
          <a:xfrm>
            <a:off x="746384" y="350084"/>
            <a:ext cx="9720072" cy="903950"/>
          </a:xfrm>
          <a:prstGeom prst="rect">
            <a:avLst/>
          </a:prstGeom>
          <a:solidFill>
            <a:schemeClr val="lt1"/>
          </a:solidFill>
          <a:ln cap="flat" cmpd="sng" w="57150">
            <a:solidFill>
              <a:schemeClr val="dk1"/>
            </a:solidFill>
            <a:prstDash val="solid"/>
            <a:miter lim="800000"/>
            <a:headEnd len="sm" w="sm" type="none"/>
            <a:tailEnd len="sm" w="sm" type="none"/>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Arial"/>
              <a:buNone/>
            </a:pPr>
            <a:r>
              <a:rPr lang="en-GB">
                <a:solidFill>
                  <a:schemeClr val="dk1"/>
                </a:solidFill>
                <a:latin typeface="Arial"/>
                <a:ea typeface="Arial"/>
                <a:cs typeface="Arial"/>
                <a:sym typeface="Arial"/>
              </a:rPr>
              <a:t>A Typical Day in Reception</a:t>
            </a:r>
            <a:endParaRPr>
              <a:latin typeface="Arial"/>
              <a:ea typeface="Arial"/>
              <a:cs typeface="Arial"/>
              <a:sym typeface="Arial"/>
            </a:endParaRPr>
          </a:p>
        </p:txBody>
      </p:sp>
      <p:pic>
        <p:nvPicPr>
          <p:cNvPr id="135" name="Google Shape;135;p4"/>
          <p:cNvPicPr preferRelativeResize="0"/>
          <p:nvPr/>
        </p:nvPicPr>
        <p:blipFill rotWithShape="1">
          <a:blip r:embed="rId3">
            <a:alphaModFix/>
          </a:blip>
          <a:srcRect b="0" l="0" r="0" t="35643"/>
          <a:stretch/>
        </p:blipFill>
        <p:spPr>
          <a:xfrm>
            <a:off x="250621" y="1349828"/>
            <a:ext cx="8345451" cy="1705450"/>
          </a:xfrm>
          <a:prstGeom prst="rect">
            <a:avLst/>
          </a:prstGeom>
          <a:noFill/>
          <a:ln>
            <a:noFill/>
          </a:ln>
        </p:spPr>
      </p:pic>
      <p:pic>
        <p:nvPicPr>
          <p:cNvPr id="136" name="Google Shape;136;p4"/>
          <p:cNvPicPr preferRelativeResize="0"/>
          <p:nvPr/>
        </p:nvPicPr>
        <p:blipFill rotWithShape="1">
          <a:blip r:embed="rId4">
            <a:alphaModFix/>
          </a:blip>
          <a:srcRect b="0" l="0" r="0" t="0"/>
          <a:stretch/>
        </p:blipFill>
        <p:spPr>
          <a:xfrm>
            <a:off x="3869679" y="3151072"/>
            <a:ext cx="6883229" cy="1667300"/>
          </a:xfrm>
          <a:prstGeom prst="rect">
            <a:avLst/>
          </a:prstGeom>
          <a:noFill/>
          <a:ln>
            <a:noFill/>
          </a:ln>
        </p:spPr>
      </p:pic>
      <p:pic>
        <p:nvPicPr>
          <p:cNvPr id="137" name="Google Shape;137;p4"/>
          <p:cNvPicPr preferRelativeResize="0"/>
          <p:nvPr/>
        </p:nvPicPr>
        <p:blipFill rotWithShape="1">
          <a:blip r:embed="rId5">
            <a:alphaModFix/>
          </a:blip>
          <a:srcRect b="0" l="0" r="0" t="0"/>
          <a:stretch/>
        </p:blipFill>
        <p:spPr>
          <a:xfrm>
            <a:off x="5606419" y="4914166"/>
            <a:ext cx="5979305" cy="176749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7030A0"/>
            </a:gs>
            <a:gs pos="23000">
              <a:srgbClr val="F5E4A7"/>
            </a:gs>
            <a:gs pos="83000">
              <a:srgbClr val="D5DDCD"/>
            </a:gs>
            <a:gs pos="100000">
              <a:srgbClr val="E3E8DD"/>
            </a:gs>
          </a:gsLst>
          <a:lin ang="5400000" scaled="0"/>
        </a:gradFill>
      </p:bgPr>
    </p:bg>
    <p:spTree>
      <p:nvGrpSpPr>
        <p:cNvPr id="142" name="Shape 142"/>
        <p:cNvGrpSpPr/>
        <p:nvPr/>
      </p:nvGrpSpPr>
      <p:grpSpPr>
        <a:xfrm>
          <a:off x="0" y="0"/>
          <a:ext cx="0" cy="0"/>
          <a:chOff x="0" y="0"/>
          <a:chExt cx="0" cy="0"/>
        </a:xfrm>
      </p:grpSpPr>
      <p:sp>
        <p:nvSpPr>
          <p:cNvPr id="143" name="Google Shape;143;p6"/>
          <p:cNvSpPr txBox="1"/>
          <p:nvPr>
            <p:ph idx="1" type="body"/>
          </p:nvPr>
        </p:nvSpPr>
        <p:spPr>
          <a:xfrm>
            <a:off x="479375" y="1985945"/>
            <a:ext cx="11161240" cy="4392488"/>
          </a:xfrm>
          <a:prstGeom prst="rect">
            <a:avLst/>
          </a:prstGeom>
          <a:noFill/>
          <a:ln>
            <a:noFill/>
          </a:ln>
        </p:spPr>
        <p:txBody>
          <a:bodyPr anchorCtr="0" anchor="t" bIns="45700" lIns="91425" spcFirstLastPara="1" rIns="91425" wrap="square" tIns="45700">
            <a:normAutofit/>
          </a:bodyPr>
          <a:lstStyle/>
          <a:p>
            <a:pPr indent="0" lvl="0" marL="228600" rtl="0" algn="l">
              <a:lnSpc>
                <a:spcPct val="90000"/>
              </a:lnSpc>
              <a:spcBef>
                <a:spcPts val="0"/>
              </a:spcBef>
              <a:spcAft>
                <a:spcPts val="0"/>
              </a:spcAft>
              <a:buClr>
                <a:srgbClr val="595959"/>
              </a:buClr>
              <a:buSzPts val="4000"/>
              <a:buNone/>
            </a:pPr>
            <a:r>
              <a:t/>
            </a:r>
            <a:endParaRPr sz="4000"/>
          </a:p>
          <a:p>
            <a:pPr indent="0" lvl="0" marL="0" rtl="0" algn="ctr">
              <a:lnSpc>
                <a:spcPct val="90000"/>
              </a:lnSpc>
              <a:spcBef>
                <a:spcPts val="1000"/>
              </a:spcBef>
              <a:spcAft>
                <a:spcPts val="0"/>
              </a:spcAft>
              <a:buClr>
                <a:srgbClr val="595959"/>
              </a:buClr>
              <a:buSzPts val="6600"/>
              <a:buNone/>
            </a:pPr>
            <a:r>
              <a:rPr lang="en-GB" sz="6400">
                <a:latin typeface="Arial"/>
                <a:ea typeface="Arial"/>
                <a:cs typeface="Arial"/>
                <a:sym typeface="Arial"/>
              </a:rPr>
              <a:t>“making connections between the sounds of our spoken words and the letters that are used to write them down.”</a:t>
            </a:r>
            <a:endParaRPr sz="6400">
              <a:latin typeface="Arial"/>
              <a:ea typeface="Arial"/>
              <a:cs typeface="Arial"/>
              <a:sym typeface="Arial"/>
            </a:endParaRPr>
          </a:p>
        </p:txBody>
      </p:sp>
      <p:sp>
        <p:nvSpPr>
          <p:cNvPr id="144" name="Google Shape;144;p6"/>
          <p:cNvSpPr txBox="1"/>
          <p:nvPr>
            <p:ph type="title"/>
          </p:nvPr>
        </p:nvSpPr>
        <p:spPr>
          <a:xfrm>
            <a:off x="479375" y="332656"/>
            <a:ext cx="11022813" cy="1448018"/>
          </a:xfrm>
          <a:prstGeom prst="rect">
            <a:avLst/>
          </a:prstGeom>
          <a:noFill/>
          <a:ln cap="flat" cmpd="sng" w="57150">
            <a:solidFill>
              <a:srgbClr val="7030A0"/>
            </a:solidFill>
            <a:prstDash val="solid"/>
            <a:round/>
            <a:headEnd len="sm" w="sm" type="none"/>
            <a:tailEnd len="sm" w="sm" type="none"/>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7030A0"/>
              </a:buClr>
              <a:buSzPts val="8800"/>
              <a:buFont typeface="Arial"/>
              <a:buNone/>
            </a:pPr>
            <a:r>
              <a:rPr b="1" lang="en-GB" sz="8800">
                <a:solidFill>
                  <a:srgbClr val="7030A0"/>
                </a:solidFill>
                <a:latin typeface="Arial"/>
                <a:ea typeface="Arial"/>
                <a:cs typeface="Arial"/>
                <a:sym typeface="Arial"/>
              </a:rPr>
              <a:t>Phonics is…</a:t>
            </a:r>
            <a:endParaRPr b="1" sz="8800">
              <a:solidFill>
                <a:srgbClr val="7030A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7"/>
          <p:cNvSpPr txBox="1"/>
          <p:nvPr>
            <p:ph type="title"/>
          </p:nvPr>
        </p:nvSpPr>
        <p:spPr>
          <a:xfrm>
            <a:off x="475861" y="365125"/>
            <a:ext cx="11290041" cy="1305055"/>
          </a:xfrm>
          <a:prstGeom prst="rect">
            <a:avLst/>
          </a:prstGeom>
          <a:noFill/>
          <a:ln cap="flat" cmpd="sng" w="38100">
            <a:solidFill>
              <a:schemeClr val="dk1"/>
            </a:solidFill>
            <a:prstDash val="solid"/>
            <a:round/>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a:buNone/>
            </a:pPr>
            <a:r>
              <a:rPr b="1" lang="en-GB">
                <a:latin typeface="Arial"/>
                <a:ea typeface="Arial"/>
                <a:cs typeface="Arial"/>
                <a:sym typeface="Arial"/>
              </a:rPr>
              <a:t> 	</a:t>
            </a:r>
            <a:endParaRPr b="1">
              <a:latin typeface="Arial"/>
              <a:ea typeface="Arial"/>
              <a:cs typeface="Arial"/>
              <a:sym typeface="Arial"/>
            </a:endParaRPr>
          </a:p>
        </p:txBody>
      </p:sp>
      <p:sp>
        <p:nvSpPr>
          <p:cNvPr id="151" name="Google Shape;151;p7"/>
          <p:cNvSpPr txBox="1"/>
          <p:nvPr>
            <p:ph idx="1" type="body"/>
          </p:nvPr>
        </p:nvSpPr>
        <p:spPr>
          <a:xfrm>
            <a:off x="410546" y="1832218"/>
            <a:ext cx="11420669" cy="4556514"/>
          </a:xfrm>
          <a:prstGeom prst="rect">
            <a:avLst/>
          </a:prstGeom>
          <a:solidFill>
            <a:srgbClr val="FF99FF"/>
          </a:solidFill>
          <a:ln cap="flat" cmpd="sng" w="38100">
            <a:solidFill>
              <a:srgbClr val="7030A0"/>
            </a:solidFill>
            <a:prstDash val="solid"/>
            <a:round/>
            <a:headEnd len="sm" w="sm" type="none"/>
            <a:tailEnd len="sm" w="sm" type="none"/>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900"/>
              <a:buNone/>
            </a:pPr>
            <a:r>
              <a:t/>
            </a:r>
            <a:endParaRPr sz="900">
              <a:latin typeface="Arial"/>
              <a:ea typeface="Arial"/>
              <a:cs typeface="Arial"/>
              <a:sym typeface="Arial"/>
            </a:endParaRPr>
          </a:p>
          <a:p>
            <a:pPr indent="0" lvl="0" marL="0" rtl="0" algn="l">
              <a:lnSpc>
                <a:spcPct val="90000"/>
              </a:lnSpc>
              <a:spcBef>
                <a:spcPts val="1000"/>
              </a:spcBef>
              <a:spcAft>
                <a:spcPts val="0"/>
              </a:spcAft>
              <a:buClr>
                <a:schemeClr val="dk1"/>
              </a:buClr>
              <a:buSzPts val="2800"/>
              <a:buNone/>
            </a:pPr>
            <a:r>
              <a:rPr b="1" lang="en-GB">
                <a:latin typeface="Arial"/>
                <a:ea typeface="Arial"/>
                <a:cs typeface="Arial"/>
                <a:sym typeface="Arial"/>
              </a:rPr>
              <a:t>By the end of Reception children are expected to:</a:t>
            </a:r>
            <a:endParaRPr/>
          </a:p>
          <a:p>
            <a:pPr indent="0" lvl="0" marL="0" rtl="0" algn="l">
              <a:lnSpc>
                <a:spcPct val="90000"/>
              </a:lnSpc>
              <a:spcBef>
                <a:spcPts val="1000"/>
              </a:spcBef>
              <a:spcAft>
                <a:spcPts val="0"/>
              </a:spcAft>
              <a:buClr>
                <a:schemeClr val="dk1"/>
              </a:buClr>
              <a:buSzPts val="2800"/>
              <a:buNone/>
            </a:pPr>
            <a:r>
              <a:t/>
            </a:r>
            <a:endParaRPr>
              <a:latin typeface="Arial"/>
              <a:ea typeface="Arial"/>
              <a:cs typeface="Arial"/>
              <a:sym typeface="Arial"/>
            </a:endParaRPr>
          </a:p>
          <a:p>
            <a:pPr indent="0" lvl="0" marL="0" rtl="0" algn="l">
              <a:lnSpc>
                <a:spcPct val="90000"/>
              </a:lnSpc>
              <a:spcBef>
                <a:spcPts val="1000"/>
              </a:spcBef>
              <a:spcAft>
                <a:spcPts val="0"/>
              </a:spcAft>
              <a:buClr>
                <a:schemeClr val="dk1"/>
              </a:buClr>
              <a:buSzPts val="2800"/>
              <a:buNone/>
            </a:pPr>
            <a:r>
              <a:rPr lang="en-GB">
                <a:latin typeface="Arial"/>
                <a:ea typeface="Arial"/>
                <a:cs typeface="Arial"/>
                <a:sym typeface="Arial"/>
              </a:rPr>
              <a:t>• </a:t>
            </a:r>
            <a:r>
              <a:rPr lang="en-GB" sz="2700">
                <a:latin typeface="Arial"/>
                <a:ea typeface="Arial"/>
                <a:cs typeface="Arial"/>
                <a:sym typeface="Arial"/>
              </a:rPr>
              <a:t>Say a sound for each letter in the alphabet and at least 10 digraphs.</a:t>
            </a:r>
            <a:endParaRPr sz="2700"/>
          </a:p>
          <a:p>
            <a:pPr indent="0" lvl="0" marL="0" rtl="0" algn="l">
              <a:lnSpc>
                <a:spcPct val="90000"/>
              </a:lnSpc>
              <a:spcBef>
                <a:spcPts val="1000"/>
              </a:spcBef>
              <a:spcAft>
                <a:spcPts val="0"/>
              </a:spcAft>
              <a:buClr>
                <a:schemeClr val="dk1"/>
              </a:buClr>
              <a:buSzPts val="2800"/>
              <a:buNone/>
            </a:pPr>
            <a:r>
              <a:t/>
            </a:r>
            <a:endParaRPr sz="2700">
              <a:latin typeface="Arial"/>
              <a:ea typeface="Arial"/>
              <a:cs typeface="Arial"/>
              <a:sym typeface="Arial"/>
            </a:endParaRPr>
          </a:p>
          <a:p>
            <a:pPr indent="0" lvl="0" marL="0" rtl="0" algn="l">
              <a:lnSpc>
                <a:spcPct val="90000"/>
              </a:lnSpc>
              <a:spcBef>
                <a:spcPts val="1000"/>
              </a:spcBef>
              <a:spcAft>
                <a:spcPts val="0"/>
              </a:spcAft>
              <a:buClr>
                <a:schemeClr val="dk1"/>
              </a:buClr>
              <a:buSzPts val="2800"/>
              <a:buNone/>
            </a:pPr>
            <a:r>
              <a:rPr lang="en-GB" sz="2700">
                <a:latin typeface="Arial"/>
                <a:ea typeface="Arial"/>
                <a:cs typeface="Arial"/>
                <a:sym typeface="Arial"/>
              </a:rPr>
              <a:t>• Read words consistent with their phonic knowledge by sound-blending.</a:t>
            </a:r>
            <a:endParaRPr sz="2700"/>
          </a:p>
          <a:p>
            <a:pPr indent="0" lvl="0" marL="0" rtl="0" algn="l">
              <a:lnSpc>
                <a:spcPct val="90000"/>
              </a:lnSpc>
              <a:spcBef>
                <a:spcPts val="1000"/>
              </a:spcBef>
              <a:spcAft>
                <a:spcPts val="0"/>
              </a:spcAft>
              <a:buClr>
                <a:schemeClr val="dk1"/>
              </a:buClr>
              <a:buSzPts val="2800"/>
              <a:buNone/>
            </a:pPr>
            <a:r>
              <a:t/>
            </a:r>
            <a:endParaRPr sz="2700">
              <a:latin typeface="Arial"/>
              <a:ea typeface="Arial"/>
              <a:cs typeface="Arial"/>
              <a:sym typeface="Arial"/>
            </a:endParaRPr>
          </a:p>
          <a:p>
            <a:pPr indent="0" lvl="0" marL="0" rtl="0" algn="l">
              <a:lnSpc>
                <a:spcPct val="90000"/>
              </a:lnSpc>
              <a:spcBef>
                <a:spcPts val="1000"/>
              </a:spcBef>
              <a:spcAft>
                <a:spcPts val="0"/>
              </a:spcAft>
              <a:buClr>
                <a:schemeClr val="dk1"/>
              </a:buClr>
              <a:buSzPts val="2800"/>
              <a:buNone/>
            </a:pPr>
            <a:r>
              <a:rPr lang="en-GB" sz="2700">
                <a:latin typeface="Arial"/>
                <a:ea typeface="Arial"/>
                <a:cs typeface="Arial"/>
                <a:sym typeface="Arial"/>
              </a:rPr>
              <a:t>• Read aloud simple sentences and books that are consistent with their phonic knowledge, including some common exception words.</a:t>
            </a:r>
            <a:endParaRPr sz="2700"/>
          </a:p>
          <a:p>
            <a:pPr indent="-50800" lvl="0" marL="228600" rtl="0" algn="l">
              <a:lnSpc>
                <a:spcPct val="90000"/>
              </a:lnSpc>
              <a:spcBef>
                <a:spcPts val="1000"/>
              </a:spcBef>
              <a:spcAft>
                <a:spcPts val="0"/>
              </a:spcAft>
              <a:buClr>
                <a:schemeClr val="dk1"/>
              </a:buClr>
              <a:buSzPts val="2800"/>
              <a:buNone/>
            </a:pPr>
            <a:r>
              <a:t/>
            </a:r>
            <a:endParaRPr>
              <a:latin typeface="Arial"/>
              <a:ea typeface="Arial"/>
              <a:cs typeface="Arial"/>
              <a:sym typeface="Arial"/>
            </a:endParaRPr>
          </a:p>
        </p:txBody>
      </p:sp>
      <p:pic>
        <p:nvPicPr>
          <p:cNvPr descr="Phonics - Sound and District Primary School" id="152" name="Google Shape;152;p7"/>
          <p:cNvPicPr preferRelativeResize="0"/>
          <p:nvPr/>
        </p:nvPicPr>
        <p:blipFill rotWithShape="1">
          <a:blip r:embed="rId3">
            <a:alphaModFix/>
          </a:blip>
          <a:srcRect b="33956" l="0" r="0" t="17591"/>
          <a:stretch/>
        </p:blipFill>
        <p:spPr>
          <a:xfrm>
            <a:off x="3823443" y="527163"/>
            <a:ext cx="4133850" cy="1001485"/>
          </a:xfrm>
          <a:prstGeom prst="rect">
            <a:avLst/>
          </a:prstGeom>
          <a:noFill/>
          <a:ln>
            <a:noFill/>
          </a:ln>
        </p:spPr>
      </p:pic>
      <p:pic>
        <p:nvPicPr>
          <p:cNvPr descr="Phonics - Goodmayes Primary School" id="153" name="Google Shape;153;p7"/>
          <p:cNvPicPr preferRelativeResize="0"/>
          <p:nvPr/>
        </p:nvPicPr>
        <p:blipFill rotWithShape="1">
          <a:blip r:embed="rId4">
            <a:alphaModFix/>
          </a:blip>
          <a:srcRect b="0" l="0" r="0" t="0"/>
          <a:stretch/>
        </p:blipFill>
        <p:spPr>
          <a:xfrm>
            <a:off x="10310229" y="413650"/>
            <a:ext cx="1208003" cy="1208003"/>
          </a:xfrm>
          <a:prstGeom prst="rect">
            <a:avLst/>
          </a:prstGeom>
          <a:noFill/>
          <a:ln>
            <a:noFill/>
          </a:ln>
        </p:spPr>
      </p:pic>
      <p:pic>
        <p:nvPicPr>
          <p:cNvPr descr="Phonics - Goodmayes Primary School" id="154" name="Google Shape;154;p7"/>
          <p:cNvPicPr preferRelativeResize="0"/>
          <p:nvPr/>
        </p:nvPicPr>
        <p:blipFill rotWithShape="1">
          <a:blip r:embed="rId4">
            <a:alphaModFix/>
          </a:blip>
          <a:srcRect b="0" l="0" r="0" t="0"/>
          <a:stretch/>
        </p:blipFill>
        <p:spPr>
          <a:xfrm>
            <a:off x="709028" y="423903"/>
            <a:ext cx="1208003" cy="1208003"/>
          </a:xfrm>
          <a:prstGeom prst="rect">
            <a:avLst/>
          </a:prstGeom>
          <a:noFill/>
          <a:ln>
            <a:noFill/>
          </a:ln>
        </p:spPr>
      </p:pic>
    </p:spTree>
  </p:cSld>
  <p:clrMapOvr>
    <a:masterClrMapping/>
  </p:clrMapOvr>
  <p:transition spd="slow" p14:dur="800">
    <p:circle/>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8"/>
          <p:cNvSpPr txBox="1"/>
          <p:nvPr>
            <p:ph idx="1" type="body"/>
          </p:nvPr>
        </p:nvSpPr>
        <p:spPr>
          <a:xfrm>
            <a:off x="304801" y="1484785"/>
            <a:ext cx="11576894" cy="5140604"/>
          </a:xfrm>
          <a:prstGeom prst="rect">
            <a:avLst/>
          </a:prstGeom>
          <a:noFill/>
          <a:ln cap="flat" cmpd="sng" w="57150">
            <a:solidFill>
              <a:srgbClr val="7030A0"/>
            </a:solidFill>
            <a:prstDash val="solid"/>
            <a:round/>
            <a:headEnd len="sm" w="sm" type="none"/>
            <a:tailEnd len="sm" w="sm" type="none"/>
          </a:ln>
        </p:spPr>
        <p:txBody>
          <a:bodyPr anchorCtr="0" anchor="ctr" bIns="45700" lIns="91425" spcFirstLastPara="1" rIns="91425" wrap="square" tIns="45700">
            <a:noAutofit/>
          </a:bodyPr>
          <a:lstStyle/>
          <a:p>
            <a:pPr indent="-171450" lvl="0" marL="228600" rtl="0" algn="l">
              <a:lnSpc>
                <a:spcPct val="90000"/>
              </a:lnSpc>
              <a:spcBef>
                <a:spcPts val="0"/>
              </a:spcBef>
              <a:spcAft>
                <a:spcPts val="0"/>
              </a:spcAft>
              <a:buClr>
                <a:srgbClr val="595959"/>
              </a:buClr>
              <a:buSzPts val="900"/>
              <a:buNone/>
            </a:pPr>
            <a:r>
              <a:t/>
            </a:r>
            <a:endParaRPr sz="900">
              <a:latin typeface="Arial"/>
              <a:ea typeface="Arial"/>
              <a:cs typeface="Arial"/>
              <a:sym typeface="Arial"/>
            </a:endParaRPr>
          </a:p>
          <a:p>
            <a:pPr indent="-228600" lvl="0" marL="228600" rtl="0" algn="l">
              <a:lnSpc>
                <a:spcPct val="90000"/>
              </a:lnSpc>
              <a:spcBef>
                <a:spcPts val="1000"/>
              </a:spcBef>
              <a:spcAft>
                <a:spcPts val="0"/>
              </a:spcAft>
              <a:buClr>
                <a:srgbClr val="595959"/>
              </a:buClr>
              <a:buSzPts val="2400"/>
              <a:buChar char="•"/>
            </a:pPr>
            <a:r>
              <a:rPr lang="en-GB" sz="2400">
                <a:latin typeface="Arial"/>
                <a:ea typeface="Arial"/>
                <a:cs typeface="Arial"/>
                <a:sym typeface="Arial"/>
              </a:rPr>
              <a:t>Our school teaches </a:t>
            </a:r>
            <a:r>
              <a:rPr i="1" lang="en-GB" sz="2400">
                <a:latin typeface="Arial"/>
                <a:ea typeface="Arial"/>
                <a:cs typeface="Arial"/>
                <a:sym typeface="Arial"/>
              </a:rPr>
              <a:t>Little Wandle Letters and Sounds Revised</a:t>
            </a:r>
            <a:r>
              <a:rPr lang="en-GB" sz="2400">
                <a:latin typeface="Arial"/>
                <a:ea typeface="Arial"/>
                <a:cs typeface="Arial"/>
                <a:sym typeface="Arial"/>
              </a:rPr>
              <a:t> </a:t>
            </a:r>
            <a:endParaRPr sz="2400">
              <a:latin typeface="Arial"/>
              <a:ea typeface="Arial"/>
              <a:cs typeface="Arial"/>
              <a:sym typeface="Arial"/>
            </a:endParaRPr>
          </a:p>
          <a:p>
            <a:pPr indent="0" lvl="0" marL="0" rtl="0" algn="l">
              <a:lnSpc>
                <a:spcPct val="90000"/>
              </a:lnSpc>
              <a:spcBef>
                <a:spcPts val="1000"/>
              </a:spcBef>
              <a:spcAft>
                <a:spcPts val="0"/>
              </a:spcAft>
              <a:buClr>
                <a:srgbClr val="595959"/>
              </a:buClr>
              <a:buSzPts val="900"/>
              <a:buNone/>
            </a:pPr>
            <a:r>
              <a:t/>
            </a:r>
            <a:endParaRPr sz="900">
              <a:latin typeface="Arial"/>
              <a:ea typeface="Arial"/>
              <a:cs typeface="Arial"/>
              <a:sym typeface="Arial"/>
            </a:endParaRPr>
          </a:p>
          <a:p>
            <a:pPr indent="-228600" lvl="0" marL="228600" rtl="0" algn="l">
              <a:lnSpc>
                <a:spcPct val="90000"/>
              </a:lnSpc>
              <a:spcBef>
                <a:spcPts val="1000"/>
              </a:spcBef>
              <a:spcAft>
                <a:spcPts val="0"/>
              </a:spcAft>
              <a:buClr>
                <a:srgbClr val="595959"/>
              </a:buClr>
              <a:buSzPts val="2400"/>
              <a:buChar char="•"/>
            </a:pPr>
            <a:r>
              <a:rPr lang="en-GB" sz="2400">
                <a:latin typeface="Arial"/>
                <a:ea typeface="Arial"/>
                <a:cs typeface="Arial"/>
                <a:sym typeface="Arial"/>
              </a:rPr>
              <a:t>This is a government recommended phonics programme, which aims to ensure all children can fluently decode and read texts using phonics by the end of Year 1. </a:t>
            </a:r>
            <a:endParaRPr/>
          </a:p>
          <a:p>
            <a:pPr indent="-171450" lvl="0" marL="228600" rtl="0" algn="l">
              <a:lnSpc>
                <a:spcPct val="90000"/>
              </a:lnSpc>
              <a:spcBef>
                <a:spcPts val="1000"/>
              </a:spcBef>
              <a:spcAft>
                <a:spcPts val="0"/>
              </a:spcAft>
              <a:buClr>
                <a:srgbClr val="595959"/>
              </a:buClr>
              <a:buSzPts val="900"/>
              <a:buNone/>
            </a:pPr>
            <a:r>
              <a:t/>
            </a:r>
            <a:endParaRPr sz="900">
              <a:latin typeface="Arial"/>
              <a:ea typeface="Arial"/>
              <a:cs typeface="Arial"/>
              <a:sym typeface="Arial"/>
            </a:endParaRPr>
          </a:p>
          <a:p>
            <a:pPr indent="-228600" lvl="0" marL="228600" rtl="0" algn="l">
              <a:lnSpc>
                <a:spcPct val="90000"/>
              </a:lnSpc>
              <a:spcBef>
                <a:spcPts val="1000"/>
              </a:spcBef>
              <a:spcAft>
                <a:spcPts val="0"/>
              </a:spcAft>
              <a:buClr>
                <a:srgbClr val="595959"/>
              </a:buClr>
              <a:buSzPts val="2400"/>
              <a:buChar char="•"/>
            </a:pPr>
            <a:r>
              <a:rPr lang="en-GB" sz="2400">
                <a:latin typeface="Arial"/>
                <a:ea typeface="Arial"/>
                <a:cs typeface="Arial"/>
                <a:sym typeface="Arial"/>
              </a:rPr>
              <a:t>It is a complete synthetic phonics programme with a consistent approach that uses daily phonics teaching sessions, group reads along with catch-up interventions and half-termly assessments.</a:t>
            </a:r>
            <a:endParaRPr/>
          </a:p>
          <a:p>
            <a:pPr indent="-171450" lvl="0" marL="228600" rtl="0" algn="l">
              <a:lnSpc>
                <a:spcPct val="90000"/>
              </a:lnSpc>
              <a:spcBef>
                <a:spcPts val="1000"/>
              </a:spcBef>
              <a:spcAft>
                <a:spcPts val="0"/>
              </a:spcAft>
              <a:buClr>
                <a:srgbClr val="595959"/>
              </a:buClr>
              <a:buSzPts val="900"/>
              <a:buNone/>
            </a:pPr>
            <a:r>
              <a:t/>
            </a:r>
            <a:endParaRPr sz="900">
              <a:latin typeface="Arial"/>
              <a:ea typeface="Arial"/>
              <a:cs typeface="Arial"/>
              <a:sym typeface="Arial"/>
            </a:endParaRPr>
          </a:p>
          <a:p>
            <a:pPr indent="-228600" lvl="0" marL="228600" rtl="0" algn="l">
              <a:lnSpc>
                <a:spcPct val="90000"/>
              </a:lnSpc>
              <a:spcBef>
                <a:spcPts val="1000"/>
              </a:spcBef>
              <a:spcAft>
                <a:spcPts val="0"/>
              </a:spcAft>
              <a:buClr>
                <a:srgbClr val="595959"/>
              </a:buClr>
              <a:buSzPts val="2400"/>
              <a:buChar char="•"/>
            </a:pPr>
            <a:r>
              <a:rPr lang="en-GB" sz="2400">
                <a:latin typeface="Arial"/>
                <a:ea typeface="Arial"/>
                <a:cs typeface="Arial"/>
                <a:sym typeface="Arial"/>
              </a:rPr>
              <a:t>It is vital that you as parents/carers understand and support the school through this process as you play such a significant role in helping your child learn to read and develop a love of reading. </a:t>
            </a:r>
            <a:endParaRPr/>
          </a:p>
        </p:txBody>
      </p:sp>
      <p:sp>
        <p:nvSpPr>
          <p:cNvPr id="160" name="Google Shape;160;p8"/>
          <p:cNvSpPr txBox="1"/>
          <p:nvPr>
            <p:ph type="title"/>
          </p:nvPr>
        </p:nvSpPr>
        <p:spPr>
          <a:xfrm>
            <a:off x="1540041" y="166329"/>
            <a:ext cx="10341653" cy="1152128"/>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7030A0"/>
              </a:buClr>
              <a:buSzPts val="4400"/>
              <a:buFont typeface="Arial"/>
              <a:buNone/>
            </a:pPr>
            <a:r>
              <a:rPr b="1" lang="en-GB" sz="4400">
                <a:solidFill>
                  <a:srgbClr val="7030A0"/>
                </a:solidFill>
                <a:latin typeface="Arial"/>
                <a:ea typeface="Arial"/>
                <a:cs typeface="Arial"/>
                <a:sym typeface="Arial"/>
              </a:rPr>
              <a:t>Little Wandle Letters and Sounds Revised</a:t>
            </a:r>
            <a:endParaRPr/>
          </a:p>
        </p:txBody>
      </p:sp>
      <p:pic>
        <p:nvPicPr>
          <p:cNvPr descr="A picture containing logo&#10;&#10;Description automatically generated" id="161" name="Google Shape;161;p8"/>
          <p:cNvPicPr preferRelativeResize="0"/>
          <p:nvPr/>
        </p:nvPicPr>
        <p:blipFill rotWithShape="1">
          <a:blip r:embed="rId3">
            <a:alphaModFix/>
          </a:blip>
          <a:srcRect b="0" l="0" r="0" t="0"/>
          <a:stretch/>
        </p:blipFill>
        <p:spPr>
          <a:xfrm>
            <a:off x="116550" y="1"/>
            <a:ext cx="1652337" cy="1301216"/>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g387d2e652e4_0_0"/>
          <p:cNvSpPr txBox="1"/>
          <p:nvPr>
            <p:ph idx="1" type="body"/>
          </p:nvPr>
        </p:nvSpPr>
        <p:spPr>
          <a:xfrm>
            <a:off x="429925" y="1593900"/>
            <a:ext cx="11246700" cy="4757700"/>
          </a:xfrm>
          <a:prstGeom prst="rect">
            <a:avLst/>
          </a:prstGeom>
          <a:noFill/>
          <a:ln cap="flat" cmpd="sng" w="57150">
            <a:solidFill>
              <a:srgbClr val="7030A0"/>
            </a:solidFill>
            <a:prstDash val="solid"/>
            <a:round/>
            <a:headEnd len="sm" w="sm" type="none"/>
            <a:tailEnd len="sm" w="sm" type="none"/>
          </a:ln>
        </p:spPr>
        <p:txBody>
          <a:bodyPr anchorCtr="0" anchor="ctr" bIns="45700" lIns="91425" spcFirstLastPara="1" rIns="91425" wrap="square" tIns="45700">
            <a:noAutofit/>
          </a:bodyPr>
          <a:lstStyle/>
          <a:p>
            <a:pPr indent="0" lvl="0" marL="457200" rtl="0" algn="l">
              <a:spcBef>
                <a:spcPts val="1000"/>
              </a:spcBef>
              <a:spcAft>
                <a:spcPts val="0"/>
              </a:spcAft>
              <a:buNone/>
            </a:pPr>
            <a:r>
              <a:t/>
            </a:r>
            <a:endParaRPr sz="2464"/>
          </a:p>
          <a:p>
            <a:pPr indent="0" lvl="0" marL="457200" rtl="0" algn="l">
              <a:spcBef>
                <a:spcPts val="1000"/>
              </a:spcBef>
              <a:spcAft>
                <a:spcPts val="0"/>
              </a:spcAft>
              <a:buNone/>
            </a:pPr>
            <a:r>
              <a:t/>
            </a:r>
            <a:endParaRPr sz="2464"/>
          </a:p>
          <a:p>
            <a:pPr indent="0" lvl="0" marL="457200" rtl="0" algn="l">
              <a:spcBef>
                <a:spcPts val="1000"/>
              </a:spcBef>
              <a:spcAft>
                <a:spcPts val="0"/>
              </a:spcAft>
              <a:buNone/>
            </a:pPr>
            <a:r>
              <a:t/>
            </a:r>
            <a:endParaRPr sz="2464"/>
          </a:p>
          <a:p>
            <a:pPr indent="0" lvl="0" marL="457200" rtl="0" algn="l">
              <a:spcBef>
                <a:spcPts val="1000"/>
              </a:spcBef>
              <a:spcAft>
                <a:spcPts val="0"/>
              </a:spcAft>
              <a:buNone/>
            </a:pPr>
            <a:r>
              <a:t/>
            </a:r>
            <a:endParaRPr sz="2464"/>
          </a:p>
          <a:p>
            <a:pPr indent="-385104" lvl="0" marL="457200" rtl="0" algn="l">
              <a:spcBef>
                <a:spcPts val="1000"/>
              </a:spcBef>
              <a:spcAft>
                <a:spcPts val="0"/>
              </a:spcAft>
              <a:buSzPts val="2465"/>
              <a:buChar char="•"/>
            </a:pPr>
            <a:r>
              <a:rPr lang="en-GB" sz="2464"/>
              <a:t>We start each phonics session with a recap of the sounds learnt so far. </a:t>
            </a:r>
            <a:endParaRPr sz="2464"/>
          </a:p>
          <a:p>
            <a:pPr indent="-385104" lvl="0" marL="457200" rtl="0" algn="l">
              <a:spcBef>
                <a:spcPts val="0"/>
              </a:spcBef>
              <a:spcAft>
                <a:spcPts val="0"/>
              </a:spcAft>
              <a:buSzPts val="2465"/>
              <a:buChar char="•"/>
            </a:pPr>
            <a:r>
              <a:rPr lang="en-GB" sz="2464"/>
              <a:t>Then we learn the new phoneme for the day and look at the grapheme and mnemonic</a:t>
            </a:r>
            <a:endParaRPr sz="2464"/>
          </a:p>
          <a:p>
            <a:pPr indent="-385104" lvl="0" marL="457200" rtl="0" algn="l">
              <a:spcBef>
                <a:spcPts val="0"/>
              </a:spcBef>
              <a:spcAft>
                <a:spcPts val="0"/>
              </a:spcAft>
              <a:buSzPts val="2465"/>
              <a:buChar char="•"/>
            </a:pPr>
            <a:r>
              <a:rPr lang="en-GB" sz="2464"/>
              <a:t>What’s in the box? We look at pictures beginning with the new sound.</a:t>
            </a:r>
            <a:endParaRPr sz="2464"/>
          </a:p>
          <a:p>
            <a:pPr indent="-385104" lvl="0" marL="457200" rtl="0" algn="l">
              <a:spcBef>
                <a:spcPts val="0"/>
              </a:spcBef>
              <a:spcAft>
                <a:spcPts val="0"/>
              </a:spcAft>
              <a:buSzPts val="2465"/>
              <a:buChar char="•"/>
            </a:pPr>
            <a:r>
              <a:rPr lang="en-GB" sz="2464"/>
              <a:t>Oral blending - children copy and say the word (my turn, your turn)</a:t>
            </a:r>
            <a:endParaRPr sz="2464"/>
          </a:p>
          <a:p>
            <a:pPr indent="-385104" lvl="0" marL="457200" rtl="0" algn="l">
              <a:spcBef>
                <a:spcPts val="0"/>
              </a:spcBef>
              <a:spcAft>
                <a:spcPts val="0"/>
              </a:spcAft>
              <a:buSzPts val="2465"/>
              <a:buChar char="•"/>
            </a:pPr>
            <a:r>
              <a:rPr lang="en-GB" sz="2464"/>
              <a:t>Teacher led blending</a:t>
            </a:r>
            <a:endParaRPr sz="2464"/>
          </a:p>
          <a:p>
            <a:pPr indent="-385104" lvl="0" marL="457200" rtl="0" algn="l">
              <a:spcBef>
                <a:spcPts val="0"/>
              </a:spcBef>
              <a:spcAft>
                <a:spcPts val="0"/>
              </a:spcAft>
              <a:buSzPts val="2465"/>
              <a:buChar char="•"/>
            </a:pPr>
            <a:r>
              <a:rPr lang="en-GB" sz="2464"/>
              <a:t>Tricky words</a:t>
            </a:r>
            <a:endParaRPr sz="2464"/>
          </a:p>
          <a:p>
            <a:pPr indent="-385104" lvl="0" marL="457200" rtl="0" algn="l">
              <a:spcBef>
                <a:spcPts val="0"/>
              </a:spcBef>
              <a:spcAft>
                <a:spcPts val="0"/>
              </a:spcAft>
              <a:buSzPts val="2465"/>
              <a:buChar char="•"/>
            </a:pPr>
            <a:r>
              <a:rPr lang="en-GB" sz="2464"/>
              <a:t>Writing the new grapheme on a whiteboard.</a:t>
            </a:r>
            <a:endParaRPr sz="2464"/>
          </a:p>
          <a:p>
            <a:pPr indent="-385104" lvl="0" marL="457200" rtl="0" algn="l">
              <a:spcBef>
                <a:spcPts val="0"/>
              </a:spcBef>
              <a:spcAft>
                <a:spcPts val="0"/>
              </a:spcAft>
              <a:buSzPts val="2465"/>
              <a:buChar char="•"/>
            </a:pPr>
            <a:r>
              <a:rPr lang="en-GB" sz="2464"/>
              <a:t>Oral blending game</a:t>
            </a:r>
            <a:endParaRPr sz="2464"/>
          </a:p>
          <a:p>
            <a:pPr indent="0" lvl="0" marL="0" rtl="0" algn="l">
              <a:spcBef>
                <a:spcPts val="1000"/>
              </a:spcBef>
              <a:spcAft>
                <a:spcPts val="0"/>
              </a:spcAft>
              <a:buNone/>
            </a:pPr>
            <a:r>
              <a:t/>
            </a:r>
            <a:endParaRPr sz="100"/>
          </a:p>
          <a:p>
            <a:pPr indent="0" lvl="0" marL="0" rtl="0" algn="l">
              <a:spcBef>
                <a:spcPts val="1000"/>
              </a:spcBef>
              <a:spcAft>
                <a:spcPts val="0"/>
              </a:spcAft>
              <a:buClr>
                <a:schemeClr val="dk1"/>
              </a:buClr>
              <a:buSzPts val="1100"/>
              <a:buFont typeface="Arial"/>
              <a:buNone/>
            </a:pPr>
            <a:r>
              <a:rPr lang="en-GB" sz="2464"/>
              <a:t>This will change slightly over the year as the children become more familiar with the phonemes</a:t>
            </a:r>
            <a:endParaRPr sz="2464"/>
          </a:p>
          <a:p>
            <a:pPr indent="0" lvl="0" marL="457200" rtl="0" algn="l">
              <a:spcBef>
                <a:spcPts val="1000"/>
              </a:spcBef>
              <a:spcAft>
                <a:spcPts val="0"/>
              </a:spcAft>
              <a:buClr>
                <a:schemeClr val="dk1"/>
              </a:buClr>
              <a:buSzPts val="1100"/>
              <a:buFont typeface="Arial"/>
              <a:buNone/>
            </a:pPr>
            <a:r>
              <a:t/>
            </a:r>
            <a:endParaRPr sz="5764"/>
          </a:p>
          <a:p>
            <a:pPr indent="-171450" lvl="0" marL="228600" rtl="0" algn="l">
              <a:spcBef>
                <a:spcPts val="0"/>
              </a:spcBef>
              <a:spcAft>
                <a:spcPts val="0"/>
              </a:spcAft>
              <a:buNone/>
            </a:pPr>
            <a:r>
              <a:t/>
            </a:r>
            <a:endParaRPr sz="1200">
              <a:latin typeface="Arial"/>
              <a:ea typeface="Arial"/>
              <a:cs typeface="Arial"/>
              <a:sym typeface="Arial"/>
            </a:endParaRPr>
          </a:p>
          <a:p>
            <a:pPr indent="0" lvl="0" marL="228600" rtl="0" algn="l">
              <a:lnSpc>
                <a:spcPct val="90000"/>
              </a:lnSpc>
              <a:spcBef>
                <a:spcPts val="1000"/>
              </a:spcBef>
              <a:spcAft>
                <a:spcPts val="0"/>
              </a:spcAft>
              <a:buNone/>
            </a:pPr>
            <a:r>
              <a:t/>
            </a:r>
            <a:endParaRPr sz="1300">
              <a:latin typeface="Arial"/>
              <a:ea typeface="Arial"/>
              <a:cs typeface="Arial"/>
              <a:sym typeface="Arial"/>
            </a:endParaRPr>
          </a:p>
        </p:txBody>
      </p:sp>
      <p:sp>
        <p:nvSpPr>
          <p:cNvPr id="168" name="Google Shape;168;g387d2e652e4_0_0"/>
          <p:cNvSpPr txBox="1"/>
          <p:nvPr>
            <p:ph type="title"/>
          </p:nvPr>
        </p:nvSpPr>
        <p:spPr>
          <a:xfrm>
            <a:off x="479525" y="471875"/>
            <a:ext cx="11161200" cy="954300"/>
          </a:xfrm>
          <a:prstGeom prst="rect">
            <a:avLst/>
          </a:prstGeom>
          <a:noFill/>
          <a:ln cap="flat" cmpd="sng" w="57150">
            <a:solidFill>
              <a:srgbClr val="7030A0"/>
            </a:solidFill>
            <a:prstDash val="solid"/>
            <a:round/>
            <a:headEnd len="sm" w="sm" type="none"/>
            <a:tailEnd len="sm" w="sm" type="none"/>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7030A0"/>
              </a:buClr>
              <a:buSzPts val="4800"/>
              <a:buFont typeface="Arial"/>
              <a:buNone/>
            </a:pPr>
            <a:r>
              <a:rPr lang="en-GB" sz="4300">
                <a:solidFill>
                  <a:schemeClr val="dk1"/>
                </a:solidFill>
              </a:rPr>
              <a:t>A Typical Phonics Session</a:t>
            </a:r>
            <a:r>
              <a:rPr b="1" lang="en-GB" sz="5100">
                <a:solidFill>
                  <a:srgbClr val="7030A0"/>
                </a:solidFill>
                <a:latin typeface="Arial"/>
                <a:ea typeface="Arial"/>
                <a:cs typeface="Arial"/>
                <a:sym typeface="Arial"/>
              </a:rPr>
              <a:t> </a:t>
            </a:r>
            <a:endParaRPr sz="43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0"/>
          <p:cNvSpPr txBox="1"/>
          <p:nvPr>
            <p:ph type="title"/>
          </p:nvPr>
        </p:nvSpPr>
        <p:spPr>
          <a:xfrm>
            <a:off x="392850" y="204319"/>
            <a:ext cx="11550316" cy="657327"/>
          </a:xfrm>
          <a:prstGeom prst="rect">
            <a:avLst/>
          </a:prstGeom>
          <a:noFill/>
          <a:ln cap="flat" cmpd="sng" w="57150">
            <a:solidFill>
              <a:srgbClr val="7030A0"/>
            </a:solidFill>
            <a:prstDash val="solid"/>
            <a:round/>
            <a:headEnd len="sm" w="sm" type="none"/>
            <a:tailEnd len="sm" w="sm" type="none"/>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7030A0"/>
              </a:buClr>
              <a:buSzPct val="100000"/>
              <a:buFont typeface="Arial"/>
              <a:buNone/>
            </a:pPr>
            <a:r>
              <a:rPr b="1" lang="en-GB" sz="4800">
                <a:solidFill>
                  <a:srgbClr val="7030A0"/>
                </a:solidFill>
                <a:latin typeface="Arial"/>
                <a:ea typeface="Arial"/>
                <a:cs typeface="Arial"/>
                <a:sym typeface="Arial"/>
              </a:rPr>
              <a:t>Teaching order </a:t>
            </a:r>
            <a:endParaRPr/>
          </a:p>
        </p:txBody>
      </p:sp>
      <p:sp>
        <p:nvSpPr>
          <p:cNvPr id="174" name="Google Shape;174;p10"/>
          <p:cNvSpPr/>
          <p:nvPr/>
        </p:nvSpPr>
        <p:spPr>
          <a:xfrm>
            <a:off x="832104" y="1088136"/>
            <a:ext cx="12192000"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75" name="Google Shape;175;p10"/>
          <p:cNvPicPr preferRelativeResize="0"/>
          <p:nvPr/>
        </p:nvPicPr>
        <p:blipFill rotWithShape="1">
          <a:blip r:embed="rId3">
            <a:alphaModFix/>
          </a:blip>
          <a:srcRect b="19598" l="19466" r="70088" t="21861"/>
          <a:stretch/>
        </p:blipFill>
        <p:spPr>
          <a:xfrm>
            <a:off x="1170271" y="1088136"/>
            <a:ext cx="1327838" cy="4388232"/>
          </a:xfrm>
          <a:prstGeom prst="rect">
            <a:avLst/>
          </a:prstGeom>
          <a:noFill/>
          <a:ln>
            <a:noFill/>
          </a:ln>
        </p:spPr>
      </p:pic>
      <p:pic>
        <p:nvPicPr>
          <p:cNvPr id="176" name="Google Shape;176;p10"/>
          <p:cNvPicPr preferRelativeResize="0"/>
          <p:nvPr/>
        </p:nvPicPr>
        <p:blipFill rotWithShape="1">
          <a:blip r:embed="rId4">
            <a:alphaModFix/>
          </a:blip>
          <a:srcRect b="17273" l="18820" r="70266" t="14733"/>
          <a:stretch/>
        </p:blipFill>
        <p:spPr>
          <a:xfrm>
            <a:off x="3742083" y="1461145"/>
            <a:ext cx="1293549" cy="4743626"/>
          </a:xfrm>
          <a:prstGeom prst="rect">
            <a:avLst/>
          </a:prstGeom>
          <a:noFill/>
          <a:ln>
            <a:noFill/>
          </a:ln>
        </p:spPr>
      </p:pic>
      <p:pic>
        <p:nvPicPr>
          <p:cNvPr id="177" name="Google Shape;177;p10"/>
          <p:cNvPicPr preferRelativeResize="0"/>
          <p:nvPr/>
        </p:nvPicPr>
        <p:blipFill rotWithShape="1">
          <a:blip r:embed="rId5">
            <a:alphaModFix/>
          </a:blip>
          <a:srcRect b="16255" l="19385" r="70057" t="14834"/>
          <a:stretch/>
        </p:blipFill>
        <p:spPr>
          <a:xfrm>
            <a:off x="6475739" y="1771826"/>
            <a:ext cx="1362809" cy="4663165"/>
          </a:xfrm>
          <a:prstGeom prst="rect">
            <a:avLst/>
          </a:prstGeom>
          <a:noFill/>
          <a:ln>
            <a:noFill/>
          </a:ln>
        </p:spPr>
      </p:pic>
      <p:pic>
        <p:nvPicPr>
          <p:cNvPr id="178" name="Google Shape;178;p10"/>
          <p:cNvPicPr preferRelativeResize="0"/>
          <p:nvPr/>
        </p:nvPicPr>
        <p:blipFill rotWithShape="1">
          <a:blip r:embed="rId6">
            <a:alphaModFix/>
          </a:blip>
          <a:srcRect b="20388" l="19612" r="70106" t="18997"/>
          <a:stretch/>
        </p:blipFill>
        <p:spPr>
          <a:xfrm>
            <a:off x="9422923" y="1982841"/>
            <a:ext cx="1475346" cy="4664496"/>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5"/>
                                        </p:tgtEl>
                                        <p:attrNameLst>
                                          <p:attrName>style.visibility</p:attrName>
                                        </p:attrNameLst>
                                      </p:cBhvr>
                                      <p:to>
                                        <p:strVal val="visible"/>
                                      </p:to>
                                    </p:set>
                                    <p:animEffect filter="fade" transition="in">
                                      <p:cBhvr>
                                        <p:cTn dur="1000"/>
                                        <p:tgtEl>
                                          <p:spTgt spid="17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6"/>
                                        </p:tgtEl>
                                        <p:attrNameLst>
                                          <p:attrName>style.visibility</p:attrName>
                                        </p:attrNameLst>
                                      </p:cBhvr>
                                      <p:to>
                                        <p:strVal val="visible"/>
                                      </p:to>
                                    </p:set>
                                    <p:animEffect filter="fade" transition="in">
                                      <p:cBhvr>
                                        <p:cTn dur="1000"/>
                                        <p:tgtEl>
                                          <p:spTgt spid="17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7"/>
                                        </p:tgtEl>
                                        <p:attrNameLst>
                                          <p:attrName>style.visibility</p:attrName>
                                        </p:attrNameLst>
                                      </p:cBhvr>
                                      <p:to>
                                        <p:strVal val="visible"/>
                                      </p:to>
                                    </p:set>
                                    <p:animEffect filter="fade" transition="in">
                                      <p:cBhvr>
                                        <p:cTn dur="1000"/>
                                        <p:tgtEl>
                                          <p:spTgt spid="17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8"/>
                                        </p:tgtEl>
                                        <p:attrNameLst>
                                          <p:attrName>style.visibility</p:attrName>
                                        </p:attrNameLst>
                                      </p:cBhvr>
                                      <p:to>
                                        <p:strVal val="visible"/>
                                      </p:to>
                                    </p:set>
                                    <p:animEffect filter="fade" transition="in">
                                      <p:cBhvr>
                                        <p:cTn dur="1000"/>
                                        <p:tgtEl>
                                          <p:spTgt spid="17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9"/>
          <p:cNvSpPr txBox="1"/>
          <p:nvPr/>
        </p:nvSpPr>
        <p:spPr>
          <a:xfrm>
            <a:off x="304801" y="336884"/>
            <a:ext cx="11576894" cy="6288505"/>
          </a:xfrm>
          <a:prstGeom prst="rect">
            <a:avLst/>
          </a:prstGeom>
          <a:noFill/>
          <a:ln cap="flat" cmpd="sng" w="57150">
            <a:solidFill>
              <a:srgbClr val="7030A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900">
              <a:solidFill>
                <a:srgbClr val="888888"/>
              </a:solidFill>
              <a:latin typeface="Arial"/>
              <a:ea typeface="Arial"/>
              <a:cs typeface="Arial"/>
              <a:sym typeface="Arial"/>
            </a:endParaRPr>
          </a:p>
        </p:txBody>
      </p:sp>
      <p:pic>
        <p:nvPicPr>
          <p:cNvPr descr="A picture containing logo&#10;&#10;Description automatically generated" id="185" name="Google Shape;185;p9"/>
          <p:cNvPicPr preferRelativeResize="0"/>
          <p:nvPr/>
        </p:nvPicPr>
        <p:blipFill rotWithShape="1">
          <a:blip r:embed="rId3">
            <a:alphaModFix/>
          </a:blip>
          <a:srcRect b="0" l="0" r="0" t="0"/>
          <a:stretch/>
        </p:blipFill>
        <p:spPr>
          <a:xfrm>
            <a:off x="1203160" y="909333"/>
            <a:ext cx="1652337" cy="1301216"/>
          </a:xfrm>
          <a:prstGeom prst="rect">
            <a:avLst/>
          </a:prstGeom>
          <a:noFill/>
          <a:ln>
            <a:noFill/>
          </a:ln>
        </p:spPr>
      </p:pic>
      <p:sp>
        <p:nvSpPr>
          <p:cNvPr id="186" name="Google Shape;186;p9"/>
          <p:cNvSpPr/>
          <p:nvPr/>
        </p:nvSpPr>
        <p:spPr>
          <a:xfrm>
            <a:off x="304801" y="2782998"/>
            <a:ext cx="11576894" cy="36009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300">
                <a:solidFill>
                  <a:schemeClr val="dk1"/>
                </a:solidFill>
                <a:latin typeface="Arial"/>
                <a:ea typeface="Arial"/>
                <a:cs typeface="Arial"/>
                <a:sym typeface="Arial"/>
              </a:rPr>
              <a:t>Research has shown that being able to read fluently by the age of 6 has a strong correlation with future academic success.</a:t>
            </a:r>
            <a:endParaRPr sz="1300"/>
          </a:p>
          <a:p>
            <a:pPr indent="0" lvl="0" marL="0" marR="0" rtl="0" algn="l">
              <a:spcBef>
                <a:spcPts val="0"/>
              </a:spcBef>
              <a:spcAft>
                <a:spcPts val="0"/>
              </a:spcAft>
              <a:buNone/>
            </a:pPr>
            <a:r>
              <a:t/>
            </a:r>
            <a:endParaRPr sz="2300">
              <a:solidFill>
                <a:schemeClr val="dk1"/>
              </a:solidFill>
              <a:latin typeface="Arial"/>
              <a:ea typeface="Arial"/>
              <a:cs typeface="Arial"/>
              <a:sym typeface="Arial"/>
            </a:endParaRPr>
          </a:p>
          <a:p>
            <a:pPr indent="0" lvl="0" marL="0" marR="0" rtl="0" algn="l">
              <a:spcBef>
                <a:spcPts val="0"/>
              </a:spcBef>
              <a:spcAft>
                <a:spcPts val="0"/>
              </a:spcAft>
              <a:buNone/>
            </a:pPr>
            <a:r>
              <a:rPr lang="en-GB" sz="2300">
                <a:solidFill>
                  <a:schemeClr val="dk1"/>
                </a:solidFill>
                <a:latin typeface="Arial"/>
                <a:ea typeface="Arial"/>
                <a:cs typeface="Arial"/>
                <a:sym typeface="Arial"/>
              </a:rPr>
              <a:t>If children can read fluently, they are better able to access all areas of the curriculum.</a:t>
            </a:r>
            <a:endParaRPr sz="1300"/>
          </a:p>
          <a:p>
            <a:pPr indent="0" lvl="0" marL="0" marR="0" rtl="0" algn="l">
              <a:spcBef>
                <a:spcPts val="0"/>
              </a:spcBef>
              <a:spcAft>
                <a:spcPts val="0"/>
              </a:spcAft>
              <a:buNone/>
            </a:pPr>
            <a:r>
              <a:t/>
            </a:r>
            <a:endParaRPr sz="2300">
              <a:solidFill>
                <a:schemeClr val="dk1"/>
              </a:solidFill>
              <a:latin typeface="Arial"/>
              <a:ea typeface="Arial"/>
              <a:cs typeface="Arial"/>
              <a:sym typeface="Arial"/>
            </a:endParaRPr>
          </a:p>
          <a:p>
            <a:pPr indent="0" lvl="0" marL="0" marR="0" rtl="0" algn="ctr">
              <a:spcBef>
                <a:spcPts val="0"/>
              </a:spcBef>
              <a:spcAft>
                <a:spcPts val="0"/>
              </a:spcAft>
              <a:buNone/>
            </a:pPr>
            <a:r>
              <a:rPr b="1" i="1" lang="en-GB" sz="3500">
                <a:solidFill>
                  <a:srgbClr val="7030A0"/>
                </a:solidFill>
                <a:latin typeface="Arial"/>
                <a:ea typeface="Arial"/>
                <a:cs typeface="Arial"/>
                <a:sym typeface="Arial"/>
              </a:rPr>
              <a:t>‘If we learn to read, we can read to learn.’</a:t>
            </a:r>
            <a:endParaRPr sz="1300"/>
          </a:p>
          <a:p>
            <a:pPr indent="0" lvl="0" marL="0" marR="0" rtl="0" algn="l">
              <a:spcBef>
                <a:spcPts val="0"/>
              </a:spcBef>
              <a:spcAft>
                <a:spcPts val="0"/>
              </a:spcAft>
              <a:buNone/>
            </a:pPr>
            <a:r>
              <a:t/>
            </a:r>
            <a:endParaRPr sz="2300">
              <a:solidFill>
                <a:schemeClr val="dk1"/>
              </a:solidFill>
              <a:latin typeface="Arial"/>
              <a:ea typeface="Arial"/>
              <a:cs typeface="Arial"/>
              <a:sym typeface="Arial"/>
            </a:endParaRPr>
          </a:p>
          <a:p>
            <a:pPr indent="0" lvl="0" marL="0" marR="0" rtl="0" algn="l">
              <a:spcBef>
                <a:spcPts val="0"/>
              </a:spcBef>
              <a:spcAft>
                <a:spcPts val="0"/>
              </a:spcAft>
              <a:buNone/>
            </a:pPr>
            <a:r>
              <a:rPr lang="en-GB" sz="2300">
                <a:solidFill>
                  <a:schemeClr val="dk1"/>
                </a:solidFill>
                <a:latin typeface="Arial"/>
                <a:ea typeface="Arial"/>
                <a:cs typeface="Arial"/>
                <a:sym typeface="Arial"/>
              </a:rPr>
              <a:t>Decoding using phonics is the most reliable method to work out unknown words which is why automatic decoding is the ultimate aim of the programme.</a:t>
            </a:r>
            <a:r>
              <a:rPr lang="en-GB" sz="2400">
                <a:solidFill>
                  <a:schemeClr val="dk1"/>
                </a:solidFill>
                <a:latin typeface="Arial"/>
                <a:ea typeface="Arial"/>
                <a:cs typeface="Arial"/>
                <a:sym typeface="Arial"/>
              </a:rPr>
              <a:t> </a:t>
            </a:r>
            <a:endParaRPr/>
          </a:p>
        </p:txBody>
      </p:sp>
      <p:pic>
        <p:nvPicPr>
          <p:cNvPr descr="Reading with children: why is it so important? - Little Lives UK" id="187" name="Google Shape;187;p9"/>
          <p:cNvPicPr preferRelativeResize="0"/>
          <p:nvPr/>
        </p:nvPicPr>
        <p:blipFill rotWithShape="1">
          <a:blip r:embed="rId4">
            <a:alphaModFix/>
          </a:blip>
          <a:srcRect b="0" l="0" r="0" t="0"/>
          <a:stretch/>
        </p:blipFill>
        <p:spPr>
          <a:xfrm>
            <a:off x="4090736" y="628504"/>
            <a:ext cx="4470900" cy="1862875"/>
          </a:xfrm>
          <a:prstGeom prst="rect">
            <a:avLst/>
          </a:prstGeom>
          <a:noFill/>
          <a:ln>
            <a:noFill/>
          </a:ln>
        </p:spPr>
      </p:pic>
      <p:pic>
        <p:nvPicPr>
          <p:cNvPr descr="A picture containing logo&#10;&#10;Description automatically generated" id="188" name="Google Shape;188;p9"/>
          <p:cNvPicPr preferRelativeResize="0"/>
          <p:nvPr/>
        </p:nvPicPr>
        <p:blipFill rotWithShape="1">
          <a:blip r:embed="rId3">
            <a:alphaModFix/>
          </a:blip>
          <a:srcRect b="0" l="0" r="0" t="0"/>
          <a:stretch/>
        </p:blipFill>
        <p:spPr>
          <a:xfrm>
            <a:off x="9569118" y="909333"/>
            <a:ext cx="1652337" cy="130121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1"/>
          <p:cNvSpPr txBox="1"/>
          <p:nvPr>
            <p:ph idx="1" type="body"/>
          </p:nvPr>
        </p:nvSpPr>
        <p:spPr>
          <a:xfrm>
            <a:off x="479376" y="1916832"/>
            <a:ext cx="11161240" cy="4392488"/>
          </a:xfrm>
          <a:prstGeom prst="rect">
            <a:avLst/>
          </a:prstGeom>
          <a:noFill/>
          <a:ln cap="flat" cmpd="sng" w="57150">
            <a:solidFill>
              <a:srgbClr val="7030A0"/>
            </a:solidFill>
            <a:prstDash val="solid"/>
            <a:round/>
            <a:headEnd len="sm" w="sm" type="none"/>
            <a:tailEnd len="sm" w="sm" type="none"/>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595959"/>
              </a:buClr>
              <a:buSzPts val="2800"/>
              <a:buNone/>
            </a:pPr>
            <a:r>
              <a:t/>
            </a:r>
            <a:endParaRPr/>
          </a:p>
        </p:txBody>
      </p:sp>
      <p:sp>
        <p:nvSpPr>
          <p:cNvPr id="194" name="Google Shape;194;p11"/>
          <p:cNvSpPr txBox="1"/>
          <p:nvPr>
            <p:ph type="title"/>
          </p:nvPr>
        </p:nvSpPr>
        <p:spPr>
          <a:xfrm>
            <a:off x="479376" y="332656"/>
            <a:ext cx="11161240" cy="1152128"/>
          </a:xfrm>
          <a:prstGeom prst="rect">
            <a:avLst/>
          </a:prstGeom>
          <a:noFill/>
          <a:ln cap="flat" cmpd="sng" w="57150">
            <a:solidFill>
              <a:srgbClr val="7030A0"/>
            </a:solidFill>
            <a:prstDash val="solid"/>
            <a:round/>
            <a:headEnd len="sm" w="sm" type="none"/>
            <a:tailEnd len="sm" w="sm" type="none"/>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7030A0"/>
              </a:buClr>
              <a:buSzPts val="5400"/>
              <a:buFont typeface="Calibri"/>
              <a:buNone/>
            </a:pPr>
            <a:r>
              <a:rPr b="1" lang="en-GB" sz="5400">
                <a:solidFill>
                  <a:srgbClr val="7030A0"/>
                </a:solidFill>
              </a:rPr>
              <a:t>Supporting your child with phonics</a:t>
            </a:r>
            <a:endParaRPr/>
          </a:p>
        </p:txBody>
      </p:sp>
      <p:pic>
        <p:nvPicPr>
          <p:cNvPr descr="Graphical user interface, application, Teams&#10;&#10;Description automatically generated" id="195" name="Google Shape;195;p11">
            <a:hlinkClick r:id="rId3"/>
          </p:cNvPr>
          <p:cNvPicPr preferRelativeResize="0"/>
          <p:nvPr/>
        </p:nvPicPr>
        <p:blipFill rotWithShape="1">
          <a:blip r:embed="rId4">
            <a:alphaModFix/>
          </a:blip>
          <a:srcRect b="0" l="0" r="67270" t="0"/>
          <a:stretch/>
        </p:blipFill>
        <p:spPr>
          <a:xfrm>
            <a:off x="535496" y="2465288"/>
            <a:ext cx="3616288" cy="3556000"/>
          </a:xfrm>
          <a:prstGeom prst="rect">
            <a:avLst/>
          </a:prstGeom>
          <a:noFill/>
          <a:ln>
            <a:noFill/>
          </a:ln>
        </p:spPr>
      </p:pic>
      <p:pic>
        <p:nvPicPr>
          <p:cNvPr descr="Graphical user interface, application, Teams&#10;&#10;Description automatically generated" id="196" name="Google Shape;196;p11">
            <a:hlinkClick r:id="rId5"/>
          </p:cNvPr>
          <p:cNvPicPr preferRelativeResize="0"/>
          <p:nvPr/>
        </p:nvPicPr>
        <p:blipFill rotWithShape="1">
          <a:blip r:embed="rId4">
            <a:alphaModFix/>
          </a:blip>
          <a:srcRect b="-4086" l="33237" r="34033" t="4087"/>
          <a:stretch/>
        </p:blipFill>
        <p:spPr>
          <a:xfrm>
            <a:off x="4207904" y="2609304"/>
            <a:ext cx="3616288" cy="3556000"/>
          </a:xfrm>
          <a:prstGeom prst="rect">
            <a:avLst/>
          </a:prstGeom>
          <a:noFill/>
          <a:ln>
            <a:noFill/>
          </a:ln>
        </p:spPr>
      </p:pic>
      <p:pic>
        <p:nvPicPr>
          <p:cNvPr descr="Graphical user interface, application, Teams&#10;&#10;Description automatically generated" id="197" name="Google Shape;197;p11">
            <a:hlinkClick r:id="rId6"/>
          </p:cNvPr>
          <p:cNvPicPr preferRelativeResize="0"/>
          <p:nvPr/>
        </p:nvPicPr>
        <p:blipFill rotWithShape="1">
          <a:blip r:embed="rId4">
            <a:alphaModFix/>
          </a:blip>
          <a:srcRect b="0" l="66298" r="0" t="0"/>
          <a:stretch/>
        </p:blipFill>
        <p:spPr>
          <a:xfrm>
            <a:off x="7824192" y="2465288"/>
            <a:ext cx="3723723" cy="3556000"/>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2"/>
          <p:cNvSpPr/>
          <p:nvPr/>
        </p:nvSpPr>
        <p:spPr>
          <a:xfrm>
            <a:off x="510988" y="1382326"/>
            <a:ext cx="11349318" cy="5170646"/>
          </a:xfrm>
          <a:prstGeom prst="rect">
            <a:avLst/>
          </a:prstGeom>
          <a:noFill/>
          <a:ln cap="flat" cmpd="sng" w="57150">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00">
              <a:solidFill>
                <a:srgbClr val="7030A0"/>
              </a:solidFill>
            </a:endParaRPr>
          </a:p>
          <a:p>
            <a:pPr indent="-298450" lvl="0" marL="285750" marR="0" rtl="0" algn="l">
              <a:spcBef>
                <a:spcPts val="0"/>
              </a:spcBef>
              <a:spcAft>
                <a:spcPts val="0"/>
              </a:spcAft>
              <a:buClr>
                <a:srgbClr val="7030A0"/>
              </a:buClr>
              <a:buSzPts val="2400"/>
              <a:buFont typeface="Arial"/>
              <a:buChar char="•"/>
            </a:pPr>
            <a:r>
              <a:rPr b="1" lang="en-GB" sz="2400">
                <a:solidFill>
                  <a:srgbClr val="7030A0"/>
                </a:solidFill>
                <a:latin typeface="Arial"/>
                <a:ea typeface="Arial"/>
                <a:cs typeface="Arial"/>
                <a:sym typeface="Arial"/>
              </a:rPr>
              <a:t>Phoneme: </a:t>
            </a:r>
            <a:r>
              <a:rPr lang="en-GB" sz="2400">
                <a:solidFill>
                  <a:schemeClr val="dk1"/>
                </a:solidFill>
                <a:latin typeface="Arial"/>
                <a:ea typeface="Arial"/>
                <a:cs typeface="Arial"/>
                <a:sym typeface="Arial"/>
              </a:rPr>
              <a:t>The smallest unit of sound that can be identified in words. We also use the term ‘sound’ but your child may use the word ‘phoneme’. There are 44 phonemes or sounds in the English language. </a:t>
            </a:r>
            <a:endParaRPr sz="1600"/>
          </a:p>
          <a:p>
            <a:pPr indent="-146050" lvl="0" marL="285750" marR="0" rtl="0" algn="l">
              <a:spcBef>
                <a:spcPts val="0"/>
              </a:spcBef>
              <a:spcAft>
                <a:spcPts val="0"/>
              </a:spcAft>
              <a:buClr>
                <a:schemeClr val="dk1"/>
              </a:buClr>
              <a:buSzPts val="2200"/>
              <a:buFont typeface="Arial"/>
              <a:buNone/>
            </a:pPr>
            <a:r>
              <a:t/>
            </a:r>
            <a:endParaRPr b="1" sz="1300">
              <a:solidFill>
                <a:srgbClr val="7030A0"/>
              </a:solidFill>
              <a:latin typeface="Arial"/>
              <a:ea typeface="Arial"/>
              <a:cs typeface="Arial"/>
              <a:sym typeface="Arial"/>
            </a:endParaRPr>
          </a:p>
          <a:p>
            <a:pPr indent="-298450" lvl="0" marL="285750" marR="0" rtl="0" algn="l">
              <a:spcBef>
                <a:spcPts val="0"/>
              </a:spcBef>
              <a:spcAft>
                <a:spcPts val="0"/>
              </a:spcAft>
              <a:buClr>
                <a:srgbClr val="7030A0"/>
              </a:buClr>
              <a:buSzPts val="2400"/>
              <a:buFont typeface="Arial"/>
              <a:buChar char="•"/>
            </a:pPr>
            <a:r>
              <a:rPr b="1" lang="en-GB" sz="2400">
                <a:solidFill>
                  <a:srgbClr val="7030A0"/>
                </a:solidFill>
                <a:latin typeface="Arial"/>
                <a:ea typeface="Arial"/>
                <a:cs typeface="Arial"/>
                <a:sym typeface="Arial"/>
              </a:rPr>
              <a:t>Grapheme:</a:t>
            </a:r>
            <a:r>
              <a:rPr lang="en-GB" sz="2400">
                <a:solidFill>
                  <a:srgbClr val="7030A0"/>
                </a:solidFill>
                <a:latin typeface="Arial"/>
                <a:ea typeface="Arial"/>
                <a:cs typeface="Arial"/>
                <a:sym typeface="Arial"/>
              </a:rPr>
              <a:t> </a:t>
            </a:r>
            <a:r>
              <a:rPr lang="en-GB" sz="2400">
                <a:solidFill>
                  <a:schemeClr val="dk1"/>
                </a:solidFill>
                <a:latin typeface="Arial"/>
                <a:ea typeface="Arial"/>
                <a:cs typeface="Arial"/>
                <a:sym typeface="Arial"/>
              </a:rPr>
              <a:t>A letter or group of letters used to represent a phoneme in writing. </a:t>
            </a:r>
            <a:endParaRPr sz="1600"/>
          </a:p>
          <a:p>
            <a:pPr indent="-146050" lvl="0" marL="285750" marR="0" rtl="0" algn="l">
              <a:spcBef>
                <a:spcPts val="0"/>
              </a:spcBef>
              <a:spcAft>
                <a:spcPts val="0"/>
              </a:spcAft>
              <a:buClr>
                <a:schemeClr val="dk1"/>
              </a:buClr>
              <a:buSzPts val="2200"/>
              <a:buFont typeface="Arial"/>
              <a:buNone/>
            </a:pPr>
            <a:r>
              <a:t/>
            </a:r>
            <a:endParaRPr sz="1300">
              <a:solidFill>
                <a:schemeClr val="dk1"/>
              </a:solidFill>
              <a:latin typeface="Arial"/>
              <a:ea typeface="Arial"/>
              <a:cs typeface="Arial"/>
              <a:sym typeface="Arial"/>
            </a:endParaRPr>
          </a:p>
          <a:p>
            <a:pPr indent="-298450" lvl="0" marL="285750" marR="0" rtl="0" algn="l">
              <a:spcBef>
                <a:spcPts val="0"/>
              </a:spcBef>
              <a:spcAft>
                <a:spcPts val="0"/>
              </a:spcAft>
              <a:buClr>
                <a:srgbClr val="7030A0"/>
              </a:buClr>
              <a:buSzPts val="2400"/>
              <a:buFont typeface="Arial"/>
              <a:buChar char="•"/>
            </a:pPr>
            <a:r>
              <a:rPr b="1" lang="en-GB" sz="2400">
                <a:solidFill>
                  <a:srgbClr val="7030A0"/>
                </a:solidFill>
                <a:latin typeface="Arial"/>
                <a:ea typeface="Arial"/>
                <a:cs typeface="Arial"/>
                <a:sym typeface="Arial"/>
              </a:rPr>
              <a:t>Decode:</a:t>
            </a:r>
            <a:r>
              <a:rPr lang="en-GB" sz="2400">
                <a:solidFill>
                  <a:srgbClr val="7030A0"/>
                </a:solidFill>
                <a:latin typeface="Arial"/>
                <a:ea typeface="Arial"/>
                <a:cs typeface="Arial"/>
                <a:sym typeface="Arial"/>
              </a:rPr>
              <a:t> </a:t>
            </a:r>
            <a:r>
              <a:rPr lang="en-GB" sz="2400">
                <a:solidFill>
                  <a:schemeClr val="dk1"/>
                </a:solidFill>
                <a:latin typeface="Arial"/>
                <a:ea typeface="Arial"/>
                <a:cs typeface="Arial"/>
                <a:sym typeface="Arial"/>
              </a:rPr>
              <a:t>To break down (‘sound out’) a written word into sounds then blend the sounds together to read the word. </a:t>
            </a:r>
            <a:endParaRPr sz="1600"/>
          </a:p>
          <a:p>
            <a:pPr indent="-146050" lvl="0" marL="285750" marR="0" rtl="0" algn="l">
              <a:spcBef>
                <a:spcPts val="0"/>
              </a:spcBef>
              <a:spcAft>
                <a:spcPts val="0"/>
              </a:spcAft>
              <a:buClr>
                <a:schemeClr val="dk1"/>
              </a:buClr>
              <a:buSzPts val="2200"/>
              <a:buFont typeface="Arial"/>
              <a:buNone/>
            </a:pPr>
            <a:r>
              <a:t/>
            </a:r>
            <a:endParaRPr sz="1300">
              <a:solidFill>
                <a:schemeClr val="dk1"/>
              </a:solidFill>
              <a:latin typeface="Arial"/>
              <a:ea typeface="Arial"/>
              <a:cs typeface="Arial"/>
              <a:sym typeface="Arial"/>
            </a:endParaRPr>
          </a:p>
          <a:p>
            <a:pPr indent="-298450" lvl="0" marL="285750" marR="0" rtl="0" algn="l">
              <a:spcBef>
                <a:spcPts val="0"/>
              </a:spcBef>
              <a:spcAft>
                <a:spcPts val="0"/>
              </a:spcAft>
              <a:buClr>
                <a:srgbClr val="7030A0"/>
              </a:buClr>
              <a:buSzPts val="2400"/>
              <a:buFont typeface="Arial"/>
              <a:buChar char="•"/>
            </a:pPr>
            <a:r>
              <a:rPr b="1" lang="en-GB" sz="2400">
                <a:solidFill>
                  <a:srgbClr val="7030A0"/>
                </a:solidFill>
                <a:latin typeface="Arial"/>
                <a:ea typeface="Arial"/>
                <a:cs typeface="Arial"/>
                <a:sym typeface="Arial"/>
              </a:rPr>
              <a:t>Digraph:</a:t>
            </a:r>
            <a:r>
              <a:rPr lang="en-GB" sz="2400">
                <a:solidFill>
                  <a:schemeClr val="dk1"/>
                </a:solidFill>
                <a:latin typeface="Arial"/>
                <a:ea typeface="Arial"/>
                <a:cs typeface="Arial"/>
                <a:sym typeface="Arial"/>
              </a:rPr>
              <a:t> A grapheme made of two letters that represent one sound. An example is the ‘sh’ in ‘shop’</a:t>
            </a:r>
            <a:r>
              <a:rPr lang="en-GB" sz="2400">
                <a:solidFill>
                  <a:schemeClr val="dk1"/>
                </a:solidFill>
              </a:rPr>
              <a:t>. </a:t>
            </a:r>
            <a:endParaRPr sz="2400">
              <a:solidFill>
                <a:schemeClr val="dk1"/>
              </a:solidFill>
            </a:endParaRPr>
          </a:p>
          <a:p>
            <a:pPr indent="0" lvl="0" marL="0" marR="0" rtl="0" algn="l">
              <a:spcBef>
                <a:spcPts val="0"/>
              </a:spcBef>
              <a:spcAft>
                <a:spcPts val="0"/>
              </a:spcAft>
              <a:buNone/>
            </a:pPr>
            <a:r>
              <a:t/>
            </a:r>
            <a:endParaRPr b="1" sz="1300">
              <a:solidFill>
                <a:srgbClr val="7030A0"/>
              </a:solidFill>
            </a:endParaRPr>
          </a:p>
          <a:p>
            <a:pPr indent="-298450" lvl="0" marL="285750" marR="0" rtl="0" algn="l">
              <a:spcBef>
                <a:spcPts val="0"/>
              </a:spcBef>
              <a:spcAft>
                <a:spcPts val="0"/>
              </a:spcAft>
              <a:buClr>
                <a:srgbClr val="7030A0"/>
              </a:buClr>
              <a:buSzPts val="2400"/>
              <a:buFont typeface="Arial"/>
              <a:buChar char="•"/>
            </a:pPr>
            <a:r>
              <a:rPr b="1" lang="en-GB" sz="2400">
                <a:solidFill>
                  <a:srgbClr val="7030A0"/>
                </a:solidFill>
              </a:rPr>
              <a:t>Tr</a:t>
            </a:r>
            <a:r>
              <a:rPr b="1" lang="en-GB" sz="2400">
                <a:solidFill>
                  <a:srgbClr val="7030A0"/>
                </a:solidFill>
              </a:rPr>
              <a:t>igraph: </a:t>
            </a:r>
            <a:r>
              <a:rPr lang="en-GB" sz="2400">
                <a:solidFill>
                  <a:schemeClr val="dk1"/>
                </a:solidFill>
              </a:rPr>
              <a:t>A grapheme made of three letters that represent one sound. An example is the ‘igh’ in ‘night’. </a:t>
            </a:r>
            <a:endParaRPr sz="2400">
              <a:solidFill>
                <a:schemeClr val="dk1"/>
              </a:solidFill>
            </a:endParaRPr>
          </a:p>
          <a:p>
            <a:pPr indent="0" lvl="0" marL="457200" rtl="0" algn="l">
              <a:spcBef>
                <a:spcPts val="0"/>
              </a:spcBef>
              <a:spcAft>
                <a:spcPts val="0"/>
              </a:spcAft>
              <a:buNone/>
            </a:pPr>
            <a:r>
              <a:t/>
            </a:r>
            <a:endParaRPr b="1" sz="2400">
              <a:solidFill>
                <a:srgbClr val="7030A0"/>
              </a:solidFill>
            </a:endParaRPr>
          </a:p>
          <a:p>
            <a:pPr indent="0" lvl="0" marL="0" marR="0" rtl="0" algn="l">
              <a:spcBef>
                <a:spcPts val="0"/>
              </a:spcBef>
              <a:spcAft>
                <a:spcPts val="0"/>
              </a:spcAft>
              <a:buNone/>
            </a:pPr>
            <a:r>
              <a:t/>
            </a:r>
            <a:endParaRPr sz="2400">
              <a:solidFill>
                <a:schemeClr val="dk1"/>
              </a:solidFill>
            </a:endParaRPr>
          </a:p>
          <a:p>
            <a:pPr indent="0" lvl="0" marL="457200" marR="0" rtl="0" algn="l">
              <a:spcBef>
                <a:spcPts val="0"/>
              </a:spcBef>
              <a:spcAft>
                <a:spcPts val="0"/>
              </a:spcAft>
              <a:buNone/>
            </a:pPr>
            <a:r>
              <a:t/>
            </a:r>
            <a:endParaRPr sz="2400">
              <a:solidFill>
                <a:schemeClr val="dk1"/>
              </a:solidFill>
            </a:endParaRPr>
          </a:p>
          <a:p>
            <a:pPr indent="0" lvl="0" marL="0" marR="0" rtl="0" algn="l">
              <a:spcBef>
                <a:spcPts val="0"/>
              </a:spcBef>
              <a:spcAft>
                <a:spcPts val="0"/>
              </a:spcAft>
              <a:buNone/>
            </a:pPr>
            <a:r>
              <a:t/>
            </a:r>
            <a:endParaRPr sz="2400">
              <a:solidFill>
                <a:schemeClr val="dk1"/>
              </a:solidFill>
            </a:endParaRPr>
          </a:p>
          <a:p>
            <a:pPr indent="0" lvl="0" marL="0" marR="0" rtl="0" algn="l">
              <a:spcBef>
                <a:spcPts val="0"/>
              </a:spcBef>
              <a:spcAft>
                <a:spcPts val="0"/>
              </a:spcAft>
              <a:buNone/>
            </a:pPr>
            <a:r>
              <a:t/>
            </a:r>
            <a:endParaRPr sz="2400">
              <a:solidFill>
                <a:schemeClr val="dk1"/>
              </a:solidFill>
            </a:endParaRPr>
          </a:p>
          <a:p>
            <a:pPr indent="0" lvl="0" marL="457200" marR="0" rtl="0" algn="l">
              <a:spcBef>
                <a:spcPts val="0"/>
              </a:spcBef>
              <a:spcAft>
                <a:spcPts val="0"/>
              </a:spcAft>
              <a:buNone/>
            </a:pPr>
            <a:r>
              <a:t/>
            </a:r>
            <a:endParaRPr sz="2200">
              <a:solidFill>
                <a:schemeClr val="dk1"/>
              </a:solidFill>
              <a:latin typeface="Arial"/>
              <a:ea typeface="Arial"/>
              <a:cs typeface="Arial"/>
              <a:sym typeface="Arial"/>
            </a:endParaRPr>
          </a:p>
        </p:txBody>
      </p:sp>
      <p:sp>
        <p:nvSpPr>
          <p:cNvPr id="204" name="Google Shape;204;p12"/>
          <p:cNvSpPr txBox="1"/>
          <p:nvPr/>
        </p:nvSpPr>
        <p:spPr>
          <a:xfrm>
            <a:off x="510988" y="255494"/>
            <a:ext cx="11349318" cy="830997"/>
          </a:xfrm>
          <a:prstGeom prst="rect">
            <a:avLst/>
          </a:prstGeom>
          <a:noFill/>
          <a:ln cap="flat" cmpd="sng" w="57150">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4800">
                <a:solidFill>
                  <a:schemeClr val="dk1"/>
                </a:solidFill>
                <a:latin typeface="Arial"/>
                <a:ea typeface="Arial"/>
                <a:cs typeface="Arial"/>
                <a:sym typeface="Arial"/>
              </a:rPr>
              <a:t>Terminology </a:t>
            </a:r>
            <a:endParaRPr sz="4800">
              <a:solidFill>
                <a:schemeClr val="dk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3"/>
          <p:cNvSpPr txBox="1"/>
          <p:nvPr/>
        </p:nvSpPr>
        <p:spPr>
          <a:xfrm>
            <a:off x="518746" y="395654"/>
            <a:ext cx="10928839" cy="701731"/>
          </a:xfrm>
          <a:prstGeom prst="rect">
            <a:avLst/>
          </a:prstGeom>
          <a:noFill/>
          <a:ln cap="flat" cmpd="sng" w="57150">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None/>
            </a:pPr>
            <a:r>
              <a:rPr b="1" lang="en-GB" sz="4400">
                <a:solidFill>
                  <a:schemeClr val="dk1"/>
                </a:solidFill>
                <a:latin typeface="Arial"/>
                <a:ea typeface="Arial"/>
                <a:cs typeface="Arial"/>
                <a:sym typeface="Arial"/>
              </a:rPr>
              <a:t>Tricky Word Animal Bookmarks</a:t>
            </a:r>
            <a:endParaRPr/>
          </a:p>
        </p:txBody>
      </p:sp>
      <p:sp>
        <p:nvSpPr>
          <p:cNvPr id="211" name="Google Shape;211;p13"/>
          <p:cNvSpPr txBox="1"/>
          <p:nvPr/>
        </p:nvSpPr>
        <p:spPr>
          <a:xfrm>
            <a:off x="518746" y="1318846"/>
            <a:ext cx="11034346" cy="3046988"/>
          </a:xfrm>
          <a:prstGeom prst="rect">
            <a:avLst/>
          </a:prstGeom>
          <a:solidFill>
            <a:schemeClr val="lt2"/>
          </a:solidFill>
          <a:ln cap="flat" cmpd="sng" w="57150">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chemeClr val="dk1"/>
                </a:solidFill>
                <a:latin typeface="Arial"/>
                <a:ea typeface="Arial"/>
                <a:cs typeface="Arial"/>
                <a:sym typeface="Arial"/>
              </a:rPr>
              <a:t>‘Tricky words’ are words that cannot easily be decoded (‘sounded out’ and read). This is because some of the sounds in the words are spelled in an unusual way. It is important for children to be able to read these words as they are among the most common words in English. </a:t>
            </a:r>
            <a:endParaRPr/>
          </a:p>
          <a:p>
            <a:pPr indent="0" lvl="0" marL="0" marR="0" rtl="0" algn="l">
              <a:spcBef>
                <a:spcPts val="0"/>
              </a:spcBef>
              <a:spcAft>
                <a:spcPts val="0"/>
              </a:spcAft>
              <a:buNone/>
            </a:pPr>
            <a:r>
              <a:t/>
            </a:r>
            <a:endParaRPr sz="2400">
              <a:solidFill>
                <a:schemeClr val="dk1"/>
              </a:solidFill>
              <a:latin typeface="Arial"/>
              <a:ea typeface="Arial"/>
              <a:cs typeface="Arial"/>
              <a:sym typeface="Arial"/>
            </a:endParaRPr>
          </a:p>
          <a:p>
            <a:pPr indent="0" lvl="0" marL="0" marR="0" rtl="0" algn="l">
              <a:spcBef>
                <a:spcPts val="0"/>
              </a:spcBef>
              <a:spcAft>
                <a:spcPts val="0"/>
              </a:spcAft>
              <a:buNone/>
            </a:pPr>
            <a:r>
              <a:rPr lang="en-GB" sz="2400">
                <a:solidFill>
                  <a:schemeClr val="dk1"/>
                </a:solidFill>
                <a:latin typeface="Arial"/>
                <a:ea typeface="Arial"/>
                <a:cs typeface="Arial"/>
                <a:sym typeface="Arial"/>
              </a:rPr>
              <a:t>Children will practise the tricky words in school until they can read them automatically. They will also practise reading the tricky words in the decodable books that they bring home.</a:t>
            </a:r>
            <a:endParaRPr sz="2400">
              <a:solidFill>
                <a:schemeClr val="dk1"/>
              </a:solidFill>
              <a:latin typeface="Arial"/>
              <a:ea typeface="Arial"/>
              <a:cs typeface="Arial"/>
              <a:sym typeface="Arial"/>
            </a:endParaRPr>
          </a:p>
        </p:txBody>
      </p:sp>
      <p:pic>
        <p:nvPicPr>
          <p:cNvPr id="212" name="Google Shape;212;p13"/>
          <p:cNvPicPr preferRelativeResize="0"/>
          <p:nvPr/>
        </p:nvPicPr>
        <p:blipFill rotWithShape="1">
          <a:blip r:embed="rId3">
            <a:alphaModFix/>
          </a:blip>
          <a:srcRect b="26618" l="25340" r="52073" t="15084"/>
          <a:stretch/>
        </p:blipFill>
        <p:spPr>
          <a:xfrm rot="5400000">
            <a:off x="892709" y="4213332"/>
            <a:ext cx="1749193" cy="2497119"/>
          </a:xfrm>
          <a:prstGeom prst="rect">
            <a:avLst/>
          </a:prstGeom>
          <a:noFill/>
          <a:ln>
            <a:noFill/>
          </a:ln>
        </p:spPr>
      </p:pic>
      <p:sp>
        <p:nvSpPr>
          <p:cNvPr id="213" name="Google Shape;213;p13"/>
          <p:cNvSpPr txBox="1"/>
          <p:nvPr/>
        </p:nvSpPr>
        <p:spPr>
          <a:xfrm>
            <a:off x="3215916" y="4587295"/>
            <a:ext cx="8164500" cy="1754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Arial"/>
                <a:ea typeface="Arial"/>
                <a:cs typeface="Arial"/>
                <a:sym typeface="Arial"/>
              </a:rPr>
              <a:t>Your child will receive their first tricky word animal bookmark to bring home. Please encourage your child to practice these tricky words by sight. To support your child in learning these tricky words you could:</a:t>
            </a:r>
            <a:endParaRPr/>
          </a:p>
          <a:p>
            <a:pPr indent="-285750" lvl="0" marL="285750" marR="0" rtl="0" algn="l">
              <a:spcBef>
                <a:spcPts val="0"/>
              </a:spcBef>
              <a:spcAft>
                <a:spcPts val="0"/>
              </a:spcAft>
              <a:buClr>
                <a:schemeClr val="dk1"/>
              </a:buClr>
              <a:buSzPts val="1800"/>
              <a:buFont typeface="Arial"/>
              <a:buChar char="•"/>
            </a:pPr>
            <a:r>
              <a:rPr lang="en-GB" sz="1800">
                <a:solidFill>
                  <a:schemeClr val="dk1"/>
                </a:solidFill>
                <a:latin typeface="Arial"/>
                <a:ea typeface="Arial"/>
                <a:cs typeface="Arial"/>
                <a:sym typeface="Arial"/>
              </a:rPr>
              <a:t>Write them a sticky notes or paper and put around the house.</a:t>
            </a:r>
            <a:endParaRPr/>
          </a:p>
          <a:p>
            <a:pPr indent="-285750" lvl="0" marL="285750" marR="0" rtl="0" algn="l">
              <a:spcBef>
                <a:spcPts val="0"/>
              </a:spcBef>
              <a:spcAft>
                <a:spcPts val="0"/>
              </a:spcAft>
              <a:buClr>
                <a:schemeClr val="dk1"/>
              </a:buClr>
              <a:buSzPts val="1800"/>
              <a:buFont typeface="Arial"/>
              <a:buChar char="•"/>
            </a:pPr>
            <a:r>
              <a:rPr lang="en-GB" sz="1800">
                <a:solidFill>
                  <a:schemeClr val="dk1"/>
                </a:solidFill>
                <a:latin typeface="Arial"/>
                <a:ea typeface="Arial"/>
                <a:cs typeface="Arial"/>
                <a:sym typeface="Arial"/>
              </a:rPr>
              <a:t>Play snap with the words</a:t>
            </a:r>
            <a:endParaRPr/>
          </a:p>
          <a:p>
            <a:pPr indent="-285750" lvl="0" marL="285750" marR="0" rtl="0" algn="l">
              <a:spcBef>
                <a:spcPts val="0"/>
              </a:spcBef>
              <a:spcAft>
                <a:spcPts val="0"/>
              </a:spcAft>
              <a:buClr>
                <a:schemeClr val="dk1"/>
              </a:buClr>
              <a:buSzPts val="1800"/>
              <a:buFont typeface="Arial"/>
              <a:buChar char="•"/>
            </a:pPr>
            <a:r>
              <a:rPr lang="en-GB" sz="1800">
                <a:solidFill>
                  <a:schemeClr val="dk1"/>
                </a:solidFill>
                <a:latin typeface="Arial"/>
                <a:ea typeface="Arial"/>
                <a:cs typeface="Arial"/>
                <a:sym typeface="Arial"/>
              </a:rPr>
              <a:t>Spot the words in other books, on the back of their cereal packet etc.</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5"/>
          <p:cNvSpPr/>
          <p:nvPr/>
        </p:nvSpPr>
        <p:spPr>
          <a:xfrm>
            <a:off x="112295" y="192505"/>
            <a:ext cx="11871158"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4400">
                <a:solidFill>
                  <a:schemeClr val="dk1"/>
                </a:solidFill>
                <a:latin typeface="Arial"/>
                <a:ea typeface="Arial"/>
                <a:cs typeface="Arial"/>
                <a:sym typeface="Arial"/>
              </a:rPr>
              <a:t>How many times have you already read today?</a:t>
            </a:r>
            <a:endParaRPr sz="1000"/>
          </a:p>
        </p:txBody>
      </p:sp>
      <p:pic>
        <p:nvPicPr>
          <p:cNvPr id="220" name="Google Shape;220;p5"/>
          <p:cNvPicPr preferRelativeResize="0"/>
          <p:nvPr/>
        </p:nvPicPr>
        <p:blipFill rotWithShape="1">
          <a:blip r:embed="rId3">
            <a:alphaModFix/>
          </a:blip>
          <a:srcRect b="22987" l="3622" r="53212" t="45427"/>
          <a:stretch/>
        </p:blipFill>
        <p:spPr>
          <a:xfrm>
            <a:off x="866274" y="1171074"/>
            <a:ext cx="10635915" cy="3962400"/>
          </a:xfrm>
          <a:prstGeom prst="rect">
            <a:avLst/>
          </a:prstGeom>
          <a:noFill/>
          <a:ln>
            <a:noFill/>
          </a:ln>
        </p:spPr>
      </p:pic>
      <p:sp>
        <p:nvSpPr>
          <p:cNvPr id="221" name="Google Shape;221;p5"/>
          <p:cNvSpPr txBox="1"/>
          <p:nvPr/>
        </p:nvSpPr>
        <p:spPr>
          <a:xfrm>
            <a:off x="912300" y="5133475"/>
            <a:ext cx="10224000" cy="12006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3600">
                <a:solidFill>
                  <a:schemeClr val="dk1"/>
                </a:solidFill>
                <a:latin typeface="Arial"/>
                <a:ea typeface="Arial"/>
                <a:cs typeface="Arial"/>
                <a:sym typeface="Arial"/>
              </a:rPr>
              <a:t>Just think about how many times you have read things today. It really is a vital skill.</a:t>
            </a:r>
            <a:endParaRPr sz="3600">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4"/>
          <p:cNvSpPr txBox="1"/>
          <p:nvPr>
            <p:ph type="title"/>
          </p:nvPr>
        </p:nvSpPr>
        <p:spPr>
          <a:xfrm>
            <a:off x="495507" y="268693"/>
            <a:ext cx="9720072" cy="149961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Arial"/>
              <a:buNone/>
            </a:pPr>
            <a:r>
              <a:rPr b="1" lang="en-GB">
                <a:latin typeface="Arial"/>
                <a:ea typeface="Arial"/>
                <a:cs typeface="Arial"/>
                <a:sym typeface="Arial"/>
              </a:rPr>
              <a:t>Reading in Reception </a:t>
            </a:r>
            <a:endParaRPr b="1">
              <a:latin typeface="Arial"/>
              <a:ea typeface="Arial"/>
              <a:cs typeface="Arial"/>
              <a:sym typeface="Arial"/>
            </a:endParaRPr>
          </a:p>
        </p:txBody>
      </p:sp>
      <p:sp>
        <p:nvSpPr>
          <p:cNvPr descr="Free school clipart from www.cutecolors.com | Kids reading, Free clip art, Clip  art" id="228" name="Google Shape;228;p14"/>
          <p:cNvSpPr txBox="1"/>
          <p:nvPr>
            <p:ph idx="1" type="body"/>
          </p:nvPr>
        </p:nvSpPr>
        <p:spPr>
          <a:xfrm>
            <a:off x="495507" y="1548882"/>
            <a:ext cx="11206699" cy="4637314"/>
          </a:xfrm>
          <a:prstGeom prst="rect">
            <a:avLst/>
          </a:prstGeom>
          <a:solidFill>
            <a:srgbClr val="FF99FF"/>
          </a:solidFill>
          <a:ln cap="flat" cmpd="sng" w="38100">
            <a:solidFill>
              <a:srgbClr val="7030A0"/>
            </a:solidFill>
            <a:prstDash val="solid"/>
            <a:round/>
            <a:headEnd len="sm" w="sm" type="none"/>
            <a:tailEnd len="sm" w="sm" type="none"/>
          </a:ln>
        </p:spPr>
        <p:txBody>
          <a:bodyPr anchorCtr="0" anchor="t" bIns="45700" lIns="91425" spcFirstLastPara="1" rIns="91425" wrap="square" tIns="45700">
            <a:normAutofit fontScale="62500" lnSpcReduction="20000"/>
          </a:bodyPr>
          <a:lstStyle/>
          <a:p>
            <a:pPr indent="0" lvl="0" marL="0" rtl="0" algn="l">
              <a:lnSpc>
                <a:spcPct val="90000"/>
              </a:lnSpc>
              <a:spcBef>
                <a:spcPts val="0"/>
              </a:spcBef>
              <a:spcAft>
                <a:spcPts val="0"/>
              </a:spcAft>
              <a:buClr>
                <a:schemeClr val="dk1"/>
              </a:buClr>
              <a:buSzPct val="100000"/>
              <a:buNone/>
            </a:pPr>
            <a:r>
              <a:t/>
            </a:r>
            <a:endParaRPr sz="1000">
              <a:latin typeface="Arial"/>
              <a:ea typeface="Arial"/>
              <a:cs typeface="Arial"/>
              <a:sym typeface="Arial"/>
            </a:endParaRPr>
          </a:p>
          <a:p>
            <a:pPr indent="0" lvl="0" marL="0" rtl="0" algn="l">
              <a:lnSpc>
                <a:spcPct val="90000"/>
              </a:lnSpc>
              <a:spcBef>
                <a:spcPts val="1000"/>
              </a:spcBef>
              <a:spcAft>
                <a:spcPts val="0"/>
              </a:spcAft>
              <a:buClr>
                <a:schemeClr val="dk1"/>
              </a:buClr>
              <a:buSzPct val="83832"/>
              <a:buNone/>
            </a:pPr>
            <a:r>
              <a:rPr b="1" lang="en-GB" sz="2862">
                <a:latin typeface="Arial"/>
                <a:ea typeface="Arial"/>
                <a:cs typeface="Arial"/>
                <a:sym typeface="Arial"/>
              </a:rPr>
              <a:t>By the end of Reception children are expected to:</a:t>
            </a:r>
            <a:endParaRPr sz="3262"/>
          </a:p>
          <a:p>
            <a:pPr indent="0" lvl="0" marL="0" rtl="0" algn="l">
              <a:lnSpc>
                <a:spcPct val="90000"/>
              </a:lnSpc>
              <a:spcBef>
                <a:spcPts val="1000"/>
              </a:spcBef>
              <a:spcAft>
                <a:spcPts val="0"/>
              </a:spcAft>
              <a:buClr>
                <a:schemeClr val="dk1"/>
              </a:buClr>
              <a:buSzPct val="100000"/>
              <a:buNone/>
            </a:pPr>
            <a:r>
              <a:t/>
            </a:r>
            <a:endParaRPr sz="800">
              <a:latin typeface="Arial"/>
              <a:ea typeface="Arial"/>
              <a:cs typeface="Arial"/>
              <a:sym typeface="Arial"/>
            </a:endParaRPr>
          </a:p>
          <a:p>
            <a:pPr indent="0" lvl="0" marL="0" rtl="0" algn="l">
              <a:lnSpc>
                <a:spcPct val="90000"/>
              </a:lnSpc>
              <a:spcBef>
                <a:spcPts val="1000"/>
              </a:spcBef>
              <a:spcAft>
                <a:spcPts val="0"/>
              </a:spcAft>
              <a:buClr>
                <a:schemeClr val="dk1"/>
              </a:buClr>
              <a:buSzPct val="83935"/>
              <a:buNone/>
            </a:pPr>
            <a:r>
              <a:rPr b="1" lang="en-GB" sz="3097">
                <a:latin typeface="Arial"/>
                <a:ea typeface="Arial"/>
                <a:cs typeface="Arial"/>
                <a:sym typeface="Arial"/>
              </a:rPr>
              <a:t>Word Reading</a:t>
            </a:r>
            <a:endParaRPr sz="3097">
              <a:latin typeface="Arial"/>
              <a:ea typeface="Arial"/>
              <a:cs typeface="Arial"/>
              <a:sym typeface="Arial"/>
            </a:endParaRPr>
          </a:p>
          <a:p>
            <a:pPr indent="-198818" lvl="0" marL="228600" rtl="0" algn="l">
              <a:lnSpc>
                <a:spcPct val="90000"/>
              </a:lnSpc>
              <a:spcBef>
                <a:spcPts val="1000"/>
              </a:spcBef>
              <a:spcAft>
                <a:spcPts val="0"/>
              </a:spcAft>
              <a:buClr>
                <a:schemeClr val="dk1"/>
              </a:buClr>
              <a:buSzPct val="100000"/>
              <a:buChar char="•"/>
            </a:pPr>
            <a:r>
              <a:rPr lang="en-GB" sz="3097">
                <a:latin typeface="Arial"/>
                <a:ea typeface="Arial"/>
                <a:cs typeface="Arial"/>
                <a:sym typeface="Arial"/>
              </a:rPr>
              <a:t>Read words consistent with their phonic knowledge by sound-blending.</a:t>
            </a:r>
            <a:endParaRPr sz="3297"/>
          </a:p>
          <a:p>
            <a:pPr indent="-198818" lvl="0" marL="228600" rtl="0" algn="l">
              <a:lnSpc>
                <a:spcPct val="90000"/>
              </a:lnSpc>
              <a:spcBef>
                <a:spcPts val="1000"/>
              </a:spcBef>
              <a:spcAft>
                <a:spcPts val="0"/>
              </a:spcAft>
              <a:buClr>
                <a:schemeClr val="dk1"/>
              </a:buClr>
              <a:buSzPct val="100000"/>
              <a:buChar char="•"/>
            </a:pPr>
            <a:r>
              <a:rPr lang="en-GB" sz="3097">
                <a:latin typeface="Arial"/>
                <a:ea typeface="Arial"/>
                <a:cs typeface="Arial"/>
                <a:sym typeface="Arial"/>
              </a:rPr>
              <a:t>Read aloud simple sentences and books that are consistent with their phonic knowledge, including some common exception words.</a:t>
            </a:r>
            <a:endParaRPr sz="3097">
              <a:latin typeface="Arial"/>
              <a:ea typeface="Arial"/>
              <a:cs typeface="Arial"/>
              <a:sym typeface="Arial"/>
            </a:endParaRPr>
          </a:p>
          <a:p>
            <a:pPr indent="0" lvl="0" marL="0" rtl="0" algn="l">
              <a:lnSpc>
                <a:spcPct val="90000"/>
              </a:lnSpc>
              <a:spcBef>
                <a:spcPts val="1000"/>
              </a:spcBef>
              <a:spcAft>
                <a:spcPts val="0"/>
              </a:spcAft>
              <a:buNone/>
            </a:pPr>
            <a:r>
              <a:t/>
            </a:r>
            <a:endParaRPr sz="3097">
              <a:latin typeface="Arial"/>
              <a:ea typeface="Arial"/>
              <a:cs typeface="Arial"/>
              <a:sym typeface="Arial"/>
            </a:endParaRPr>
          </a:p>
          <a:p>
            <a:pPr indent="0" lvl="0" marL="0" rtl="0" algn="l">
              <a:lnSpc>
                <a:spcPct val="90000"/>
              </a:lnSpc>
              <a:spcBef>
                <a:spcPts val="1000"/>
              </a:spcBef>
              <a:spcAft>
                <a:spcPts val="0"/>
              </a:spcAft>
              <a:buClr>
                <a:schemeClr val="dk1"/>
              </a:buClr>
              <a:buSzPct val="83935"/>
              <a:buNone/>
            </a:pPr>
            <a:r>
              <a:rPr b="1" lang="en-GB" sz="3097">
                <a:latin typeface="Arial"/>
                <a:ea typeface="Arial"/>
                <a:cs typeface="Arial"/>
                <a:sym typeface="Arial"/>
              </a:rPr>
              <a:t>Comprehension</a:t>
            </a:r>
            <a:endParaRPr sz="3297"/>
          </a:p>
          <a:p>
            <a:pPr indent="-198818" lvl="0" marL="228600" rtl="0" algn="l">
              <a:lnSpc>
                <a:spcPct val="90000"/>
              </a:lnSpc>
              <a:spcBef>
                <a:spcPts val="1000"/>
              </a:spcBef>
              <a:spcAft>
                <a:spcPts val="0"/>
              </a:spcAft>
              <a:buClr>
                <a:schemeClr val="dk1"/>
              </a:buClr>
              <a:buSzPct val="100000"/>
              <a:buChar char="•"/>
            </a:pPr>
            <a:r>
              <a:rPr lang="en-GB" sz="3097">
                <a:latin typeface="Arial"/>
                <a:ea typeface="Arial"/>
                <a:cs typeface="Arial"/>
                <a:sym typeface="Arial"/>
              </a:rPr>
              <a:t>Demonstrate understanding of what has been read to them by retelling stories and narratives using their own words and recently introduced vocabulary. </a:t>
            </a:r>
            <a:endParaRPr sz="3297"/>
          </a:p>
          <a:p>
            <a:pPr indent="-198818" lvl="0" marL="228600" rtl="0" algn="l">
              <a:lnSpc>
                <a:spcPct val="90000"/>
              </a:lnSpc>
              <a:spcBef>
                <a:spcPts val="1000"/>
              </a:spcBef>
              <a:spcAft>
                <a:spcPts val="0"/>
              </a:spcAft>
              <a:buClr>
                <a:schemeClr val="dk1"/>
              </a:buClr>
              <a:buSzPct val="100000"/>
              <a:buChar char="•"/>
            </a:pPr>
            <a:r>
              <a:rPr lang="en-GB" sz="3097">
                <a:latin typeface="Arial"/>
                <a:ea typeface="Arial"/>
                <a:cs typeface="Arial"/>
                <a:sym typeface="Arial"/>
              </a:rPr>
              <a:t>Anticipate key events in stories. </a:t>
            </a:r>
            <a:endParaRPr sz="3297"/>
          </a:p>
          <a:p>
            <a:pPr indent="-198818" lvl="0" marL="228600" rtl="0" algn="l">
              <a:lnSpc>
                <a:spcPct val="90000"/>
              </a:lnSpc>
              <a:spcBef>
                <a:spcPts val="1000"/>
              </a:spcBef>
              <a:spcAft>
                <a:spcPts val="0"/>
              </a:spcAft>
              <a:buClr>
                <a:schemeClr val="dk1"/>
              </a:buClr>
              <a:buSzPct val="100000"/>
              <a:buChar char="•"/>
            </a:pPr>
            <a:r>
              <a:rPr lang="en-GB" sz="3097">
                <a:latin typeface="Arial"/>
                <a:ea typeface="Arial"/>
                <a:cs typeface="Arial"/>
                <a:sym typeface="Arial"/>
              </a:rPr>
              <a:t>Use and understand recently introduced vocabulary during discussions about stories, non-fiction, rhymes and poems and during role play.</a:t>
            </a:r>
            <a:endParaRPr sz="3297"/>
          </a:p>
          <a:p>
            <a:pPr indent="-75882" lvl="0" marL="228600" rtl="0" algn="l">
              <a:lnSpc>
                <a:spcPct val="90000"/>
              </a:lnSpc>
              <a:spcBef>
                <a:spcPts val="1000"/>
              </a:spcBef>
              <a:spcAft>
                <a:spcPts val="0"/>
              </a:spcAft>
              <a:buClr>
                <a:schemeClr val="dk1"/>
              </a:buClr>
              <a:buSzPct val="90099"/>
              <a:buNone/>
            </a:pPr>
            <a:r>
              <a:t/>
            </a:r>
            <a:endParaRPr sz="2885">
              <a:latin typeface="Comic Sans MS"/>
              <a:ea typeface="Comic Sans MS"/>
              <a:cs typeface="Comic Sans MS"/>
              <a:sym typeface="Comic Sans MS"/>
            </a:endParaRPr>
          </a:p>
          <a:p>
            <a:pPr indent="-64135" lvl="0" marL="228600" rtl="0" algn="l">
              <a:lnSpc>
                <a:spcPct val="90000"/>
              </a:lnSpc>
              <a:spcBef>
                <a:spcPts val="1000"/>
              </a:spcBef>
              <a:spcAft>
                <a:spcPts val="0"/>
              </a:spcAft>
              <a:buClr>
                <a:schemeClr val="dk1"/>
              </a:buClr>
              <a:buSzPct val="100000"/>
              <a:buNone/>
            </a:pPr>
            <a:r>
              <a:t/>
            </a:r>
            <a:endParaRPr/>
          </a:p>
        </p:txBody>
      </p:sp>
      <p:sp>
        <p:nvSpPr>
          <p:cNvPr descr="Free school clipart from www.cutecolors.com | Kids reading, Free clip art, Clip  art" id="229" name="Google Shape;229;p14"/>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transition spd="slow">
    <p:wipe dir="l"/>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5"/>
          <p:cNvSpPr txBox="1"/>
          <p:nvPr>
            <p:ph type="title"/>
          </p:nvPr>
        </p:nvSpPr>
        <p:spPr>
          <a:xfrm>
            <a:off x="464277" y="0"/>
            <a:ext cx="11263445" cy="1152128"/>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7030A0"/>
              </a:buClr>
              <a:buSzPts val="5400"/>
              <a:buFont typeface="Arial"/>
              <a:buNone/>
            </a:pPr>
            <a:r>
              <a:rPr b="1" lang="en-GB" sz="5400" u="sng">
                <a:solidFill>
                  <a:srgbClr val="7030A0"/>
                </a:solidFill>
                <a:latin typeface="Arial"/>
                <a:ea typeface="Arial"/>
                <a:cs typeface="Arial"/>
                <a:sym typeface="Arial"/>
                <a:hlinkClick r:id="rId3">
                  <a:extLst>
                    <a:ext uri="{A12FA001-AC4F-418D-AE19-62706E023703}">
                      <ahyp:hlinkClr val="tx"/>
                    </a:ext>
                  </a:extLst>
                </a:hlinkClick>
              </a:rPr>
              <a:t>Blending to read words</a:t>
            </a:r>
            <a:endParaRPr b="1" sz="5400">
              <a:solidFill>
                <a:srgbClr val="7030A0"/>
              </a:solidFill>
              <a:latin typeface="Arial"/>
              <a:ea typeface="Arial"/>
              <a:cs typeface="Arial"/>
              <a:sym typeface="Arial"/>
            </a:endParaRPr>
          </a:p>
        </p:txBody>
      </p:sp>
      <p:pic>
        <p:nvPicPr>
          <p:cNvPr descr="How we teach blending" id="235" name="Google Shape;235;p15"/>
          <p:cNvPicPr preferRelativeResize="0"/>
          <p:nvPr/>
        </p:nvPicPr>
        <p:blipFill rotWithShape="1">
          <a:blip r:embed="rId4">
            <a:alphaModFix/>
          </a:blip>
          <a:srcRect b="0" l="0" r="0" t="0"/>
          <a:stretch/>
        </p:blipFill>
        <p:spPr>
          <a:xfrm>
            <a:off x="3254339" y="1270680"/>
            <a:ext cx="5683320" cy="3211076"/>
          </a:xfrm>
          <a:prstGeom prst="rect">
            <a:avLst/>
          </a:prstGeom>
          <a:noFill/>
          <a:ln>
            <a:noFill/>
          </a:ln>
        </p:spPr>
      </p:pic>
      <p:sp>
        <p:nvSpPr>
          <p:cNvPr id="236" name="Google Shape;236;p15"/>
          <p:cNvSpPr/>
          <p:nvPr/>
        </p:nvSpPr>
        <p:spPr>
          <a:xfrm>
            <a:off x="272716" y="4600308"/>
            <a:ext cx="11630526" cy="1938992"/>
          </a:xfrm>
          <a:prstGeom prst="rect">
            <a:avLst/>
          </a:prstGeom>
          <a:noFill/>
          <a:ln cap="flat" cmpd="sng" w="57150">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2300">
                <a:solidFill>
                  <a:schemeClr val="dk1"/>
                </a:solidFill>
                <a:latin typeface="Arial"/>
                <a:ea typeface="Arial"/>
                <a:cs typeface="Arial"/>
                <a:sym typeface="Arial"/>
              </a:rPr>
              <a:t>Some children learn to blend really quickly, and others take a little longer. That’s fine. We have lots of opportunities to practice this skill at school. </a:t>
            </a:r>
            <a:endParaRPr sz="2300">
              <a:solidFill>
                <a:schemeClr val="dk1"/>
              </a:solidFill>
              <a:latin typeface="Arial"/>
              <a:ea typeface="Arial"/>
              <a:cs typeface="Arial"/>
              <a:sym typeface="Arial"/>
            </a:endParaRPr>
          </a:p>
          <a:p>
            <a:pPr indent="0" lvl="0" marL="0" marR="0" rtl="0" algn="l">
              <a:spcBef>
                <a:spcPts val="0"/>
              </a:spcBef>
              <a:spcAft>
                <a:spcPts val="0"/>
              </a:spcAft>
              <a:buNone/>
            </a:pPr>
            <a:r>
              <a:t/>
            </a:r>
            <a:endParaRPr sz="2300">
              <a:solidFill>
                <a:schemeClr val="dk1"/>
              </a:solidFill>
              <a:latin typeface="Arial"/>
              <a:ea typeface="Arial"/>
              <a:cs typeface="Arial"/>
              <a:sym typeface="Arial"/>
            </a:endParaRPr>
          </a:p>
          <a:p>
            <a:pPr indent="0" lvl="0" marL="0" marR="0" rtl="0" algn="l">
              <a:spcBef>
                <a:spcPts val="0"/>
              </a:spcBef>
              <a:spcAft>
                <a:spcPts val="0"/>
              </a:spcAft>
              <a:buNone/>
            </a:pPr>
            <a:r>
              <a:rPr lang="en-GB" sz="2300">
                <a:solidFill>
                  <a:schemeClr val="dk1"/>
                </a:solidFill>
                <a:latin typeface="Arial"/>
                <a:ea typeface="Arial"/>
                <a:cs typeface="Arial"/>
                <a:sym typeface="Arial"/>
              </a:rPr>
              <a:t>You can watch the blending video by visiting the Little Wandle website at: https://www.littlewandlelettersandsounds.org.uk/resources/for-parents/</a:t>
            </a:r>
            <a:endParaRPr sz="1300"/>
          </a:p>
        </p:txBody>
      </p:sp>
    </p:spTree>
  </p:cSld>
  <p:clrMapOvr>
    <a:masterClrMapping/>
  </p:clrMapOvr>
  <mc:AlternateContent>
    <mc:Choice Requires="p14">
      <p:transition spd="slow" p14:dur="700">
        <p:fade/>
      </p:transition>
    </mc:Choice>
    <mc:Fallback>
      <p:transition spd="slow">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5"/>
                                        </p:tgtEl>
                                        <p:attrNameLst>
                                          <p:attrName>style.visibility</p:attrName>
                                        </p:attrNameLst>
                                      </p:cBhvr>
                                      <p:to>
                                        <p:strVal val="visible"/>
                                      </p:to>
                                    </p:set>
                                    <p:animEffect filter="fade" transition="in">
                                      <p:cBhvr>
                                        <p:cTn dur="1"/>
                                        <p:tgtEl>
                                          <p:spTgt spid="23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6"/>
          <p:cNvSpPr txBox="1"/>
          <p:nvPr/>
        </p:nvSpPr>
        <p:spPr>
          <a:xfrm>
            <a:off x="263352" y="332656"/>
            <a:ext cx="9937104" cy="1152128"/>
          </a:xfrm>
          <a:prstGeom prst="rect">
            <a:avLst/>
          </a:prstGeom>
          <a:noFill/>
          <a:ln>
            <a:noFill/>
          </a:ln>
        </p:spPr>
        <p:txBody>
          <a:bodyPr anchorCtr="0" anchor="b" bIns="45700" lIns="91425" spcFirstLastPara="1" rIns="91425" wrap="square" tIns="45700">
            <a:noAutofit/>
          </a:bodyPr>
          <a:lstStyle/>
          <a:p>
            <a:pPr indent="0" lvl="0" marL="0" marR="0" rtl="0" algn="l">
              <a:lnSpc>
                <a:spcPct val="90000"/>
              </a:lnSpc>
              <a:spcBef>
                <a:spcPts val="0"/>
              </a:spcBef>
              <a:spcAft>
                <a:spcPts val="0"/>
              </a:spcAft>
              <a:buNone/>
            </a:pPr>
            <a:r>
              <a:t/>
            </a:r>
            <a:endParaRPr sz="4000">
              <a:solidFill>
                <a:schemeClr val="accent1"/>
              </a:solidFill>
              <a:latin typeface="Calibri"/>
              <a:ea typeface="Calibri"/>
              <a:cs typeface="Calibri"/>
              <a:sym typeface="Calibri"/>
            </a:endParaRPr>
          </a:p>
        </p:txBody>
      </p:sp>
      <p:pic>
        <p:nvPicPr>
          <p:cNvPr descr="A picture containing table&#10;&#10;Description automatically generated" id="242" name="Google Shape;242;p16"/>
          <p:cNvPicPr preferRelativeResize="0"/>
          <p:nvPr/>
        </p:nvPicPr>
        <p:blipFill rotWithShape="1">
          <a:blip r:embed="rId3">
            <a:alphaModFix/>
          </a:blip>
          <a:srcRect b="0" l="0" r="0" t="0"/>
          <a:stretch/>
        </p:blipFill>
        <p:spPr>
          <a:xfrm>
            <a:off x="609950" y="2086205"/>
            <a:ext cx="4348233" cy="3816423"/>
          </a:xfrm>
          <a:prstGeom prst="roundRect">
            <a:avLst>
              <a:gd fmla="val 3343" name="adj"/>
            </a:avLst>
          </a:prstGeom>
          <a:noFill/>
          <a:ln>
            <a:noFill/>
          </a:ln>
        </p:spPr>
      </p:pic>
      <p:sp>
        <p:nvSpPr>
          <p:cNvPr id="243" name="Google Shape;243;p16"/>
          <p:cNvSpPr txBox="1"/>
          <p:nvPr>
            <p:ph type="title"/>
          </p:nvPr>
        </p:nvSpPr>
        <p:spPr>
          <a:xfrm>
            <a:off x="593182" y="339895"/>
            <a:ext cx="11086982" cy="1372489"/>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7030A0"/>
              </a:buClr>
              <a:buSzPts val="4400"/>
              <a:buFont typeface="Arial"/>
              <a:buNone/>
            </a:pPr>
            <a:r>
              <a:rPr b="1" lang="en-GB" sz="4400">
                <a:solidFill>
                  <a:srgbClr val="7030A0"/>
                </a:solidFill>
                <a:latin typeface="Arial"/>
                <a:ea typeface="Arial"/>
                <a:cs typeface="Arial"/>
                <a:sym typeface="Arial"/>
              </a:rPr>
              <a:t>We use assessment to match your child the right level of book</a:t>
            </a:r>
            <a:endParaRPr b="1" sz="4400">
              <a:solidFill>
                <a:srgbClr val="7030A0"/>
              </a:solidFill>
              <a:latin typeface="Arial"/>
              <a:ea typeface="Arial"/>
              <a:cs typeface="Arial"/>
              <a:sym typeface="Arial"/>
            </a:endParaRPr>
          </a:p>
        </p:txBody>
      </p:sp>
      <p:cxnSp>
        <p:nvCxnSpPr>
          <p:cNvPr id="244" name="Google Shape;244;p16"/>
          <p:cNvCxnSpPr/>
          <p:nvPr/>
        </p:nvCxnSpPr>
        <p:spPr>
          <a:xfrm>
            <a:off x="5447928" y="4064263"/>
            <a:ext cx="936104" cy="0"/>
          </a:xfrm>
          <a:prstGeom prst="straightConnector1">
            <a:avLst/>
          </a:prstGeom>
          <a:noFill/>
          <a:ln cap="flat" cmpd="sng" w="47625">
            <a:solidFill>
              <a:srgbClr val="7030A0"/>
            </a:solidFill>
            <a:prstDash val="solid"/>
            <a:miter lim="800000"/>
            <a:headEnd len="sm" w="sm" type="none"/>
            <a:tailEnd len="med" w="med" type="stealth"/>
          </a:ln>
        </p:spPr>
      </p:cxnSp>
      <p:pic>
        <p:nvPicPr>
          <p:cNvPr id="245" name="Google Shape;245;p16"/>
          <p:cNvPicPr preferRelativeResize="0"/>
          <p:nvPr/>
        </p:nvPicPr>
        <p:blipFill rotWithShape="1">
          <a:blip r:embed="rId4">
            <a:alphaModFix/>
          </a:blip>
          <a:srcRect b="0" l="0" r="0" t="0"/>
          <a:stretch/>
        </p:blipFill>
        <p:spPr>
          <a:xfrm>
            <a:off x="6812737" y="2132856"/>
            <a:ext cx="2795209" cy="2638677"/>
          </a:xfrm>
          <a:prstGeom prst="rect">
            <a:avLst/>
          </a:prstGeom>
          <a:noFill/>
          <a:ln>
            <a:noFill/>
          </a:ln>
        </p:spPr>
      </p:pic>
      <p:pic>
        <p:nvPicPr>
          <p:cNvPr id="246" name="Google Shape;246;p16"/>
          <p:cNvPicPr preferRelativeResize="0"/>
          <p:nvPr/>
        </p:nvPicPr>
        <p:blipFill rotWithShape="1">
          <a:blip r:embed="rId5">
            <a:alphaModFix/>
          </a:blip>
          <a:srcRect b="0" l="0" r="0" t="0"/>
          <a:stretch/>
        </p:blipFill>
        <p:spPr>
          <a:xfrm>
            <a:off x="7533312" y="2739334"/>
            <a:ext cx="2795209" cy="2649858"/>
          </a:xfrm>
          <a:prstGeom prst="rect">
            <a:avLst/>
          </a:prstGeom>
          <a:noFill/>
          <a:ln>
            <a:noFill/>
          </a:ln>
        </p:spPr>
      </p:pic>
      <p:pic>
        <p:nvPicPr>
          <p:cNvPr id="247" name="Google Shape;247;p16"/>
          <p:cNvPicPr preferRelativeResize="0"/>
          <p:nvPr/>
        </p:nvPicPr>
        <p:blipFill rotWithShape="1">
          <a:blip r:embed="rId6">
            <a:alphaModFix/>
          </a:blip>
          <a:srcRect b="0" l="0" r="0" t="0"/>
          <a:stretch/>
        </p:blipFill>
        <p:spPr>
          <a:xfrm>
            <a:off x="8241582" y="3253987"/>
            <a:ext cx="2795209" cy="2649858"/>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pic>
        <p:nvPicPr>
          <p:cNvPr descr="A child writing on a piece of paper&#10;&#10;Description automatically generated with medium confidence" id="252" name="Google Shape;252;p17"/>
          <p:cNvPicPr preferRelativeResize="0"/>
          <p:nvPr/>
        </p:nvPicPr>
        <p:blipFill rotWithShape="1">
          <a:blip r:embed="rId3">
            <a:alphaModFix/>
          </a:blip>
          <a:srcRect b="0" l="0" r="0" t="0"/>
          <a:stretch/>
        </p:blipFill>
        <p:spPr>
          <a:xfrm>
            <a:off x="5951984" y="1968267"/>
            <a:ext cx="5760639" cy="3909005"/>
          </a:xfrm>
          <a:prstGeom prst="roundRect">
            <a:avLst>
              <a:gd fmla="val 4317" name="adj"/>
            </a:avLst>
          </a:prstGeom>
          <a:noFill/>
          <a:ln>
            <a:noFill/>
          </a:ln>
        </p:spPr>
      </p:pic>
      <p:sp>
        <p:nvSpPr>
          <p:cNvPr id="253" name="Google Shape;253;p17"/>
          <p:cNvSpPr txBox="1"/>
          <p:nvPr>
            <p:ph idx="1" type="body"/>
          </p:nvPr>
        </p:nvSpPr>
        <p:spPr>
          <a:xfrm>
            <a:off x="479375" y="1726524"/>
            <a:ext cx="5328592" cy="4690317"/>
          </a:xfrm>
          <a:prstGeom prst="rect">
            <a:avLst/>
          </a:prstGeom>
          <a:noFill/>
          <a:ln>
            <a:noFill/>
          </a:ln>
        </p:spPr>
        <p:txBody>
          <a:bodyPr anchorCtr="0" anchor="t" bIns="45700" lIns="91425" spcFirstLastPara="1" rIns="91425" wrap="square" tIns="45700">
            <a:normAutofit fontScale="85000" lnSpcReduction="10000"/>
          </a:bodyPr>
          <a:lstStyle/>
          <a:p>
            <a:pPr indent="0" lvl="0" marL="0" rtl="0" algn="l">
              <a:lnSpc>
                <a:spcPct val="90000"/>
              </a:lnSpc>
              <a:spcBef>
                <a:spcPts val="0"/>
              </a:spcBef>
              <a:spcAft>
                <a:spcPts val="0"/>
              </a:spcAft>
              <a:buClr>
                <a:schemeClr val="accent2"/>
              </a:buClr>
              <a:buSzPct val="103703"/>
              <a:buNone/>
            </a:pPr>
            <a:r>
              <a:t/>
            </a:r>
            <a:endParaRPr b="1" sz="2700">
              <a:solidFill>
                <a:schemeClr val="accent2"/>
              </a:solidFill>
              <a:latin typeface="Arial"/>
              <a:ea typeface="Arial"/>
              <a:cs typeface="Arial"/>
              <a:sym typeface="Arial"/>
            </a:endParaRPr>
          </a:p>
          <a:p>
            <a:pPr indent="0" lvl="0" marL="0" rtl="0" algn="l">
              <a:lnSpc>
                <a:spcPct val="90000"/>
              </a:lnSpc>
              <a:spcBef>
                <a:spcPts val="0"/>
              </a:spcBef>
              <a:spcAft>
                <a:spcPts val="0"/>
              </a:spcAft>
              <a:buClr>
                <a:schemeClr val="accent2"/>
              </a:buClr>
              <a:buSzPct val="103703"/>
              <a:buNone/>
            </a:pPr>
            <a:r>
              <a:rPr b="1" lang="en-GB" sz="2700">
                <a:solidFill>
                  <a:schemeClr val="accent2"/>
                </a:solidFill>
                <a:latin typeface="Arial"/>
                <a:ea typeface="Arial"/>
                <a:cs typeface="Arial"/>
                <a:sym typeface="Arial"/>
              </a:rPr>
              <a:t>This means that your child should: </a:t>
            </a:r>
            <a:endParaRPr sz="2700"/>
          </a:p>
          <a:p>
            <a:pPr indent="-196532" lvl="0" marL="228600" rtl="0" algn="l">
              <a:lnSpc>
                <a:spcPct val="90000"/>
              </a:lnSpc>
              <a:spcBef>
                <a:spcPts val="1000"/>
              </a:spcBef>
              <a:spcAft>
                <a:spcPts val="0"/>
              </a:spcAft>
              <a:buClr>
                <a:srgbClr val="262626"/>
              </a:buClr>
              <a:buSzPct val="100000"/>
              <a:buChar char="•"/>
            </a:pPr>
            <a:r>
              <a:rPr lang="en-GB" sz="2700">
                <a:solidFill>
                  <a:srgbClr val="262626"/>
                </a:solidFill>
                <a:latin typeface="Arial"/>
                <a:ea typeface="Arial"/>
                <a:cs typeface="Arial"/>
                <a:sym typeface="Arial"/>
              </a:rPr>
              <a:t>Know all the sounds and tricky words in their phonics book well.</a:t>
            </a:r>
            <a:endParaRPr sz="2700">
              <a:solidFill>
                <a:srgbClr val="262626"/>
              </a:solidFill>
              <a:latin typeface="Arial"/>
              <a:ea typeface="Arial"/>
              <a:cs typeface="Arial"/>
              <a:sym typeface="Arial"/>
            </a:endParaRPr>
          </a:p>
          <a:p>
            <a:pPr indent="-196532" lvl="0" marL="228600" rtl="0" algn="l">
              <a:lnSpc>
                <a:spcPct val="90000"/>
              </a:lnSpc>
              <a:spcBef>
                <a:spcPts val="1000"/>
              </a:spcBef>
              <a:spcAft>
                <a:spcPts val="0"/>
              </a:spcAft>
              <a:buClr>
                <a:srgbClr val="262626"/>
              </a:buClr>
              <a:buSzPct val="100000"/>
              <a:buChar char="•"/>
            </a:pPr>
            <a:r>
              <a:rPr lang="en-GB" sz="2700">
                <a:solidFill>
                  <a:srgbClr val="262626"/>
                </a:solidFill>
                <a:latin typeface="Arial"/>
                <a:ea typeface="Arial"/>
                <a:cs typeface="Arial"/>
                <a:sym typeface="Arial"/>
              </a:rPr>
              <a:t>Read many of the words by silent blending (in their head) – their reading will be automatic.</a:t>
            </a:r>
            <a:endParaRPr sz="2700">
              <a:solidFill>
                <a:srgbClr val="262626"/>
              </a:solidFill>
              <a:latin typeface="Arial"/>
              <a:ea typeface="Arial"/>
              <a:cs typeface="Arial"/>
              <a:sym typeface="Arial"/>
            </a:endParaRPr>
          </a:p>
          <a:p>
            <a:pPr indent="-196532" lvl="0" marL="228600" rtl="0" algn="l">
              <a:lnSpc>
                <a:spcPct val="90000"/>
              </a:lnSpc>
              <a:spcBef>
                <a:spcPts val="1000"/>
              </a:spcBef>
              <a:spcAft>
                <a:spcPts val="0"/>
              </a:spcAft>
              <a:buClr>
                <a:srgbClr val="262626"/>
              </a:buClr>
              <a:buSzPct val="100000"/>
              <a:buChar char="•"/>
            </a:pPr>
            <a:r>
              <a:rPr lang="en-GB" sz="2700">
                <a:solidFill>
                  <a:srgbClr val="262626"/>
                </a:solidFill>
                <a:latin typeface="Arial"/>
                <a:ea typeface="Arial"/>
                <a:cs typeface="Arial"/>
                <a:sym typeface="Arial"/>
              </a:rPr>
              <a:t>Only need to stop and sound out about 5% of the words by the time they bring the book home – but they should be able to do this on their own.</a:t>
            </a:r>
            <a:endParaRPr sz="2700"/>
          </a:p>
          <a:p>
            <a:pPr indent="-50800" lvl="0" marL="228600" rtl="0" algn="l">
              <a:lnSpc>
                <a:spcPct val="90000"/>
              </a:lnSpc>
              <a:spcBef>
                <a:spcPts val="1000"/>
              </a:spcBef>
              <a:spcAft>
                <a:spcPts val="0"/>
              </a:spcAft>
              <a:buClr>
                <a:srgbClr val="595959"/>
              </a:buClr>
              <a:buSzPct val="100000"/>
              <a:buNone/>
            </a:pPr>
            <a:r>
              <a:t/>
            </a:r>
            <a:endParaRPr>
              <a:solidFill>
                <a:srgbClr val="262626"/>
              </a:solidFill>
            </a:endParaRPr>
          </a:p>
          <a:p>
            <a:pPr indent="-50800" lvl="0" marL="228600" rtl="0" algn="l">
              <a:lnSpc>
                <a:spcPct val="90000"/>
              </a:lnSpc>
              <a:spcBef>
                <a:spcPts val="1000"/>
              </a:spcBef>
              <a:spcAft>
                <a:spcPts val="0"/>
              </a:spcAft>
              <a:buClr>
                <a:srgbClr val="595959"/>
              </a:buClr>
              <a:buSzPct val="100000"/>
              <a:buNone/>
            </a:pPr>
            <a:r>
              <a:t/>
            </a:r>
            <a:endParaRPr>
              <a:solidFill>
                <a:srgbClr val="262626"/>
              </a:solidFill>
            </a:endParaRPr>
          </a:p>
        </p:txBody>
      </p:sp>
      <p:sp>
        <p:nvSpPr>
          <p:cNvPr id="254" name="Google Shape;254;p17"/>
          <p:cNvSpPr txBox="1"/>
          <p:nvPr>
            <p:ph type="title"/>
          </p:nvPr>
        </p:nvSpPr>
        <p:spPr>
          <a:xfrm>
            <a:off x="479375" y="332656"/>
            <a:ext cx="11233247" cy="115212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7030A0"/>
              </a:buClr>
              <a:buSzPts val="5400"/>
              <a:buFont typeface="Arial"/>
              <a:buNone/>
            </a:pPr>
            <a:r>
              <a:rPr b="1" lang="en-GB" sz="5400">
                <a:solidFill>
                  <a:srgbClr val="7030A0"/>
                </a:solidFill>
                <a:latin typeface="Arial"/>
                <a:ea typeface="Arial"/>
                <a:cs typeface="Arial"/>
                <a:sym typeface="Arial"/>
              </a:rPr>
              <a:t>Reading a book at the right level</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18"/>
          <p:cNvSpPr txBox="1"/>
          <p:nvPr>
            <p:ph type="ctrTitle"/>
          </p:nvPr>
        </p:nvSpPr>
        <p:spPr>
          <a:xfrm>
            <a:off x="1143000" y="313470"/>
            <a:ext cx="9419492" cy="1098323"/>
          </a:xfrm>
          <a:prstGeom prst="rect">
            <a:avLst/>
          </a:prstGeom>
          <a:noFill/>
          <a:ln cap="flat" cmpd="sng" w="57150">
            <a:solidFill>
              <a:srgbClr val="7030A0"/>
            </a:solidFill>
            <a:prstDash val="solid"/>
            <a:round/>
            <a:headEnd len="sm" w="sm" type="none"/>
            <a:tailEnd len="sm" w="sm" type="none"/>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6000"/>
              <a:buFont typeface="Arial"/>
              <a:buNone/>
            </a:pPr>
            <a:r>
              <a:rPr lang="en-GB">
                <a:latin typeface="Arial"/>
                <a:ea typeface="Arial"/>
                <a:cs typeface="Arial"/>
                <a:sym typeface="Arial"/>
              </a:rPr>
              <a:t>Wordless Books</a:t>
            </a:r>
            <a:endParaRPr>
              <a:latin typeface="Arial"/>
              <a:ea typeface="Arial"/>
              <a:cs typeface="Arial"/>
              <a:sym typeface="Arial"/>
            </a:endParaRPr>
          </a:p>
        </p:txBody>
      </p:sp>
      <p:sp>
        <p:nvSpPr>
          <p:cNvPr id="261" name="Google Shape;261;p18"/>
          <p:cNvSpPr txBox="1"/>
          <p:nvPr>
            <p:ph idx="1" type="subTitle"/>
          </p:nvPr>
        </p:nvSpPr>
        <p:spPr>
          <a:xfrm>
            <a:off x="1143000" y="1679331"/>
            <a:ext cx="9419492" cy="4617469"/>
          </a:xfrm>
          <a:prstGeom prst="rect">
            <a:avLst/>
          </a:prstGeom>
          <a:noFill/>
          <a:ln cap="flat" cmpd="sng" w="57150">
            <a:solidFill>
              <a:srgbClr val="7030A0"/>
            </a:solidFill>
            <a:prstDash val="solid"/>
            <a:round/>
            <a:headEnd len="sm" w="sm" type="none"/>
            <a:tailEnd len="sm" w="sm" type="none"/>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1000"/>
              <a:buNone/>
            </a:pPr>
            <a:r>
              <a:t/>
            </a:r>
            <a:endParaRPr sz="1000"/>
          </a:p>
          <a:p>
            <a:pPr indent="-342900" lvl="0" marL="342900" rtl="0" algn="l">
              <a:lnSpc>
                <a:spcPct val="90000"/>
              </a:lnSpc>
              <a:spcBef>
                <a:spcPts val="1000"/>
              </a:spcBef>
              <a:spcAft>
                <a:spcPts val="0"/>
              </a:spcAft>
              <a:buClr>
                <a:schemeClr val="dk1"/>
              </a:buClr>
              <a:buSzPts val="2400"/>
              <a:buFont typeface="Arial"/>
              <a:buChar char="•"/>
            </a:pPr>
            <a:r>
              <a:rPr lang="en-GB">
                <a:latin typeface="Arial"/>
                <a:ea typeface="Arial"/>
                <a:cs typeface="Arial"/>
                <a:sym typeface="Arial"/>
              </a:rPr>
              <a:t>If your child is not yet secure in their letter recognition then they will bring home a wordless book. </a:t>
            </a:r>
            <a:endParaRPr/>
          </a:p>
          <a:p>
            <a:pPr indent="-342900" lvl="0" marL="342900" rtl="0" algn="l">
              <a:lnSpc>
                <a:spcPct val="90000"/>
              </a:lnSpc>
              <a:spcBef>
                <a:spcPts val="1000"/>
              </a:spcBef>
              <a:spcAft>
                <a:spcPts val="0"/>
              </a:spcAft>
              <a:buClr>
                <a:schemeClr val="dk1"/>
              </a:buClr>
              <a:buSzPts val="2400"/>
              <a:buFont typeface="Arial"/>
              <a:buChar char="•"/>
            </a:pPr>
            <a:r>
              <a:rPr lang="en-GB">
                <a:latin typeface="Arial"/>
                <a:ea typeface="Arial"/>
                <a:cs typeface="Arial"/>
                <a:sym typeface="Arial"/>
              </a:rPr>
              <a:t>Before looking at the book please practise saying the sound that each of the graphemes makes.</a:t>
            </a:r>
            <a:endParaRPr/>
          </a:p>
          <a:p>
            <a:pPr indent="-342900" lvl="0" marL="342900" rtl="0" algn="l">
              <a:lnSpc>
                <a:spcPct val="90000"/>
              </a:lnSpc>
              <a:spcBef>
                <a:spcPts val="1000"/>
              </a:spcBef>
              <a:spcAft>
                <a:spcPts val="0"/>
              </a:spcAft>
              <a:buClr>
                <a:schemeClr val="dk1"/>
              </a:buClr>
              <a:buSzPts val="2400"/>
              <a:buFont typeface="Arial"/>
              <a:buChar char="•"/>
            </a:pPr>
            <a:r>
              <a:rPr lang="en-GB">
                <a:latin typeface="Arial"/>
                <a:ea typeface="Arial"/>
                <a:cs typeface="Arial"/>
                <a:sym typeface="Arial"/>
              </a:rPr>
              <a:t>Then look at the book together with your child, getting them to talk about the front cover first. </a:t>
            </a:r>
            <a:endParaRPr/>
          </a:p>
          <a:p>
            <a:pPr indent="-342900" lvl="0" marL="342900" rtl="0" algn="l">
              <a:lnSpc>
                <a:spcPct val="90000"/>
              </a:lnSpc>
              <a:spcBef>
                <a:spcPts val="1000"/>
              </a:spcBef>
              <a:spcAft>
                <a:spcPts val="0"/>
              </a:spcAft>
              <a:buClr>
                <a:schemeClr val="dk1"/>
              </a:buClr>
              <a:buSzPts val="2400"/>
              <a:buFont typeface="Arial"/>
              <a:buChar char="•"/>
            </a:pPr>
            <a:r>
              <a:rPr lang="en-GB">
                <a:latin typeface="Arial"/>
                <a:ea typeface="Arial"/>
                <a:cs typeface="Arial"/>
                <a:sym typeface="Arial"/>
              </a:rPr>
              <a:t>Ask questions like – what do you think the book is about?</a:t>
            </a:r>
            <a:endParaRPr/>
          </a:p>
          <a:p>
            <a:pPr indent="-342900" lvl="0" marL="342900" rtl="0" algn="l">
              <a:lnSpc>
                <a:spcPct val="90000"/>
              </a:lnSpc>
              <a:spcBef>
                <a:spcPts val="1000"/>
              </a:spcBef>
              <a:spcAft>
                <a:spcPts val="0"/>
              </a:spcAft>
              <a:buClr>
                <a:schemeClr val="dk1"/>
              </a:buClr>
              <a:buSzPts val="2400"/>
              <a:buFont typeface="Arial"/>
              <a:buChar char="•"/>
            </a:pPr>
            <a:r>
              <a:rPr lang="en-GB">
                <a:latin typeface="Arial"/>
                <a:ea typeface="Arial"/>
                <a:cs typeface="Arial"/>
                <a:sym typeface="Arial"/>
              </a:rPr>
              <a:t>Then look through the book together talking about the pictures and making up a story. </a:t>
            </a:r>
            <a:endParaRPr/>
          </a:p>
          <a:p>
            <a:pPr indent="-342900" lvl="0" marL="342900" rtl="0" algn="l">
              <a:lnSpc>
                <a:spcPct val="90000"/>
              </a:lnSpc>
              <a:spcBef>
                <a:spcPts val="1000"/>
              </a:spcBef>
              <a:spcAft>
                <a:spcPts val="0"/>
              </a:spcAft>
              <a:buClr>
                <a:schemeClr val="dk1"/>
              </a:buClr>
              <a:buSzPts val="2400"/>
              <a:buFont typeface="Arial"/>
              <a:buChar char="•"/>
            </a:pPr>
            <a:r>
              <a:rPr lang="en-GB">
                <a:latin typeface="Arial"/>
                <a:ea typeface="Arial"/>
                <a:cs typeface="Arial"/>
                <a:sym typeface="Arial"/>
              </a:rPr>
              <a:t>Choose a page in the book where there are lots of things and do an initial sound hunt.</a:t>
            </a:r>
            <a:endParaRPr/>
          </a:p>
          <a:p>
            <a:pPr indent="0" lvl="0" marL="0" rtl="0" algn="l">
              <a:lnSpc>
                <a:spcPct val="90000"/>
              </a:lnSpc>
              <a:spcBef>
                <a:spcPts val="1000"/>
              </a:spcBef>
              <a:spcAft>
                <a:spcPts val="0"/>
              </a:spcAft>
              <a:buClr>
                <a:schemeClr val="dk1"/>
              </a:buClr>
              <a:buSzPts val="24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9"/>
          <p:cNvSpPr txBox="1"/>
          <p:nvPr>
            <p:ph idx="1" type="body"/>
          </p:nvPr>
        </p:nvSpPr>
        <p:spPr>
          <a:xfrm>
            <a:off x="479376" y="1292353"/>
            <a:ext cx="5956836" cy="2862552"/>
          </a:xfrm>
          <a:prstGeom prst="rect">
            <a:avLst/>
          </a:prstGeom>
          <a:noFill/>
          <a:ln>
            <a:noFill/>
          </a:ln>
        </p:spPr>
        <p:txBody>
          <a:bodyPr anchorCtr="0" anchor="t" bIns="45700" lIns="91425" spcFirstLastPara="1" rIns="91425" wrap="square" tIns="45700">
            <a:normAutofit fontScale="70000" lnSpcReduction="20000"/>
          </a:bodyPr>
          <a:lstStyle/>
          <a:p>
            <a:pPr indent="0" lvl="0" marL="0" rtl="0" algn="l">
              <a:lnSpc>
                <a:spcPct val="90000"/>
              </a:lnSpc>
              <a:spcBef>
                <a:spcPts val="0"/>
              </a:spcBef>
              <a:spcAft>
                <a:spcPts val="0"/>
              </a:spcAft>
              <a:buClr>
                <a:schemeClr val="dk2"/>
              </a:buClr>
              <a:buSzPct val="84817"/>
              <a:buNone/>
            </a:pPr>
            <a:r>
              <a:rPr b="1" lang="en-GB" sz="3772">
                <a:solidFill>
                  <a:schemeClr val="dk2"/>
                </a:solidFill>
                <a:latin typeface="Arial"/>
                <a:ea typeface="Arial"/>
                <a:cs typeface="Arial"/>
                <a:sym typeface="Arial"/>
              </a:rPr>
              <a:t>Reading practice sessions are: </a:t>
            </a:r>
            <a:endParaRPr b="1" sz="3772">
              <a:solidFill>
                <a:schemeClr val="dk2"/>
              </a:solidFill>
              <a:latin typeface="Arial"/>
              <a:ea typeface="Arial"/>
              <a:cs typeface="Arial"/>
              <a:sym typeface="Arial"/>
            </a:endParaRPr>
          </a:p>
          <a:p>
            <a:pPr indent="0" lvl="0" marL="0" rtl="0" algn="l">
              <a:lnSpc>
                <a:spcPct val="90000"/>
              </a:lnSpc>
              <a:spcBef>
                <a:spcPts val="0"/>
              </a:spcBef>
              <a:spcAft>
                <a:spcPts val="0"/>
              </a:spcAft>
              <a:buClr>
                <a:schemeClr val="dk2"/>
              </a:buClr>
              <a:buSzPct val="84817"/>
              <a:buNone/>
            </a:pPr>
            <a:r>
              <a:t/>
            </a:r>
            <a:endParaRPr b="1" sz="3772">
              <a:solidFill>
                <a:schemeClr val="dk2"/>
              </a:solidFill>
              <a:latin typeface="Arial"/>
              <a:ea typeface="Arial"/>
              <a:cs typeface="Arial"/>
              <a:sym typeface="Arial"/>
            </a:endParaRPr>
          </a:p>
          <a:p>
            <a:pPr indent="-193101" lvl="0" marL="228600" rtl="0" algn="l">
              <a:lnSpc>
                <a:spcPct val="90000"/>
              </a:lnSpc>
              <a:spcBef>
                <a:spcPts val="1000"/>
              </a:spcBef>
              <a:spcAft>
                <a:spcPts val="0"/>
              </a:spcAft>
              <a:buClr>
                <a:schemeClr val="dk1"/>
              </a:buClr>
              <a:buSzPct val="100000"/>
              <a:buChar char="•"/>
            </a:pPr>
            <a:r>
              <a:rPr lang="en-GB" sz="3772">
                <a:solidFill>
                  <a:schemeClr val="dk1"/>
                </a:solidFill>
                <a:latin typeface="Arial"/>
                <a:ea typeface="Arial"/>
                <a:cs typeface="Arial"/>
                <a:sym typeface="Arial"/>
              </a:rPr>
              <a:t>timetabled three times a week </a:t>
            </a:r>
            <a:endParaRPr sz="3372"/>
          </a:p>
          <a:p>
            <a:pPr indent="-193101" lvl="0" marL="228600" rtl="0" algn="l">
              <a:lnSpc>
                <a:spcPct val="90000"/>
              </a:lnSpc>
              <a:spcBef>
                <a:spcPts val="1000"/>
              </a:spcBef>
              <a:spcAft>
                <a:spcPts val="0"/>
              </a:spcAft>
              <a:buClr>
                <a:schemeClr val="dk1"/>
              </a:buClr>
              <a:buSzPct val="100000"/>
              <a:buChar char="•"/>
            </a:pPr>
            <a:r>
              <a:rPr lang="en-GB" sz="3772">
                <a:solidFill>
                  <a:schemeClr val="dk1"/>
                </a:solidFill>
                <a:latin typeface="Arial"/>
                <a:ea typeface="Arial"/>
                <a:cs typeface="Arial"/>
                <a:sym typeface="Arial"/>
              </a:rPr>
              <a:t>taught by a trained teacher/teaching assistant</a:t>
            </a:r>
            <a:endParaRPr sz="3372"/>
          </a:p>
          <a:p>
            <a:pPr indent="-193101" lvl="0" marL="228600" rtl="0" algn="l">
              <a:lnSpc>
                <a:spcPct val="90000"/>
              </a:lnSpc>
              <a:spcBef>
                <a:spcPts val="1000"/>
              </a:spcBef>
              <a:spcAft>
                <a:spcPts val="0"/>
              </a:spcAft>
              <a:buClr>
                <a:schemeClr val="dk1"/>
              </a:buClr>
              <a:buSzPct val="100000"/>
              <a:buChar char="•"/>
            </a:pPr>
            <a:r>
              <a:rPr lang="en-GB" sz="3772">
                <a:solidFill>
                  <a:schemeClr val="dk1"/>
                </a:solidFill>
                <a:latin typeface="Arial"/>
                <a:ea typeface="Arial"/>
                <a:cs typeface="Arial"/>
                <a:sym typeface="Arial"/>
              </a:rPr>
              <a:t>taught in small groups</a:t>
            </a:r>
            <a:endParaRPr sz="3372"/>
          </a:p>
          <a:p>
            <a:pPr indent="-50800" lvl="0" marL="228600" rtl="0" algn="l">
              <a:lnSpc>
                <a:spcPct val="90000"/>
              </a:lnSpc>
              <a:spcBef>
                <a:spcPts val="1000"/>
              </a:spcBef>
              <a:spcAft>
                <a:spcPts val="0"/>
              </a:spcAft>
              <a:buClr>
                <a:srgbClr val="595959"/>
              </a:buClr>
              <a:buSzPct val="100000"/>
              <a:buNone/>
            </a:pPr>
            <a:r>
              <a:t/>
            </a:r>
            <a:endParaRPr>
              <a:solidFill>
                <a:schemeClr val="dk1"/>
              </a:solidFill>
            </a:endParaRPr>
          </a:p>
          <a:p>
            <a:pPr indent="-50800" lvl="0" marL="228600" rtl="0" algn="l">
              <a:lnSpc>
                <a:spcPct val="90000"/>
              </a:lnSpc>
              <a:spcBef>
                <a:spcPts val="1000"/>
              </a:spcBef>
              <a:spcAft>
                <a:spcPts val="0"/>
              </a:spcAft>
              <a:buClr>
                <a:srgbClr val="595959"/>
              </a:buClr>
              <a:buSzPct val="100000"/>
              <a:buNone/>
            </a:pPr>
            <a:r>
              <a:t/>
            </a:r>
            <a:endParaRPr>
              <a:solidFill>
                <a:schemeClr val="dk1"/>
              </a:solidFill>
            </a:endParaRPr>
          </a:p>
        </p:txBody>
      </p:sp>
      <p:sp>
        <p:nvSpPr>
          <p:cNvPr id="267" name="Google Shape;267;p19"/>
          <p:cNvSpPr txBox="1"/>
          <p:nvPr>
            <p:ph type="title"/>
          </p:nvPr>
        </p:nvSpPr>
        <p:spPr>
          <a:xfrm>
            <a:off x="479376" y="0"/>
            <a:ext cx="9793088" cy="1152128"/>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7030A0"/>
              </a:buClr>
              <a:buSzPts val="4000"/>
              <a:buFont typeface="Arial"/>
              <a:buNone/>
            </a:pPr>
            <a:r>
              <a:rPr b="1" lang="en-GB">
                <a:solidFill>
                  <a:srgbClr val="7030A0"/>
                </a:solidFill>
                <a:latin typeface="Arial"/>
                <a:ea typeface="Arial"/>
                <a:cs typeface="Arial"/>
                <a:sym typeface="Arial"/>
              </a:rPr>
              <a:t>How do we teach reading in books?</a:t>
            </a:r>
            <a:endParaRPr/>
          </a:p>
        </p:txBody>
      </p:sp>
      <p:pic>
        <p:nvPicPr>
          <p:cNvPr id="268" name="Google Shape;268;p19"/>
          <p:cNvPicPr preferRelativeResize="0"/>
          <p:nvPr/>
        </p:nvPicPr>
        <p:blipFill rotWithShape="1">
          <a:blip r:embed="rId3">
            <a:alphaModFix/>
          </a:blip>
          <a:srcRect b="0" l="0" r="0" t="0"/>
          <a:stretch/>
        </p:blipFill>
        <p:spPr>
          <a:xfrm>
            <a:off x="9280563" y="3982824"/>
            <a:ext cx="2402504" cy="2287184"/>
          </a:xfrm>
          <a:prstGeom prst="rect">
            <a:avLst/>
          </a:prstGeom>
          <a:noFill/>
          <a:ln>
            <a:noFill/>
          </a:ln>
        </p:spPr>
      </p:pic>
      <p:pic>
        <p:nvPicPr>
          <p:cNvPr id="269" name="Google Shape;269;p19"/>
          <p:cNvPicPr preferRelativeResize="0"/>
          <p:nvPr/>
        </p:nvPicPr>
        <p:blipFill rotWithShape="1">
          <a:blip r:embed="rId4">
            <a:alphaModFix/>
          </a:blip>
          <a:srcRect b="0" l="0" r="0" t="0"/>
          <a:stretch/>
        </p:blipFill>
        <p:spPr>
          <a:xfrm>
            <a:off x="6436212" y="1509925"/>
            <a:ext cx="2402504" cy="2287184"/>
          </a:xfrm>
          <a:prstGeom prst="rect">
            <a:avLst/>
          </a:prstGeom>
          <a:noFill/>
          <a:ln>
            <a:noFill/>
          </a:ln>
        </p:spPr>
      </p:pic>
      <p:pic>
        <p:nvPicPr>
          <p:cNvPr id="270" name="Google Shape;270;p19"/>
          <p:cNvPicPr preferRelativeResize="0"/>
          <p:nvPr/>
        </p:nvPicPr>
        <p:blipFill rotWithShape="1">
          <a:blip r:embed="rId5">
            <a:alphaModFix/>
          </a:blip>
          <a:srcRect b="0" l="0" r="0" t="0"/>
          <a:stretch/>
        </p:blipFill>
        <p:spPr>
          <a:xfrm>
            <a:off x="9388654" y="400502"/>
            <a:ext cx="2504138" cy="3085097"/>
          </a:xfrm>
          <a:prstGeom prst="rect">
            <a:avLst/>
          </a:prstGeom>
          <a:noFill/>
          <a:ln>
            <a:noFill/>
          </a:ln>
        </p:spPr>
      </p:pic>
      <p:sp>
        <p:nvSpPr>
          <p:cNvPr id="271" name="Google Shape;271;p19"/>
          <p:cNvSpPr/>
          <p:nvPr/>
        </p:nvSpPr>
        <p:spPr>
          <a:xfrm>
            <a:off x="160421" y="4154905"/>
            <a:ext cx="9120000" cy="24621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100">
                <a:solidFill>
                  <a:schemeClr val="dk1"/>
                </a:solidFill>
                <a:latin typeface="Arial"/>
                <a:ea typeface="Arial"/>
                <a:cs typeface="Arial"/>
                <a:sym typeface="Arial"/>
              </a:rPr>
              <a:t>The children read the same book three times in a week. The first time we work on decoding (sounding out) the words, the second time we work on prosody which helps them to read in an interesting way, with expression – using our story-teller voice. The third read is about developing comprehension skills. We read the books three times at school to help develop fluency. The more they see the words, the more they begin to read them automatically without having to sound them out.</a:t>
            </a:r>
            <a:endParaRPr sz="1300"/>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C99FF"/>
        </a:solidFill>
      </p:bgPr>
    </p:bg>
    <p:spTree>
      <p:nvGrpSpPr>
        <p:cNvPr id="275" name="Shape 275"/>
        <p:cNvGrpSpPr/>
        <p:nvPr/>
      </p:nvGrpSpPr>
      <p:grpSpPr>
        <a:xfrm>
          <a:off x="0" y="0"/>
          <a:ext cx="0" cy="0"/>
          <a:chOff x="0" y="0"/>
          <a:chExt cx="0" cy="0"/>
        </a:xfrm>
      </p:grpSpPr>
      <p:sp>
        <p:nvSpPr>
          <p:cNvPr id="276" name="Google Shape;276;p20"/>
          <p:cNvSpPr txBox="1"/>
          <p:nvPr/>
        </p:nvSpPr>
        <p:spPr>
          <a:xfrm>
            <a:off x="1" y="1891608"/>
            <a:ext cx="12191999" cy="15696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9600">
                <a:solidFill>
                  <a:schemeClr val="dk1"/>
                </a:solidFill>
                <a:latin typeface="Arial"/>
                <a:ea typeface="Arial"/>
                <a:cs typeface="Arial"/>
                <a:sym typeface="Arial"/>
              </a:rPr>
              <a:t>Reading at home</a:t>
            </a:r>
            <a:endParaRPr/>
          </a:p>
        </p:txBody>
      </p:sp>
      <p:pic>
        <p:nvPicPr>
          <p:cNvPr descr="Phonics - Goodmayes Primary School" id="277" name="Google Shape;277;p20"/>
          <p:cNvPicPr preferRelativeResize="0"/>
          <p:nvPr/>
        </p:nvPicPr>
        <p:blipFill rotWithShape="1">
          <a:blip r:embed="rId3">
            <a:alphaModFix/>
          </a:blip>
          <a:srcRect b="0" l="0" r="0" t="0"/>
          <a:stretch/>
        </p:blipFill>
        <p:spPr>
          <a:xfrm>
            <a:off x="9732712" y="205426"/>
            <a:ext cx="2040469" cy="2040469"/>
          </a:xfrm>
          <a:prstGeom prst="rect">
            <a:avLst/>
          </a:prstGeom>
          <a:noFill/>
          <a:ln>
            <a:noFill/>
          </a:ln>
        </p:spPr>
      </p:pic>
      <p:pic>
        <p:nvPicPr>
          <p:cNvPr descr="Reading at Home - Oxford Owl for Home" id="278" name="Google Shape;278;p20"/>
          <p:cNvPicPr preferRelativeResize="0"/>
          <p:nvPr/>
        </p:nvPicPr>
        <p:blipFill rotWithShape="1">
          <a:blip r:embed="rId4">
            <a:alphaModFix/>
          </a:blip>
          <a:srcRect b="0" l="0" r="0" t="0"/>
          <a:stretch/>
        </p:blipFill>
        <p:spPr>
          <a:xfrm>
            <a:off x="2403892" y="3461268"/>
            <a:ext cx="7677735" cy="2924852"/>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21"/>
          <p:cNvSpPr txBox="1"/>
          <p:nvPr>
            <p:ph idx="1" type="body"/>
          </p:nvPr>
        </p:nvSpPr>
        <p:spPr>
          <a:xfrm>
            <a:off x="479375" y="1698775"/>
            <a:ext cx="6892500" cy="3806700"/>
          </a:xfrm>
          <a:prstGeom prst="rect">
            <a:avLst/>
          </a:prstGeom>
          <a:noFill/>
          <a:ln cap="flat" cmpd="sng" w="57150">
            <a:solidFill>
              <a:srgbClr val="CC66FF"/>
            </a:solidFill>
            <a:prstDash val="solid"/>
            <a:round/>
            <a:headEnd len="sm" w="sm" type="none"/>
            <a:tailEnd len="sm" w="sm" type="none"/>
          </a:ln>
        </p:spPr>
        <p:txBody>
          <a:bodyPr anchorCtr="0" anchor="t" bIns="45700" lIns="91425" spcFirstLastPara="1" rIns="91425" wrap="square" tIns="45700">
            <a:normAutofit fontScale="55000" lnSpcReduction="10000"/>
          </a:bodyPr>
          <a:lstStyle/>
          <a:p>
            <a:pPr indent="0" lvl="0" marL="0" rtl="0" algn="l">
              <a:lnSpc>
                <a:spcPct val="90000"/>
              </a:lnSpc>
              <a:spcBef>
                <a:spcPts val="0"/>
              </a:spcBef>
              <a:spcAft>
                <a:spcPts val="0"/>
              </a:spcAft>
              <a:buClr>
                <a:srgbClr val="CC66FF"/>
              </a:buClr>
              <a:buSzPct val="100000"/>
              <a:buNone/>
            </a:pPr>
            <a:r>
              <a:t/>
            </a:r>
            <a:endParaRPr b="1" sz="3600">
              <a:solidFill>
                <a:srgbClr val="CC66FF"/>
              </a:solidFill>
              <a:latin typeface="Arial"/>
              <a:ea typeface="Arial"/>
              <a:cs typeface="Arial"/>
              <a:sym typeface="Arial"/>
            </a:endParaRPr>
          </a:p>
          <a:p>
            <a:pPr indent="0" lvl="0" marL="0" rtl="0" algn="l">
              <a:lnSpc>
                <a:spcPct val="90000"/>
              </a:lnSpc>
              <a:spcBef>
                <a:spcPts val="0"/>
              </a:spcBef>
              <a:spcAft>
                <a:spcPts val="0"/>
              </a:spcAft>
              <a:buClr>
                <a:srgbClr val="CC66FF"/>
              </a:buClr>
              <a:buSzPct val="79627"/>
              <a:buNone/>
            </a:pPr>
            <a:r>
              <a:rPr b="1" lang="en-GB" sz="4521">
                <a:solidFill>
                  <a:srgbClr val="CC66FF"/>
                </a:solidFill>
                <a:latin typeface="Arial"/>
                <a:ea typeface="Arial"/>
                <a:cs typeface="Arial"/>
                <a:sym typeface="Arial"/>
              </a:rPr>
              <a:t>This will develop their…</a:t>
            </a:r>
            <a:endParaRPr b="1" sz="4521">
              <a:solidFill>
                <a:srgbClr val="CC66FF"/>
              </a:solidFill>
              <a:latin typeface="Arial"/>
              <a:ea typeface="Arial"/>
              <a:cs typeface="Arial"/>
              <a:sym typeface="Arial"/>
            </a:endParaRPr>
          </a:p>
          <a:p>
            <a:pPr indent="0" lvl="0" marL="0" rtl="0" algn="l">
              <a:lnSpc>
                <a:spcPct val="90000"/>
              </a:lnSpc>
              <a:spcBef>
                <a:spcPts val="0"/>
              </a:spcBef>
              <a:spcAft>
                <a:spcPts val="0"/>
              </a:spcAft>
              <a:buClr>
                <a:srgbClr val="CC66FF"/>
              </a:buClr>
              <a:buSzPct val="79627"/>
              <a:buNone/>
            </a:pPr>
            <a:r>
              <a:t/>
            </a:r>
            <a:endParaRPr b="1" sz="4521">
              <a:solidFill>
                <a:srgbClr val="CC66FF"/>
              </a:solidFill>
              <a:latin typeface="Arial"/>
              <a:ea typeface="Arial"/>
              <a:cs typeface="Arial"/>
              <a:sym typeface="Arial"/>
            </a:endParaRPr>
          </a:p>
          <a:p>
            <a:pPr indent="-185269" lvl="0" marL="228600" rtl="0" algn="l">
              <a:lnSpc>
                <a:spcPct val="90000"/>
              </a:lnSpc>
              <a:spcBef>
                <a:spcPts val="1000"/>
              </a:spcBef>
              <a:spcAft>
                <a:spcPts val="0"/>
              </a:spcAft>
              <a:buClr>
                <a:srgbClr val="0C0C0C"/>
              </a:buClr>
              <a:buSzPct val="100000"/>
              <a:buChar char="•"/>
            </a:pPr>
            <a:r>
              <a:rPr lang="en-GB" sz="4813">
                <a:solidFill>
                  <a:srgbClr val="0C0C0C"/>
                </a:solidFill>
                <a:latin typeface="Arial"/>
                <a:ea typeface="Arial"/>
                <a:cs typeface="Arial"/>
                <a:sym typeface="Arial"/>
              </a:rPr>
              <a:t>Understanding of words and sentences</a:t>
            </a:r>
            <a:endParaRPr sz="4813">
              <a:solidFill>
                <a:srgbClr val="0C0C0C"/>
              </a:solidFill>
              <a:latin typeface="Arial"/>
              <a:ea typeface="Arial"/>
              <a:cs typeface="Arial"/>
              <a:sym typeface="Arial"/>
            </a:endParaRPr>
          </a:p>
          <a:p>
            <a:pPr indent="0" lvl="0" marL="228600" rtl="0" algn="l">
              <a:lnSpc>
                <a:spcPct val="90000"/>
              </a:lnSpc>
              <a:spcBef>
                <a:spcPts val="1000"/>
              </a:spcBef>
              <a:spcAft>
                <a:spcPts val="0"/>
              </a:spcAft>
              <a:buNone/>
            </a:pPr>
            <a:r>
              <a:t/>
            </a:r>
            <a:endParaRPr sz="3148">
              <a:solidFill>
                <a:srgbClr val="0C0C0C"/>
              </a:solidFill>
              <a:latin typeface="Arial"/>
              <a:ea typeface="Arial"/>
              <a:cs typeface="Arial"/>
              <a:sym typeface="Arial"/>
            </a:endParaRPr>
          </a:p>
          <a:p>
            <a:pPr indent="-185269" lvl="0" marL="228600" rtl="0" algn="l">
              <a:lnSpc>
                <a:spcPct val="90000"/>
              </a:lnSpc>
              <a:spcBef>
                <a:spcPts val="1000"/>
              </a:spcBef>
              <a:spcAft>
                <a:spcPts val="0"/>
              </a:spcAft>
              <a:buClr>
                <a:srgbClr val="0C0C0C"/>
              </a:buClr>
              <a:buSzPct val="100000"/>
              <a:buChar char="•"/>
            </a:pPr>
            <a:r>
              <a:rPr lang="en-GB" sz="4813">
                <a:solidFill>
                  <a:srgbClr val="0C0C0C"/>
                </a:solidFill>
                <a:latin typeface="Arial"/>
                <a:ea typeface="Arial"/>
                <a:cs typeface="Arial"/>
                <a:sym typeface="Arial"/>
              </a:rPr>
              <a:t>range of vocabulary </a:t>
            </a:r>
            <a:endParaRPr sz="4813">
              <a:solidFill>
                <a:srgbClr val="0C0C0C"/>
              </a:solidFill>
              <a:latin typeface="Arial"/>
              <a:ea typeface="Arial"/>
              <a:cs typeface="Arial"/>
              <a:sym typeface="Arial"/>
            </a:endParaRPr>
          </a:p>
          <a:p>
            <a:pPr indent="0" lvl="0" marL="228600" rtl="0" algn="l">
              <a:lnSpc>
                <a:spcPct val="90000"/>
              </a:lnSpc>
              <a:spcBef>
                <a:spcPts val="1000"/>
              </a:spcBef>
              <a:spcAft>
                <a:spcPts val="0"/>
              </a:spcAft>
              <a:buNone/>
            </a:pPr>
            <a:r>
              <a:t/>
            </a:r>
            <a:endParaRPr sz="3053">
              <a:solidFill>
                <a:srgbClr val="0C0C0C"/>
              </a:solidFill>
              <a:latin typeface="Arial"/>
              <a:ea typeface="Arial"/>
              <a:cs typeface="Arial"/>
              <a:sym typeface="Arial"/>
            </a:endParaRPr>
          </a:p>
          <a:p>
            <a:pPr indent="-185269" lvl="0" marL="228600" rtl="0" algn="l">
              <a:lnSpc>
                <a:spcPct val="90000"/>
              </a:lnSpc>
              <a:spcBef>
                <a:spcPts val="1000"/>
              </a:spcBef>
              <a:spcAft>
                <a:spcPts val="0"/>
              </a:spcAft>
              <a:buClr>
                <a:srgbClr val="0C0C0C"/>
              </a:buClr>
              <a:buSzPct val="100000"/>
              <a:buChar char="•"/>
            </a:pPr>
            <a:r>
              <a:rPr lang="en-GB" sz="4813">
                <a:solidFill>
                  <a:srgbClr val="0C0C0C"/>
                </a:solidFill>
                <a:latin typeface="Arial"/>
                <a:ea typeface="Arial"/>
                <a:cs typeface="Arial"/>
                <a:sym typeface="Arial"/>
              </a:rPr>
              <a:t>listening and comprehension skills</a:t>
            </a:r>
            <a:endParaRPr sz="4813">
              <a:solidFill>
                <a:srgbClr val="0C0C0C"/>
              </a:solidFill>
              <a:latin typeface="Arial"/>
              <a:ea typeface="Arial"/>
              <a:cs typeface="Arial"/>
              <a:sym typeface="Arial"/>
            </a:endParaRPr>
          </a:p>
          <a:p>
            <a:pPr indent="0" lvl="0" marL="0" rtl="0" algn="l">
              <a:lnSpc>
                <a:spcPct val="90000"/>
              </a:lnSpc>
              <a:spcBef>
                <a:spcPts val="1000"/>
              </a:spcBef>
              <a:spcAft>
                <a:spcPts val="0"/>
              </a:spcAft>
              <a:buClr>
                <a:srgbClr val="595959"/>
              </a:buClr>
              <a:buSzPct val="100000"/>
              <a:buNone/>
            </a:pPr>
            <a:r>
              <a:t/>
            </a:r>
            <a:endParaRPr sz="2400">
              <a:solidFill>
                <a:srgbClr val="0C0C0C"/>
              </a:solidFill>
              <a:latin typeface="Calibri"/>
              <a:ea typeface="Calibri"/>
              <a:cs typeface="Calibri"/>
              <a:sym typeface="Calibri"/>
            </a:endParaRPr>
          </a:p>
          <a:p>
            <a:pPr indent="0" lvl="0" marL="0" rtl="0" algn="l">
              <a:lnSpc>
                <a:spcPct val="90000"/>
              </a:lnSpc>
              <a:spcBef>
                <a:spcPts val="1000"/>
              </a:spcBef>
              <a:spcAft>
                <a:spcPts val="0"/>
              </a:spcAft>
              <a:buClr>
                <a:srgbClr val="595959"/>
              </a:buClr>
              <a:buSzPts val="1320"/>
              <a:buNone/>
            </a:pPr>
            <a:r>
              <a:t/>
            </a:r>
            <a:endParaRPr sz="581">
              <a:solidFill>
                <a:srgbClr val="0C0C0C"/>
              </a:solidFill>
              <a:latin typeface="Calibri"/>
              <a:ea typeface="Calibri"/>
              <a:cs typeface="Calibri"/>
              <a:sym typeface="Calibri"/>
            </a:endParaRPr>
          </a:p>
          <a:p>
            <a:pPr indent="-87629" lvl="0" marL="228600" rtl="0" algn="l">
              <a:lnSpc>
                <a:spcPct val="90000"/>
              </a:lnSpc>
              <a:spcBef>
                <a:spcPts val="1000"/>
              </a:spcBef>
              <a:spcAft>
                <a:spcPts val="0"/>
              </a:spcAft>
              <a:buClr>
                <a:srgbClr val="595959"/>
              </a:buClr>
              <a:buSzPct val="100000"/>
              <a:buNone/>
            </a:pPr>
            <a:r>
              <a:t/>
            </a:r>
            <a:endParaRPr sz="2400">
              <a:solidFill>
                <a:srgbClr val="0C0C0C"/>
              </a:solidFill>
            </a:endParaRPr>
          </a:p>
        </p:txBody>
      </p:sp>
      <p:sp>
        <p:nvSpPr>
          <p:cNvPr id="284" name="Google Shape;284;p21"/>
          <p:cNvSpPr txBox="1"/>
          <p:nvPr>
            <p:ph type="title"/>
          </p:nvPr>
        </p:nvSpPr>
        <p:spPr>
          <a:xfrm>
            <a:off x="479376" y="332656"/>
            <a:ext cx="7632848" cy="1152128"/>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7030A0"/>
              </a:buClr>
              <a:buSzPct val="100000"/>
              <a:buFont typeface="Arial"/>
              <a:buNone/>
            </a:pPr>
            <a:r>
              <a:rPr b="1" lang="en-GB">
                <a:solidFill>
                  <a:srgbClr val="7030A0"/>
                </a:solidFill>
                <a:latin typeface="Arial"/>
                <a:ea typeface="Arial"/>
                <a:cs typeface="Arial"/>
                <a:sym typeface="Arial"/>
              </a:rPr>
              <a:t>The most important thing you can do is read with your child</a:t>
            </a:r>
            <a:endParaRPr/>
          </a:p>
        </p:txBody>
      </p:sp>
      <p:pic>
        <p:nvPicPr>
          <p:cNvPr id="285" name="Google Shape;285;p21"/>
          <p:cNvPicPr preferRelativeResize="0"/>
          <p:nvPr/>
        </p:nvPicPr>
        <p:blipFill rotWithShape="1">
          <a:blip r:embed="rId3">
            <a:alphaModFix/>
          </a:blip>
          <a:srcRect b="0" l="0" r="0" t="-758"/>
          <a:stretch/>
        </p:blipFill>
        <p:spPr>
          <a:xfrm>
            <a:off x="7487936" y="1649987"/>
            <a:ext cx="4392600" cy="3909000"/>
          </a:xfrm>
          <a:prstGeom prst="roundRect">
            <a:avLst>
              <a:gd fmla="val 5225" name="adj"/>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pic>
        <p:nvPicPr>
          <p:cNvPr id="290" name="Google Shape;290;p22"/>
          <p:cNvPicPr preferRelativeResize="0"/>
          <p:nvPr/>
        </p:nvPicPr>
        <p:blipFill rotWithShape="1">
          <a:blip r:embed="rId3">
            <a:alphaModFix/>
          </a:blip>
          <a:srcRect b="0" l="0" r="0" t="0"/>
          <a:stretch/>
        </p:blipFill>
        <p:spPr>
          <a:xfrm>
            <a:off x="6960096" y="2204864"/>
            <a:ext cx="3117864" cy="2968207"/>
          </a:xfrm>
          <a:prstGeom prst="rect">
            <a:avLst/>
          </a:prstGeom>
          <a:noFill/>
          <a:ln>
            <a:noFill/>
          </a:ln>
        </p:spPr>
      </p:pic>
      <p:sp>
        <p:nvSpPr>
          <p:cNvPr id="291" name="Google Shape;291;p22"/>
          <p:cNvSpPr txBox="1"/>
          <p:nvPr>
            <p:ph idx="1" type="body"/>
          </p:nvPr>
        </p:nvSpPr>
        <p:spPr>
          <a:xfrm>
            <a:off x="479376" y="2544416"/>
            <a:ext cx="5854168" cy="3764903"/>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0C0C0C"/>
              </a:buClr>
              <a:buSzPts val="2800"/>
              <a:buChar char="•"/>
            </a:pPr>
            <a:r>
              <a:rPr lang="en-GB">
                <a:solidFill>
                  <a:srgbClr val="0C0C0C"/>
                </a:solidFill>
                <a:latin typeface="Arial"/>
                <a:ea typeface="Arial"/>
                <a:cs typeface="Arial"/>
                <a:sym typeface="Arial"/>
              </a:rPr>
              <a:t>Your child should be able to read their book without your help.</a:t>
            </a:r>
            <a:endParaRPr/>
          </a:p>
          <a:p>
            <a:pPr indent="-228600" lvl="0" marL="228600" rtl="0" algn="l">
              <a:lnSpc>
                <a:spcPct val="90000"/>
              </a:lnSpc>
              <a:spcBef>
                <a:spcPts val="1000"/>
              </a:spcBef>
              <a:spcAft>
                <a:spcPts val="0"/>
              </a:spcAft>
              <a:buClr>
                <a:srgbClr val="0C0C0C"/>
              </a:buClr>
              <a:buSzPts val="2800"/>
              <a:buChar char="•"/>
            </a:pPr>
            <a:r>
              <a:rPr lang="en-GB">
                <a:solidFill>
                  <a:srgbClr val="0C0C0C"/>
                </a:solidFill>
                <a:latin typeface="Arial"/>
                <a:ea typeface="Arial"/>
                <a:cs typeface="Arial"/>
                <a:sym typeface="Arial"/>
              </a:rPr>
              <a:t>If they can’t read a word read it to them.</a:t>
            </a:r>
            <a:endParaRPr/>
          </a:p>
          <a:p>
            <a:pPr indent="-228600" lvl="0" marL="228600" rtl="0" algn="l">
              <a:lnSpc>
                <a:spcPct val="90000"/>
              </a:lnSpc>
              <a:spcBef>
                <a:spcPts val="1000"/>
              </a:spcBef>
              <a:spcAft>
                <a:spcPts val="0"/>
              </a:spcAft>
              <a:buClr>
                <a:srgbClr val="0C0C0C"/>
              </a:buClr>
              <a:buSzPts val="2800"/>
              <a:buChar char="•"/>
            </a:pPr>
            <a:r>
              <a:rPr lang="en-GB">
                <a:solidFill>
                  <a:srgbClr val="0C0C0C"/>
                </a:solidFill>
                <a:latin typeface="Arial"/>
                <a:ea typeface="Arial"/>
                <a:cs typeface="Arial"/>
                <a:sym typeface="Arial"/>
              </a:rPr>
              <a:t>Talk about the book and celebrate their success.</a:t>
            </a:r>
            <a:endParaRPr/>
          </a:p>
        </p:txBody>
      </p:sp>
      <p:sp>
        <p:nvSpPr>
          <p:cNvPr id="292" name="Google Shape;292;p22"/>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7030A0"/>
              </a:buClr>
              <a:buSzPct val="100000"/>
              <a:buFont typeface="Arial"/>
              <a:buNone/>
            </a:pPr>
            <a:r>
              <a:rPr b="1" lang="en-GB">
                <a:solidFill>
                  <a:srgbClr val="7030A0"/>
                </a:solidFill>
                <a:latin typeface="Arial"/>
                <a:ea typeface="Arial"/>
                <a:cs typeface="Arial"/>
                <a:sym typeface="Arial"/>
              </a:rPr>
              <a:t>Listening to your child read their phonics book</a:t>
            </a:r>
            <a:endParaRPr/>
          </a:p>
        </p:txBody>
      </p:sp>
      <p:pic>
        <p:nvPicPr>
          <p:cNvPr id="293" name="Google Shape;293;p22"/>
          <p:cNvPicPr preferRelativeResize="0"/>
          <p:nvPr/>
        </p:nvPicPr>
        <p:blipFill rotWithShape="1">
          <a:blip r:embed="rId4">
            <a:alphaModFix/>
          </a:blip>
          <a:srcRect b="0" l="0" r="0" t="0"/>
          <a:stretch/>
        </p:blipFill>
        <p:spPr>
          <a:xfrm>
            <a:off x="8256240" y="3212976"/>
            <a:ext cx="3096344" cy="2947720"/>
          </a:xfrm>
          <a:prstGeom prst="rect">
            <a:avLst/>
          </a:prstGeom>
          <a:noFill/>
          <a:ln>
            <a:noFill/>
          </a:ln>
        </p:spPr>
      </p:pic>
    </p:spTree>
  </p:cSld>
  <p:clrMapOvr>
    <a:masterClrMapping/>
  </p:clrMapOvr>
  <mc:AlternateContent>
    <mc:Choice Requires="p14">
      <p:transition spd="slow" p14:dur="700">
        <p:fade/>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pic>
        <p:nvPicPr>
          <p:cNvPr descr="A person and a child reading a book&#10;&#10;Description automatically generated with medium confidence" id="298" name="Google Shape;298;p23"/>
          <p:cNvPicPr preferRelativeResize="0"/>
          <p:nvPr/>
        </p:nvPicPr>
        <p:blipFill rotWithShape="1">
          <a:blip r:embed="rId3">
            <a:alphaModFix/>
          </a:blip>
          <a:srcRect b="-1" l="0" r="0" t="0"/>
          <a:stretch/>
        </p:blipFill>
        <p:spPr>
          <a:xfrm>
            <a:off x="7630256" y="1929052"/>
            <a:ext cx="4359600" cy="3909000"/>
          </a:xfrm>
          <a:prstGeom prst="roundRect">
            <a:avLst>
              <a:gd fmla="val 3700" name="adj"/>
            </a:avLst>
          </a:prstGeom>
          <a:noFill/>
          <a:ln>
            <a:noFill/>
          </a:ln>
        </p:spPr>
      </p:pic>
      <p:sp>
        <p:nvSpPr>
          <p:cNvPr id="299" name="Google Shape;299;p23"/>
          <p:cNvSpPr txBox="1"/>
          <p:nvPr>
            <p:ph idx="1" type="body"/>
          </p:nvPr>
        </p:nvSpPr>
        <p:spPr>
          <a:xfrm>
            <a:off x="479375" y="1687250"/>
            <a:ext cx="6997200" cy="439260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accent2"/>
              </a:buClr>
              <a:buSzPts val="2400"/>
              <a:buNone/>
            </a:pPr>
            <a:r>
              <a:t/>
            </a:r>
            <a:endParaRPr b="1" sz="2400">
              <a:solidFill>
                <a:schemeClr val="accent2"/>
              </a:solidFill>
              <a:latin typeface="Arial"/>
              <a:ea typeface="Arial"/>
              <a:cs typeface="Arial"/>
              <a:sym typeface="Arial"/>
            </a:endParaRPr>
          </a:p>
          <a:p>
            <a:pPr indent="0" lvl="0" marL="0" rtl="0" algn="l">
              <a:lnSpc>
                <a:spcPct val="90000"/>
              </a:lnSpc>
              <a:spcBef>
                <a:spcPts val="0"/>
              </a:spcBef>
              <a:spcAft>
                <a:spcPts val="0"/>
              </a:spcAft>
              <a:buClr>
                <a:schemeClr val="accent2"/>
              </a:buClr>
              <a:buSzPts val="2400"/>
              <a:buNone/>
            </a:pPr>
            <a:r>
              <a:rPr b="1" lang="en-GB" sz="2400">
                <a:solidFill>
                  <a:schemeClr val="accent2"/>
                </a:solidFill>
                <a:latin typeface="Arial"/>
                <a:ea typeface="Arial"/>
                <a:cs typeface="Arial"/>
                <a:sym typeface="Arial"/>
              </a:rPr>
              <a:t>The library book is for YOU to read:</a:t>
            </a:r>
            <a:endParaRPr/>
          </a:p>
          <a:p>
            <a:pPr indent="-228600" lvl="0" marL="228600" rtl="0" algn="l">
              <a:lnSpc>
                <a:spcPct val="90000"/>
              </a:lnSpc>
              <a:spcBef>
                <a:spcPts val="600"/>
              </a:spcBef>
              <a:spcAft>
                <a:spcPts val="0"/>
              </a:spcAft>
              <a:buClr>
                <a:srgbClr val="0C0C0C"/>
              </a:buClr>
              <a:buSzPts val="2400"/>
              <a:buChar char="•"/>
            </a:pPr>
            <a:r>
              <a:rPr lang="en-GB" sz="2400">
                <a:solidFill>
                  <a:srgbClr val="0C0C0C"/>
                </a:solidFill>
                <a:latin typeface="Arial"/>
                <a:ea typeface="Arial"/>
                <a:cs typeface="Arial"/>
                <a:sym typeface="Arial"/>
              </a:rPr>
              <a:t>Make the story sound as exciting as you can by changing your voice.</a:t>
            </a:r>
            <a:endParaRPr sz="2400">
              <a:solidFill>
                <a:srgbClr val="0C0C0C"/>
              </a:solidFill>
              <a:latin typeface="Arial"/>
              <a:ea typeface="Arial"/>
              <a:cs typeface="Arial"/>
              <a:sym typeface="Arial"/>
            </a:endParaRPr>
          </a:p>
          <a:p>
            <a:pPr indent="0" lvl="0" marL="228600" rtl="0" algn="l">
              <a:lnSpc>
                <a:spcPct val="90000"/>
              </a:lnSpc>
              <a:spcBef>
                <a:spcPts val="600"/>
              </a:spcBef>
              <a:spcAft>
                <a:spcPts val="0"/>
              </a:spcAft>
              <a:buNone/>
            </a:pPr>
            <a:r>
              <a:t/>
            </a:r>
            <a:endParaRPr sz="1300">
              <a:solidFill>
                <a:srgbClr val="0C0C0C"/>
              </a:solidFill>
              <a:latin typeface="Arial"/>
              <a:ea typeface="Arial"/>
              <a:cs typeface="Arial"/>
              <a:sym typeface="Arial"/>
            </a:endParaRPr>
          </a:p>
          <a:p>
            <a:pPr indent="-228600" lvl="0" marL="228600" rtl="0" algn="l">
              <a:lnSpc>
                <a:spcPct val="90000"/>
              </a:lnSpc>
              <a:spcBef>
                <a:spcPts val="600"/>
              </a:spcBef>
              <a:spcAft>
                <a:spcPts val="0"/>
              </a:spcAft>
              <a:buClr>
                <a:srgbClr val="0C0C0C"/>
              </a:buClr>
              <a:buSzPts val="2400"/>
              <a:buChar char="•"/>
            </a:pPr>
            <a:r>
              <a:rPr lang="en-GB" sz="2400">
                <a:solidFill>
                  <a:srgbClr val="0C0C0C"/>
                </a:solidFill>
                <a:latin typeface="Arial"/>
                <a:ea typeface="Arial"/>
                <a:cs typeface="Arial"/>
                <a:sym typeface="Arial"/>
              </a:rPr>
              <a:t>Talk with your child as much as you can</a:t>
            </a:r>
            <a:endParaRPr sz="2400">
              <a:solidFill>
                <a:srgbClr val="0C0C0C"/>
              </a:solidFill>
              <a:latin typeface="Arial"/>
              <a:ea typeface="Arial"/>
              <a:cs typeface="Arial"/>
              <a:sym typeface="Arial"/>
            </a:endParaRPr>
          </a:p>
          <a:p>
            <a:pPr indent="0" lvl="0" marL="0" rtl="0" algn="l">
              <a:lnSpc>
                <a:spcPct val="90000"/>
              </a:lnSpc>
              <a:spcBef>
                <a:spcPts val="600"/>
              </a:spcBef>
              <a:spcAft>
                <a:spcPts val="0"/>
              </a:spcAft>
              <a:buNone/>
            </a:pPr>
            <a:r>
              <a:t/>
            </a:r>
            <a:endParaRPr sz="900">
              <a:solidFill>
                <a:srgbClr val="0C0C0C"/>
              </a:solidFill>
              <a:latin typeface="Arial"/>
              <a:ea typeface="Arial"/>
              <a:cs typeface="Arial"/>
              <a:sym typeface="Arial"/>
            </a:endParaRPr>
          </a:p>
          <a:p>
            <a:pPr indent="0" lvl="0" marL="0" rtl="0" algn="l">
              <a:lnSpc>
                <a:spcPct val="90000"/>
              </a:lnSpc>
              <a:spcBef>
                <a:spcPts val="600"/>
              </a:spcBef>
              <a:spcAft>
                <a:spcPts val="0"/>
              </a:spcAft>
              <a:buNone/>
            </a:pPr>
            <a:r>
              <a:rPr lang="en-GB">
                <a:solidFill>
                  <a:srgbClr val="0C0C0C"/>
                </a:solidFill>
                <a:latin typeface="Arial"/>
                <a:ea typeface="Arial"/>
                <a:cs typeface="Arial"/>
                <a:sym typeface="Arial"/>
              </a:rPr>
              <a:t>*</a:t>
            </a:r>
            <a:r>
              <a:rPr lang="en-GB" sz="2500">
                <a:solidFill>
                  <a:srgbClr val="0C0C0C"/>
                </a:solidFill>
                <a:latin typeface="Arial"/>
                <a:ea typeface="Arial"/>
                <a:cs typeface="Arial"/>
                <a:sym typeface="Arial"/>
              </a:rPr>
              <a:t>Introduce new and exciting language</a:t>
            </a:r>
            <a:endParaRPr sz="2500"/>
          </a:p>
          <a:p>
            <a:pPr indent="0" lvl="0" marL="0" rtl="0" algn="l">
              <a:lnSpc>
                <a:spcPct val="90000"/>
              </a:lnSpc>
              <a:spcBef>
                <a:spcPts val="600"/>
              </a:spcBef>
              <a:spcAft>
                <a:spcPts val="0"/>
              </a:spcAft>
              <a:buNone/>
            </a:pPr>
            <a:r>
              <a:rPr lang="en-GB" sz="2500">
                <a:solidFill>
                  <a:srgbClr val="0C0C0C"/>
                </a:solidFill>
                <a:latin typeface="Arial"/>
                <a:ea typeface="Arial"/>
                <a:cs typeface="Arial"/>
                <a:sym typeface="Arial"/>
              </a:rPr>
              <a:t>*</a:t>
            </a:r>
            <a:r>
              <a:rPr lang="en-GB" sz="2500">
                <a:solidFill>
                  <a:srgbClr val="0C0C0C"/>
                </a:solidFill>
                <a:latin typeface="Arial"/>
                <a:ea typeface="Arial"/>
                <a:cs typeface="Arial"/>
                <a:sym typeface="Arial"/>
              </a:rPr>
              <a:t>Encourage your child to use new vocabulary</a:t>
            </a:r>
            <a:endParaRPr sz="2500"/>
          </a:p>
          <a:p>
            <a:pPr indent="0" lvl="0" marL="0" rtl="0" algn="l">
              <a:lnSpc>
                <a:spcPct val="90000"/>
              </a:lnSpc>
              <a:spcBef>
                <a:spcPts val="600"/>
              </a:spcBef>
              <a:spcAft>
                <a:spcPts val="0"/>
              </a:spcAft>
              <a:buNone/>
            </a:pPr>
            <a:r>
              <a:rPr lang="en-GB" sz="2500">
                <a:solidFill>
                  <a:srgbClr val="0C0C0C"/>
                </a:solidFill>
                <a:latin typeface="Arial"/>
                <a:ea typeface="Arial"/>
                <a:cs typeface="Arial"/>
                <a:sym typeface="Arial"/>
              </a:rPr>
              <a:t>*</a:t>
            </a:r>
            <a:r>
              <a:rPr lang="en-GB" sz="2500">
                <a:solidFill>
                  <a:srgbClr val="0C0C0C"/>
                </a:solidFill>
                <a:latin typeface="Arial"/>
                <a:ea typeface="Arial"/>
                <a:cs typeface="Arial"/>
                <a:sym typeface="Arial"/>
              </a:rPr>
              <a:t>Make up sentences together</a:t>
            </a:r>
            <a:endParaRPr sz="2500"/>
          </a:p>
          <a:p>
            <a:pPr indent="0" lvl="0" marL="0" rtl="0" algn="l">
              <a:lnSpc>
                <a:spcPct val="90000"/>
              </a:lnSpc>
              <a:spcBef>
                <a:spcPts val="600"/>
              </a:spcBef>
              <a:spcAft>
                <a:spcPts val="0"/>
              </a:spcAft>
              <a:buNone/>
            </a:pPr>
            <a:r>
              <a:rPr lang="en-GB" sz="2500">
                <a:solidFill>
                  <a:srgbClr val="0C0C0C"/>
                </a:solidFill>
                <a:latin typeface="Arial"/>
                <a:ea typeface="Arial"/>
                <a:cs typeface="Arial"/>
                <a:sym typeface="Arial"/>
              </a:rPr>
              <a:t>*</a:t>
            </a:r>
            <a:r>
              <a:rPr lang="en-GB" sz="2500">
                <a:solidFill>
                  <a:srgbClr val="0C0C0C"/>
                </a:solidFill>
                <a:latin typeface="Arial"/>
                <a:ea typeface="Arial"/>
                <a:cs typeface="Arial"/>
                <a:sym typeface="Arial"/>
              </a:rPr>
              <a:t>Find different words to use</a:t>
            </a:r>
            <a:endParaRPr sz="2500"/>
          </a:p>
          <a:p>
            <a:pPr indent="0" lvl="0" marL="0" rtl="0" algn="l">
              <a:lnSpc>
                <a:spcPct val="90000"/>
              </a:lnSpc>
              <a:spcBef>
                <a:spcPts val="600"/>
              </a:spcBef>
              <a:spcAft>
                <a:spcPts val="0"/>
              </a:spcAft>
              <a:buNone/>
            </a:pPr>
            <a:r>
              <a:rPr lang="en-GB" sz="2500">
                <a:solidFill>
                  <a:srgbClr val="0C0C0C"/>
                </a:solidFill>
                <a:latin typeface="Arial"/>
                <a:ea typeface="Arial"/>
                <a:cs typeface="Arial"/>
                <a:sym typeface="Arial"/>
              </a:rPr>
              <a:t>*</a:t>
            </a:r>
            <a:r>
              <a:rPr lang="en-GB" sz="2500">
                <a:solidFill>
                  <a:srgbClr val="0C0C0C"/>
                </a:solidFill>
                <a:latin typeface="Arial"/>
                <a:ea typeface="Arial"/>
                <a:cs typeface="Arial"/>
                <a:sym typeface="Arial"/>
              </a:rPr>
              <a:t>Describe things you see</a:t>
            </a:r>
            <a:endParaRPr sz="2500">
              <a:solidFill>
                <a:srgbClr val="0C0C0C"/>
              </a:solidFill>
              <a:latin typeface="Arial"/>
              <a:ea typeface="Arial"/>
              <a:cs typeface="Arial"/>
              <a:sym typeface="Arial"/>
            </a:endParaRPr>
          </a:p>
        </p:txBody>
      </p:sp>
      <p:sp>
        <p:nvSpPr>
          <p:cNvPr id="300" name="Google Shape;300;p23"/>
          <p:cNvSpPr txBox="1"/>
          <p:nvPr>
            <p:ph type="title"/>
          </p:nvPr>
        </p:nvSpPr>
        <p:spPr>
          <a:xfrm>
            <a:off x="479376" y="332656"/>
            <a:ext cx="9793088" cy="1152128"/>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7030A0"/>
              </a:buClr>
              <a:buSzPts val="4000"/>
              <a:buFont typeface="Arial"/>
              <a:buNone/>
            </a:pPr>
            <a:r>
              <a:rPr b="1" lang="en-GB">
                <a:solidFill>
                  <a:srgbClr val="7030A0"/>
                </a:solidFill>
                <a:latin typeface="Arial"/>
                <a:ea typeface="Arial"/>
                <a:cs typeface="Arial"/>
                <a:sym typeface="Arial"/>
              </a:rPr>
              <a:t>Read to your child</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24"/>
          <p:cNvSpPr txBox="1"/>
          <p:nvPr>
            <p:ph type="title"/>
          </p:nvPr>
        </p:nvSpPr>
        <p:spPr>
          <a:xfrm>
            <a:off x="373224" y="74645"/>
            <a:ext cx="10980576" cy="161604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7030A0"/>
              </a:buClr>
              <a:buSzPts val="5400"/>
              <a:buFont typeface="Arial"/>
              <a:buNone/>
            </a:pPr>
            <a:r>
              <a:rPr b="1" lang="en-GB" sz="5400">
                <a:solidFill>
                  <a:srgbClr val="7030A0"/>
                </a:solidFill>
                <a:latin typeface="Arial"/>
                <a:ea typeface="Arial"/>
                <a:cs typeface="Arial"/>
                <a:sym typeface="Arial"/>
              </a:rPr>
              <a:t>Writing in Early Years</a:t>
            </a:r>
            <a:endParaRPr/>
          </a:p>
        </p:txBody>
      </p:sp>
      <p:sp>
        <p:nvSpPr>
          <p:cNvPr descr="Free school clipart from www.cutecolors.com | Kids reading, Free clip art, Clip  art" id="307" name="Google Shape;307;p24"/>
          <p:cNvSpPr txBox="1"/>
          <p:nvPr/>
        </p:nvSpPr>
        <p:spPr>
          <a:xfrm>
            <a:off x="373224" y="1337330"/>
            <a:ext cx="11318572" cy="4683606"/>
          </a:xfrm>
          <a:prstGeom prst="rect">
            <a:avLst/>
          </a:prstGeom>
          <a:solidFill>
            <a:srgbClr val="FF99FF"/>
          </a:solidFill>
          <a:ln cap="flat" cmpd="sng" w="38100">
            <a:solidFill>
              <a:srgbClr val="7030A0"/>
            </a:solidFill>
            <a:prstDash val="solid"/>
            <a:round/>
            <a:headEnd len="sm" w="sm" type="none"/>
            <a:tailEnd len="sm" w="sm" type="none"/>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chemeClr val="dk1"/>
              </a:buClr>
              <a:buSzPts val="1000"/>
              <a:buFont typeface="Arial"/>
              <a:buNone/>
            </a:pPr>
            <a:r>
              <a:t/>
            </a:r>
            <a:endParaRPr sz="1000">
              <a:solidFill>
                <a:schemeClr val="dk1"/>
              </a:solidFill>
              <a:latin typeface="Arial"/>
              <a:ea typeface="Arial"/>
              <a:cs typeface="Arial"/>
              <a:sym typeface="Arial"/>
            </a:endParaRPr>
          </a:p>
          <a:p>
            <a:pPr indent="0" lvl="0" marL="0" marR="0" rtl="0" algn="l">
              <a:lnSpc>
                <a:spcPct val="90000"/>
              </a:lnSpc>
              <a:spcBef>
                <a:spcPts val="1000"/>
              </a:spcBef>
              <a:spcAft>
                <a:spcPts val="0"/>
              </a:spcAft>
              <a:buClr>
                <a:schemeClr val="dk1"/>
              </a:buClr>
              <a:buSzPts val="2400"/>
              <a:buFont typeface="Arial"/>
              <a:buNone/>
            </a:pPr>
            <a:r>
              <a:rPr b="1" lang="en-GB" sz="2400">
                <a:solidFill>
                  <a:schemeClr val="dk1"/>
                </a:solidFill>
                <a:latin typeface="Arial"/>
                <a:ea typeface="Arial"/>
                <a:cs typeface="Arial"/>
                <a:sym typeface="Arial"/>
              </a:rPr>
              <a:t>By the end of Early Years children are expected to:</a:t>
            </a:r>
            <a:endParaRPr sz="800">
              <a:solidFill>
                <a:schemeClr val="dk1"/>
              </a:solidFill>
              <a:latin typeface="Arial"/>
              <a:ea typeface="Arial"/>
              <a:cs typeface="Arial"/>
              <a:sym typeface="Arial"/>
            </a:endParaRPr>
          </a:p>
          <a:p>
            <a:pPr indent="-228600" lvl="0" marL="228600" marR="0" rtl="0" algn="l">
              <a:lnSpc>
                <a:spcPct val="90000"/>
              </a:lnSpc>
              <a:spcBef>
                <a:spcPts val="1000"/>
              </a:spcBef>
              <a:spcAft>
                <a:spcPts val="0"/>
              </a:spcAft>
              <a:buClr>
                <a:schemeClr val="dk1"/>
              </a:buClr>
              <a:buSzPts val="2800"/>
              <a:buFont typeface="Arial"/>
              <a:buChar char="•"/>
            </a:pPr>
            <a:r>
              <a:rPr lang="en-GB" sz="2800">
                <a:solidFill>
                  <a:schemeClr val="dk1"/>
                </a:solidFill>
                <a:latin typeface="Arial"/>
                <a:ea typeface="Arial"/>
                <a:cs typeface="Arial"/>
                <a:sym typeface="Arial"/>
              </a:rPr>
              <a:t>Write recognisable letters, most of which are correctly formed. </a:t>
            </a:r>
            <a:endParaRPr/>
          </a:p>
          <a:p>
            <a:pPr indent="-228600" lvl="0" marL="228600" marR="0" rtl="0" algn="l">
              <a:lnSpc>
                <a:spcPct val="90000"/>
              </a:lnSpc>
              <a:spcBef>
                <a:spcPts val="1000"/>
              </a:spcBef>
              <a:spcAft>
                <a:spcPts val="0"/>
              </a:spcAft>
              <a:buClr>
                <a:schemeClr val="dk1"/>
              </a:buClr>
              <a:buSzPts val="2800"/>
              <a:buFont typeface="Arial"/>
              <a:buChar char="•"/>
            </a:pPr>
            <a:r>
              <a:rPr lang="en-GB" sz="2800">
                <a:solidFill>
                  <a:schemeClr val="dk1"/>
                </a:solidFill>
                <a:latin typeface="Arial"/>
                <a:ea typeface="Arial"/>
                <a:cs typeface="Arial"/>
                <a:sym typeface="Arial"/>
              </a:rPr>
              <a:t>Spell words by identifying sounds in them and representing the sounds with a letter or letters. </a:t>
            </a:r>
            <a:endParaRPr/>
          </a:p>
          <a:p>
            <a:pPr indent="-228600" lvl="0" marL="228600" marR="0" rtl="0" algn="l">
              <a:lnSpc>
                <a:spcPct val="90000"/>
              </a:lnSpc>
              <a:spcBef>
                <a:spcPts val="1000"/>
              </a:spcBef>
              <a:spcAft>
                <a:spcPts val="0"/>
              </a:spcAft>
              <a:buClr>
                <a:schemeClr val="dk1"/>
              </a:buClr>
              <a:buSzPts val="2800"/>
              <a:buFont typeface="Arial"/>
              <a:buChar char="•"/>
            </a:pPr>
            <a:r>
              <a:rPr lang="en-GB" sz="2800">
                <a:solidFill>
                  <a:schemeClr val="dk1"/>
                </a:solidFill>
                <a:latin typeface="Arial"/>
                <a:ea typeface="Arial"/>
                <a:cs typeface="Arial"/>
                <a:sym typeface="Arial"/>
              </a:rPr>
              <a:t>Write simple phrases and sentences that can be read by others.</a:t>
            </a:r>
            <a:endParaRPr/>
          </a:p>
          <a:p>
            <a:pPr indent="0" lvl="0" marL="0" marR="0" rtl="0" algn="l">
              <a:lnSpc>
                <a:spcPct val="90000"/>
              </a:lnSpc>
              <a:spcBef>
                <a:spcPts val="1000"/>
              </a:spcBef>
              <a:spcAft>
                <a:spcPts val="0"/>
              </a:spcAft>
              <a:buClr>
                <a:schemeClr val="dk1"/>
              </a:buClr>
              <a:buSzPts val="2600"/>
              <a:buFont typeface="Arial"/>
              <a:buNone/>
            </a:pPr>
            <a:r>
              <a:rPr b="1" lang="en-GB" sz="2600">
                <a:solidFill>
                  <a:schemeClr val="dk1"/>
                </a:solidFill>
                <a:latin typeface="Arial"/>
                <a:ea typeface="Arial"/>
                <a:cs typeface="Arial"/>
                <a:sym typeface="Arial"/>
              </a:rPr>
              <a:t>Physical: Fine Motor</a:t>
            </a:r>
            <a:endParaRPr/>
          </a:p>
          <a:p>
            <a:pPr indent="-228600" lvl="0" marL="228600" marR="0" rtl="0" algn="l">
              <a:lnSpc>
                <a:spcPct val="90000"/>
              </a:lnSpc>
              <a:spcBef>
                <a:spcPts val="1000"/>
              </a:spcBef>
              <a:spcAft>
                <a:spcPts val="0"/>
              </a:spcAft>
              <a:buClr>
                <a:schemeClr val="dk1"/>
              </a:buClr>
              <a:buSzPts val="2800"/>
              <a:buFont typeface="Arial"/>
              <a:buChar char="•"/>
            </a:pPr>
            <a:r>
              <a:rPr lang="en-GB" sz="2800">
                <a:solidFill>
                  <a:schemeClr val="dk1"/>
                </a:solidFill>
                <a:latin typeface="Arial"/>
                <a:ea typeface="Arial"/>
                <a:cs typeface="Arial"/>
                <a:sym typeface="Arial"/>
              </a:rPr>
              <a:t>Hold a pencil effectively in preparation for fluent writing – using the tripod grip in almost all cases. </a:t>
            </a:r>
            <a:endParaRPr/>
          </a:p>
          <a:p>
            <a:pPr indent="-50800" lvl="0" marL="228600" marR="0" rtl="0" algn="l">
              <a:lnSpc>
                <a:spcPct val="90000"/>
              </a:lnSpc>
              <a:spcBef>
                <a:spcPts val="1000"/>
              </a:spcBef>
              <a:spcAft>
                <a:spcPts val="0"/>
              </a:spcAft>
              <a:buClr>
                <a:schemeClr val="dk1"/>
              </a:buClr>
              <a:buSzPts val="2800"/>
              <a:buFont typeface="Arial"/>
              <a:buNone/>
            </a:pPr>
            <a:r>
              <a:t/>
            </a:r>
            <a:endParaRPr sz="2800">
              <a:solidFill>
                <a:schemeClr val="dk1"/>
              </a:solidFill>
              <a:latin typeface="Calibri"/>
              <a:ea typeface="Calibri"/>
              <a:cs typeface="Calibri"/>
              <a:sym typeface="Calibri"/>
            </a:endParaRPr>
          </a:p>
        </p:txBody>
      </p:sp>
    </p:spTree>
  </p:cSld>
  <p:clrMapOvr>
    <a:masterClrMapping/>
  </p:clrMapOvr>
  <mc:AlternateContent>
    <mc:Choice Requires="p14">
      <p:transition spd="slow" p14:dur="3400">
        <p14:reveal dir="l"/>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25"/>
          <p:cNvSpPr txBox="1"/>
          <p:nvPr>
            <p:ph type="title"/>
          </p:nvPr>
        </p:nvSpPr>
        <p:spPr>
          <a:xfrm>
            <a:off x="382555" y="281355"/>
            <a:ext cx="10971245" cy="1046284"/>
          </a:xfrm>
          <a:prstGeom prst="rect">
            <a:avLst/>
          </a:prstGeom>
          <a:noFill/>
          <a:ln cap="flat" cmpd="sng" w="57150">
            <a:solidFill>
              <a:srgbClr val="7030A0"/>
            </a:solidFill>
            <a:prstDash val="solid"/>
            <a:round/>
            <a:headEnd len="sm" w="sm" type="none"/>
            <a:tailEnd len="sm" w="sm" type="none"/>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7030A0"/>
              </a:buClr>
              <a:buSzPts val="5400"/>
              <a:buFont typeface="Arial"/>
              <a:buNone/>
            </a:pPr>
            <a:r>
              <a:rPr b="1" lang="en-GB" sz="5400">
                <a:solidFill>
                  <a:srgbClr val="7030A0"/>
                </a:solidFill>
                <a:latin typeface="Arial"/>
                <a:ea typeface="Arial"/>
                <a:cs typeface="Arial"/>
                <a:sym typeface="Arial"/>
              </a:rPr>
              <a:t>Stages of writing</a:t>
            </a:r>
            <a:endParaRPr/>
          </a:p>
        </p:txBody>
      </p:sp>
      <p:pic>
        <p:nvPicPr>
          <p:cNvPr descr="https://eyfsmatters.files.wordpress.com/2016/04/img_8810.png?w=640" id="314" name="Google Shape;314;p25"/>
          <p:cNvPicPr preferRelativeResize="0"/>
          <p:nvPr/>
        </p:nvPicPr>
        <p:blipFill rotWithShape="1">
          <a:blip r:embed="rId3">
            <a:alphaModFix/>
          </a:blip>
          <a:srcRect b="60229" l="3289" r="3897" t="10433"/>
          <a:stretch/>
        </p:blipFill>
        <p:spPr>
          <a:xfrm>
            <a:off x="305997" y="1604341"/>
            <a:ext cx="5628812" cy="2312548"/>
          </a:xfrm>
          <a:prstGeom prst="rect">
            <a:avLst/>
          </a:prstGeom>
          <a:noFill/>
          <a:ln>
            <a:noFill/>
          </a:ln>
        </p:spPr>
      </p:pic>
      <p:pic>
        <p:nvPicPr>
          <p:cNvPr descr="https://eyfsmatters.files.wordpress.com/2016/04/img_8810.png?w=640" id="315" name="Google Shape;315;p25"/>
          <p:cNvPicPr preferRelativeResize="0"/>
          <p:nvPr/>
        </p:nvPicPr>
        <p:blipFill rotWithShape="1">
          <a:blip r:embed="rId3">
            <a:alphaModFix/>
          </a:blip>
          <a:srcRect b="31994" l="4118" r="3607" t="39154"/>
          <a:stretch/>
        </p:blipFill>
        <p:spPr>
          <a:xfrm>
            <a:off x="5934809" y="1604341"/>
            <a:ext cx="5249006" cy="2312548"/>
          </a:xfrm>
          <a:prstGeom prst="rect">
            <a:avLst/>
          </a:prstGeom>
          <a:noFill/>
          <a:ln>
            <a:noFill/>
          </a:ln>
        </p:spPr>
      </p:pic>
      <p:pic>
        <p:nvPicPr>
          <p:cNvPr descr="https://eyfsmatters.files.wordpress.com/2016/04/img_8810.png?w=640" id="316" name="Google Shape;316;p25"/>
          <p:cNvPicPr preferRelativeResize="0"/>
          <p:nvPr/>
        </p:nvPicPr>
        <p:blipFill rotWithShape="1">
          <a:blip r:embed="rId3">
            <a:alphaModFix/>
          </a:blip>
          <a:srcRect b="3343" l="3555" r="3934" t="67357"/>
          <a:stretch/>
        </p:blipFill>
        <p:spPr>
          <a:xfrm>
            <a:off x="3020935" y="4044463"/>
            <a:ext cx="5641729" cy="2393950"/>
          </a:xfrm>
          <a:prstGeom prst="rect">
            <a:avLst/>
          </a:prstGeom>
          <a:noFill/>
          <a:ln>
            <a:noFill/>
          </a:ln>
        </p:spPr>
      </p:pic>
    </p:spTree>
  </p:cSld>
  <p:clrMapOvr>
    <a:masterClrMapping/>
  </p:clrMapOvr>
  <mc:AlternateContent>
    <mc:Choice Requires="p14">
      <p:transition spd="slow" p14:dur="3400">
        <p14:reveal dir="l"/>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26"/>
          <p:cNvSpPr txBox="1"/>
          <p:nvPr>
            <p:ph type="title"/>
          </p:nvPr>
        </p:nvSpPr>
        <p:spPr>
          <a:xfrm>
            <a:off x="756138" y="585216"/>
            <a:ext cx="10867293" cy="1499616"/>
          </a:xfrm>
          <a:prstGeom prst="rect">
            <a:avLst/>
          </a:prstGeom>
          <a:noFill/>
          <a:ln cap="flat" cmpd="sng" w="57150">
            <a:solidFill>
              <a:srgbClr val="7030A0"/>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7030A0"/>
              </a:buClr>
              <a:buSzPts val="5400"/>
              <a:buFont typeface="Arial"/>
              <a:buNone/>
            </a:pPr>
            <a:r>
              <a:rPr b="1" lang="en-GB" sz="5400">
                <a:solidFill>
                  <a:srgbClr val="7030A0"/>
                </a:solidFill>
                <a:latin typeface="Arial"/>
                <a:ea typeface="Arial"/>
                <a:cs typeface="Arial"/>
                <a:sym typeface="Arial"/>
              </a:rPr>
              <a:t>Handwriting at South Farnborough Infants School</a:t>
            </a:r>
            <a:endParaRPr/>
          </a:p>
        </p:txBody>
      </p:sp>
      <p:sp>
        <p:nvSpPr>
          <p:cNvPr id="323" name="Google Shape;323;p26"/>
          <p:cNvSpPr txBox="1"/>
          <p:nvPr/>
        </p:nvSpPr>
        <p:spPr>
          <a:xfrm>
            <a:off x="3683975" y="2306275"/>
            <a:ext cx="8080200" cy="3663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000">
                <a:solidFill>
                  <a:schemeClr val="dk1"/>
                </a:solidFill>
                <a:latin typeface="Arial"/>
                <a:ea typeface="Arial"/>
                <a:cs typeface="Arial"/>
                <a:sym typeface="Arial"/>
              </a:rPr>
              <a:t>Pen Disco: This is a fun way to help the children develop their fine motor muscles and pen grip to support early mark-making. We start with a warm up to music using scarves and ribbons. The children follow movements to music which relate to the marks they will be making on the paper for that session. The children then pick up their choice of pen using crocodile fingers, we show them how to flip the pen so it rests in their hand ready for making the marks on paper to music. </a:t>
            </a:r>
            <a:endParaRPr/>
          </a:p>
          <a:p>
            <a:pPr indent="0" lvl="0" marL="0" marR="0" rtl="0" algn="l">
              <a:spcBef>
                <a:spcPts val="0"/>
              </a:spcBef>
              <a:spcAft>
                <a:spcPts val="0"/>
              </a:spcAft>
              <a:buNone/>
            </a:pPr>
            <a:r>
              <a:t/>
            </a:r>
            <a:endParaRPr sz="18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18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18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lang="en-GB" sz="1800">
                <a:solidFill>
                  <a:schemeClr val="dk1"/>
                </a:solidFill>
                <a:latin typeface="Comic Sans MS"/>
                <a:ea typeface="Comic Sans MS"/>
                <a:cs typeface="Comic Sans MS"/>
                <a:sym typeface="Comic Sans MS"/>
              </a:rPr>
              <a:t> </a:t>
            </a:r>
            <a:endParaRPr sz="1800">
              <a:solidFill>
                <a:schemeClr val="dk1"/>
              </a:solidFill>
              <a:latin typeface="Comic Sans MS"/>
              <a:ea typeface="Comic Sans MS"/>
              <a:cs typeface="Comic Sans MS"/>
              <a:sym typeface="Comic Sans MS"/>
            </a:endParaRPr>
          </a:p>
        </p:txBody>
      </p:sp>
      <p:pic>
        <p:nvPicPr>
          <p:cNvPr descr="EYFS Pen Disco Circles and Dots - YouTube" id="324" name="Google Shape;324;p26"/>
          <p:cNvPicPr preferRelativeResize="0"/>
          <p:nvPr/>
        </p:nvPicPr>
        <p:blipFill rotWithShape="1">
          <a:blip r:embed="rId3">
            <a:alphaModFix/>
          </a:blip>
          <a:srcRect b="0" l="0" r="0" t="0"/>
          <a:stretch/>
        </p:blipFill>
        <p:spPr>
          <a:xfrm>
            <a:off x="1024127" y="2306276"/>
            <a:ext cx="2527964" cy="1421980"/>
          </a:xfrm>
          <a:prstGeom prst="rect">
            <a:avLst/>
          </a:prstGeom>
          <a:noFill/>
          <a:ln>
            <a:noFill/>
          </a:ln>
        </p:spPr>
      </p:pic>
      <p:sp>
        <p:nvSpPr>
          <p:cNvPr id="325" name="Google Shape;325;p26"/>
          <p:cNvSpPr txBox="1"/>
          <p:nvPr/>
        </p:nvSpPr>
        <p:spPr>
          <a:xfrm>
            <a:off x="714200" y="4876075"/>
            <a:ext cx="11117700" cy="1785600"/>
          </a:xfrm>
          <a:prstGeom prst="rect">
            <a:avLst/>
          </a:prstGeom>
          <a:noFill/>
          <a:ln cap="flat" cmpd="sng" w="38100">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lang="en-GB" sz="2400">
                <a:solidFill>
                  <a:schemeClr val="dk1"/>
                </a:solidFill>
                <a:latin typeface="Arial"/>
                <a:ea typeface="Arial"/>
                <a:cs typeface="Arial"/>
                <a:sym typeface="Arial"/>
              </a:rPr>
              <a:t>Please take your child’s name card to take home and practice with your child. Please refer to the letter formation ditties to support your child with writing each letter in their name.</a:t>
            </a:r>
            <a:endParaRPr/>
          </a:p>
          <a:p>
            <a:pPr indent="0" lvl="0" marL="0" marR="0" rtl="0" algn="l">
              <a:spcBef>
                <a:spcPts val="0"/>
              </a:spcBef>
              <a:spcAft>
                <a:spcPts val="0"/>
              </a:spcAft>
              <a:buNone/>
            </a:pPr>
            <a:r>
              <a:t/>
            </a:r>
            <a:endParaRPr sz="2000">
              <a:solidFill>
                <a:srgbClr val="7030A0"/>
              </a:solidFill>
              <a:latin typeface="Comic Sans MS"/>
              <a:ea typeface="Comic Sans MS"/>
              <a:cs typeface="Comic Sans MS"/>
              <a:sym typeface="Comic Sans MS"/>
            </a:endParaRPr>
          </a:p>
        </p:txBody>
      </p:sp>
      <p:pic>
        <p:nvPicPr>
          <p:cNvPr descr="10&quot; Black Rotating Disco Ball with 121 Points of Light from Creative Motion  - YouTube" id="326" name="Google Shape;326;p26"/>
          <p:cNvPicPr preferRelativeResize="0"/>
          <p:nvPr/>
        </p:nvPicPr>
        <p:blipFill rotWithShape="1">
          <a:blip r:embed="rId4">
            <a:alphaModFix/>
          </a:blip>
          <a:srcRect b="0" l="23167" r="25496" t="0"/>
          <a:stretch/>
        </p:blipFill>
        <p:spPr>
          <a:xfrm>
            <a:off x="1841488" y="3419615"/>
            <a:ext cx="893241" cy="912642"/>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27"/>
          <p:cNvSpPr txBox="1"/>
          <p:nvPr>
            <p:ph type="title"/>
          </p:nvPr>
        </p:nvSpPr>
        <p:spPr>
          <a:xfrm>
            <a:off x="509954" y="149469"/>
            <a:ext cx="11218984" cy="2356339"/>
          </a:xfrm>
          <a:prstGeom prst="rect">
            <a:avLst/>
          </a:prstGeom>
          <a:noFill/>
          <a:ln cap="flat" cmpd="sng" w="57150">
            <a:solidFill>
              <a:srgbClr val="FF3300"/>
            </a:solidFill>
            <a:prstDash val="solid"/>
            <a:round/>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7200"/>
              <a:buFont typeface="Arial"/>
              <a:buNone/>
            </a:pPr>
            <a:r>
              <a:rPr lang="en-GB" sz="7200">
                <a:latin typeface="Arial"/>
                <a:ea typeface="Arial"/>
                <a:cs typeface="Arial"/>
                <a:sym typeface="Arial"/>
              </a:rPr>
              <a:t>Book Club</a:t>
            </a:r>
            <a:endParaRPr sz="7200">
              <a:latin typeface="Arial"/>
              <a:ea typeface="Arial"/>
              <a:cs typeface="Arial"/>
              <a:sym typeface="Arial"/>
            </a:endParaRPr>
          </a:p>
        </p:txBody>
      </p:sp>
      <p:sp>
        <p:nvSpPr>
          <p:cNvPr id="333" name="Google Shape;333;p27"/>
          <p:cNvSpPr txBox="1"/>
          <p:nvPr/>
        </p:nvSpPr>
        <p:spPr>
          <a:xfrm>
            <a:off x="509954" y="3112476"/>
            <a:ext cx="11219100" cy="3047700"/>
          </a:xfrm>
          <a:prstGeom prst="rect">
            <a:avLst/>
          </a:prstGeom>
          <a:noFill/>
          <a:ln cap="flat" cmpd="sng" w="57150">
            <a:solidFill>
              <a:srgbClr val="FF33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GB" sz="3200">
                <a:solidFill>
                  <a:schemeClr val="dk1"/>
                </a:solidFill>
              </a:rPr>
              <a:t>Last</a:t>
            </a:r>
            <a:r>
              <a:rPr lang="en-GB" sz="3200">
                <a:solidFill>
                  <a:schemeClr val="dk1"/>
                </a:solidFill>
                <a:latin typeface="Arial"/>
                <a:ea typeface="Arial"/>
                <a:cs typeface="Arial"/>
                <a:sym typeface="Arial"/>
              </a:rPr>
              <a:t> year we started something called </a:t>
            </a:r>
            <a:r>
              <a:rPr lang="en-GB" sz="3200">
                <a:solidFill>
                  <a:schemeClr val="dk1"/>
                </a:solidFill>
              </a:rPr>
              <a:t>‘</a:t>
            </a:r>
            <a:r>
              <a:rPr lang="en-GB" sz="3200">
                <a:solidFill>
                  <a:schemeClr val="dk1"/>
                </a:solidFill>
                <a:latin typeface="Arial"/>
                <a:ea typeface="Arial"/>
                <a:cs typeface="Arial"/>
                <a:sym typeface="Arial"/>
              </a:rPr>
              <a:t>Book Club</a:t>
            </a:r>
            <a:r>
              <a:rPr lang="en-GB" sz="3200">
                <a:solidFill>
                  <a:schemeClr val="dk1"/>
                </a:solidFill>
              </a:rPr>
              <a:t>’</a:t>
            </a:r>
            <a:r>
              <a:rPr lang="en-GB" sz="3200">
                <a:solidFill>
                  <a:schemeClr val="dk1"/>
                </a:solidFill>
                <a:latin typeface="Arial"/>
                <a:ea typeface="Arial"/>
                <a:cs typeface="Arial"/>
                <a:sym typeface="Arial"/>
              </a:rPr>
              <a:t>. This is where we choose a book and read it every day for a week during our carpet time. We talk about the story, make story maps and act out the story during the week and then on a Friday the children will draw or write anything they like in their pink books to do with th</a:t>
            </a:r>
            <a:r>
              <a:rPr lang="en-GB" sz="3200">
                <a:solidFill>
                  <a:schemeClr val="dk1"/>
                </a:solidFill>
              </a:rPr>
              <a:t>is</a:t>
            </a:r>
            <a:r>
              <a:rPr lang="en-GB" sz="3200">
                <a:solidFill>
                  <a:schemeClr val="dk1"/>
                </a:solidFill>
                <a:latin typeface="Arial"/>
                <a:ea typeface="Arial"/>
                <a:cs typeface="Arial"/>
                <a:sym typeface="Arial"/>
              </a:rPr>
              <a:t> book. </a:t>
            </a:r>
            <a:endParaRPr sz="3200">
              <a:solidFill>
                <a:schemeClr val="dk1"/>
              </a:solidFill>
              <a:latin typeface="Arial"/>
              <a:ea typeface="Arial"/>
              <a:cs typeface="Arial"/>
              <a:sym typeface="Arial"/>
            </a:endParaRPr>
          </a:p>
        </p:txBody>
      </p:sp>
      <p:pic>
        <p:nvPicPr>
          <p:cNvPr id="334" name="Google Shape;334;p27"/>
          <p:cNvPicPr preferRelativeResize="0"/>
          <p:nvPr/>
        </p:nvPicPr>
        <p:blipFill rotWithShape="1">
          <a:blip r:embed="rId3">
            <a:alphaModFix/>
          </a:blip>
          <a:srcRect b="0" l="0" r="0" t="0"/>
          <a:stretch/>
        </p:blipFill>
        <p:spPr>
          <a:xfrm>
            <a:off x="1386008" y="526439"/>
            <a:ext cx="1638545" cy="1805742"/>
          </a:xfrm>
          <a:prstGeom prst="rect">
            <a:avLst/>
          </a:prstGeom>
          <a:noFill/>
          <a:ln>
            <a:noFill/>
          </a:ln>
        </p:spPr>
      </p:pic>
      <p:pic>
        <p:nvPicPr>
          <p:cNvPr id="335" name="Google Shape;335;p27"/>
          <p:cNvPicPr preferRelativeResize="0"/>
          <p:nvPr/>
        </p:nvPicPr>
        <p:blipFill rotWithShape="1">
          <a:blip r:embed="rId4">
            <a:alphaModFix/>
          </a:blip>
          <a:srcRect b="0" l="0" r="0" t="0"/>
          <a:stretch/>
        </p:blipFill>
        <p:spPr>
          <a:xfrm>
            <a:off x="9155967" y="347609"/>
            <a:ext cx="1860794" cy="1984572"/>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28"/>
          <p:cNvSpPr txBox="1"/>
          <p:nvPr>
            <p:ph type="title"/>
          </p:nvPr>
        </p:nvSpPr>
        <p:spPr>
          <a:xfrm>
            <a:off x="438539" y="307965"/>
            <a:ext cx="10915261" cy="1382724"/>
          </a:xfrm>
          <a:prstGeom prst="rect">
            <a:avLst/>
          </a:prstGeom>
          <a:solidFill>
            <a:srgbClr val="ECEFE8"/>
          </a:solidFill>
          <a:ln cap="flat" cmpd="sng" w="57150">
            <a:solidFill>
              <a:srgbClr val="0070C0"/>
            </a:solidFill>
            <a:prstDash val="solid"/>
            <a:round/>
            <a:headEnd len="sm" w="sm" type="none"/>
            <a:tailEnd len="sm" w="sm" type="none"/>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a:buNone/>
            </a:pPr>
            <a:r>
              <a:rPr b="1" lang="en-GB">
                <a:latin typeface="Arial"/>
                <a:ea typeface="Arial"/>
                <a:cs typeface="Arial"/>
                <a:sym typeface="Arial"/>
              </a:rPr>
              <a:t>		  in Early Years</a:t>
            </a:r>
            <a:endParaRPr b="1">
              <a:latin typeface="Arial"/>
              <a:ea typeface="Arial"/>
              <a:cs typeface="Arial"/>
              <a:sym typeface="Arial"/>
            </a:endParaRPr>
          </a:p>
        </p:txBody>
      </p:sp>
      <p:pic>
        <p:nvPicPr>
          <p:cNvPr descr="Maths Display Banner | Maths display, Display banners, Math" id="342" name="Google Shape;342;p28"/>
          <p:cNvPicPr preferRelativeResize="0"/>
          <p:nvPr/>
        </p:nvPicPr>
        <p:blipFill rotWithShape="1">
          <a:blip r:embed="rId3">
            <a:alphaModFix/>
          </a:blip>
          <a:srcRect b="26657" l="0" r="0" t="19351"/>
          <a:stretch/>
        </p:blipFill>
        <p:spPr>
          <a:xfrm rot="155941">
            <a:off x="586085" y="353804"/>
            <a:ext cx="4570695" cy="1233889"/>
          </a:xfrm>
          <a:prstGeom prst="rect">
            <a:avLst/>
          </a:prstGeom>
          <a:noFill/>
          <a:ln>
            <a:noFill/>
          </a:ln>
        </p:spPr>
      </p:pic>
      <p:sp>
        <p:nvSpPr>
          <p:cNvPr id="343" name="Google Shape;343;p28"/>
          <p:cNvSpPr/>
          <p:nvPr/>
        </p:nvSpPr>
        <p:spPr>
          <a:xfrm>
            <a:off x="438550" y="1922100"/>
            <a:ext cx="10982100" cy="44535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rPr lang="en-GB" sz="1900">
                <a:solidFill>
                  <a:schemeClr val="dk1"/>
                </a:solidFill>
                <a:latin typeface="Arial"/>
                <a:ea typeface="Arial"/>
                <a:cs typeface="Arial"/>
                <a:sym typeface="Arial"/>
              </a:rPr>
              <a:t>This is what we are aiming for by the end of Early Years: </a:t>
            </a:r>
            <a:endParaRPr sz="1900">
              <a:solidFill>
                <a:schemeClr val="dk1"/>
              </a:solidFill>
              <a:latin typeface="Arial"/>
              <a:ea typeface="Arial"/>
              <a:cs typeface="Arial"/>
              <a:sym typeface="Arial"/>
            </a:endParaRPr>
          </a:p>
          <a:p>
            <a:pPr indent="0" lvl="0" marL="0" marR="0" rtl="0" algn="l">
              <a:lnSpc>
                <a:spcPct val="115000"/>
              </a:lnSpc>
              <a:spcBef>
                <a:spcPts val="0"/>
              </a:spcBef>
              <a:spcAft>
                <a:spcPts val="0"/>
              </a:spcAft>
              <a:buNone/>
            </a:pPr>
            <a:r>
              <a:rPr b="1" lang="en-GB" sz="1900">
                <a:solidFill>
                  <a:schemeClr val="dk1"/>
                </a:solidFill>
                <a:latin typeface="Arial"/>
                <a:ea typeface="Arial"/>
                <a:cs typeface="Arial"/>
                <a:sym typeface="Arial"/>
              </a:rPr>
              <a:t>Number</a:t>
            </a:r>
            <a:endParaRPr sz="1900">
              <a:solidFill>
                <a:schemeClr val="dk1"/>
              </a:solidFill>
              <a:latin typeface="Arial"/>
              <a:ea typeface="Arial"/>
              <a:cs typeface="Arial"/>
              <a:sym typeface="Arial"/>
            </a:endParaRPr>
          </a:p>
          <a:p>
            <a:pPr indent="-279400" lvl="0" marL="285750" marR="0" rtl="0" algn="l">
              <a:lnSpc>
                <a:spcPct val="115000"/>
              </a:lnSpc>
              <a:spcBef>
                <a:spcPts val="0"/>
              </a:spcBef>
              <a:spcAft>
                <a:spcPts val="0"/>
              </a:spcAft>
              <a:buClr>
                <a:srgbClr val="0070C0"/>
              </a:buClr>
              <a:buSzPts val="1900"/>
              <a:buFont typeface="Arial"/>
              <a:buChar char="•"/>
            </a:pPr>
            <a:r>
              <a:rPr lang="en-GB" sz="1900">
                <a:solidFill>
                  <a:srgbClr val="0070C0"/>
                </a:solidFill>
                <a:latin typeface="Arial"/>
                <a:ea typeface="Arial"/>
                <a:cs typeface="Arial"/>
                <a:sym typeface="Arial"/>
              </a:rPr>
              <a:t>Children will have a deep understanding of number to 10, including the composition of each number. </a:t>
            </a:r>
            <a:endParaRPr sz="1900">
              <a:solidFill>
                <a:schemeClr val="dk1"/>
              </a:solidFill>
              <a:latin typeface="Arial"/>
              <a:ea typeface="Arial"/>
              <a:cs typeface="Arial"/>
              <a:sym typeface="Arial"/>
            </a:endParaRPr>
          </a:p>
          <a:p>
            <a:pPr indent="-279400" lvl="0" marL="285750" marR="0" rtl="0" algn="l">
              <a:lnSpc>
                <a:spcPct val="115000"/>
              </a:lnSpc>
              <a:spcBef>
                <a:spcPts val="0"/>
              </a:spcBef>
              <a:spcAft>
                <a:spcPts val="0"/>
              </a:spcAft>
              <a:buClr>
                <a:srgbClr val="0070C0"/>
              </a:buClr>
              <a:buSzPts val="1900"/>
              <a:buFont typeface="Arial"/>
              <a:buChar char="•"/>
            </a:pPr>
            <a:r>
              <a:rPr lang="en-GB" sz="1900">
                <a:solidFill>
                  <a:srgbClr val="0070C0"/>
                </a:solidFill>
                <a:latin typeface="Arial"/>
                <a:ea typeface="Arial"/>
                <a:cs typeface="Arial"/>
                <a:sym typeface="Arial"/>
              </a:rPr>
              <a:t>They can subitise (recognise quantities without counting) up to 5.  </a:t>
            </a:r>
            <a:endParaRPr sz="1900">
              <a:solidFill>
                <a:schemeClr val="dk1"/>
              </a:solidFill>
              <a:latin typeface="Arial"/>
              <a:ea typeface="Arial"/>
              <a:cs typeface="Arial"/>
              <a:sym typeface="Arial"/>
            </a:endParaRPr>
          </a:p>
          <a:p>
            <a:pPr indent="-279400" lvl="0" marL="285750" marR="0" rtl="0" algn="l">
              <a:lnSpc>
                <a:spcPct val="115000"/>
              </a:lnSpc>
              <a:spcBef>
                <a:spcPts val="0"/>
              </a:spcBef>
              <a:spcAft>
                <a:spcPts val="0"/>
              </a:spcAft>
              <a:buClr>
                <a:srgbClr val="0070C0"/>
              </a:buClr>
              <a:buSzPts val="1900"/>
              <a:buFont typeface="Arial"/>
              <a:buChar char="•"/>
            </a:pPr>
            <a:r>
              <a:rPr lang="en-GB" sz="1900">
                <a:solidFill>
                  <a:srgbClr val="0070C0"/>
                </a:solidFill>
                <a:latin typeface="Arial"/>
                <a:ea typeface="Arial"/>
                <a:cs typeface="Arial"/>
                <a:sym typeface="Arial"/>
              </a:rPr>
              <a:t>They can automatically recall (without reference to rhymes, counting or other aids) number bonds up to 5 (including subtraction facts) and some number bonds to 10, including double facts.</a:t>
            </a:r>
            <a:endParaRPr sz="1900">
              <a:solidFill>
                <a:schemeClr val="dk1"/>
              </a:solidFill>
              <a:latin typeface="Arial"/>
              <a:ea typeface="Arial"/>
              <a:cs typeface="Arial"/>
              <a:sym typeface="Arial"/>
            </a:endParaRPr>
          </a:p>
          <a:p>
            <a:pPr indent="0" lvl="0" marL="0" marR="0" rtl="0" algn="l">
              <a:lnSpc>
                <a:spcPct val="115000"/>
              </a:lnSpc>
              <a:spcBef>
                <a:spcPts val="0"/>
              </a:spcBef>
              <a:spcAft>
                <a:spcPts val="0"/>
              </a:spcAft>
              <a:buNone/>
            </a:pPr>
            <a:r>
              <a:rPr b="1" lang="en-GB" sz="1900">
                <a:solidFill>
                  <a:schemeClr val="dk1"/>
                </a:solidFill>
                <a:latin typeface="Arial"/>
                <a:ea typeface="Arial"/>
                <a:cs typeface="Arial"/>
                <a:sym typeface="Arial"/>
              </a:rPr>
              <a:t>Numerical Patterns</a:t>
            </a:r>
            <a:endParaRPr sz="1900">
              <a:solidFill>
                <a:schemeClr val="dk1"/>
              </a:solidFill>
              <a:latin typeface="Arial"/>
              <a:ea typeface="Arial"/>
              <a:cs typeface="Arial"/>
              <a:sym typeface="Arial"/>
            </a:endParaRPr>
          </a:p>
          <a:p>
            <a:pPr indent="-279400" lvl="0" marL="285750" marR="0" rtl="0" algn="l">
              <a:lnSpc>
                <a:spcPct val="115000"/>
              </a:lnSpc>
              <a:spcBef>
                <a:spcPts val="0"/>
              </a:spcBef>
              <a:spcAft>
                <a:spcPts val="0"/>
              </a:spcAft>
              <a:buClr>
                <a:srgbClr val="0070C0"/>
              </a:buClr>
              <a:buSzPts val="1900"/>
              <a:buFont typeface="Arial"/>
              <a:buChar char="•"/>
            </a:pPr>
            <a:r>
              <a:rPr lang="en-GB" sz="1900">
                <a:solidFill>
                  <a:srgbClr val="0070C0"/>
                </a:solidFill>
                <a:latin typeface="Arial"/>
                <a:ea typeface="Arial"/>
                <a:cs typeface="Arial"/>
                <a:sym typeface="Arial"/>
              </a:rPr>
              <a:t>Children can verbally count beyond 20, recognising the pattern of the counting system. </a:t>
            </a:r>
            <a:endParaRPr sz="1900">
              <a:solidFill>
                <a:schemeClr val="dk1"/>
              </a:solidFill>
              <a:latin typeface="Arial"/>
              <a:ea typeface="Arial"/>
              <a:cs typeface="Arial"/>
              <a:sym typeface="Arial"/>
            </a:endParaRPr>
          </a:p>
          <a:p>
            <a:pPr indent="-279400" lvl="0" marL="285750" marR="0" rtl="0" algn="l">
              <a:lnSpc>
                <a:spcPct val="115000"/>
              </a:lnSpc>
              <a:spcBef>
                <a:spcPts val="0"/>
              </a:spcBef>
              <a:spcAft>
                <a:spcPts val="0"/>
              </a:spcAft>
              <a:buClr>
                <a:srgbClr val="0070C0"/>
              </a:buClr>
              <a:buSzPts val="1900"/>
              <a:buFont typeface="Arial"/>
              <a:buChar char="•"/>
            </a:pPr>
            <a:r>
              <a:rPr lang="en-GB" sz="1900">
                <a:solidFill>
                  <a:srgbClr val="0070C0"/>
                </a:solidFill>
                <a:latin typeface="Arial"/>
                <a:ea typeface="Arial"/>
                <a:cs typeface="Arial"/>
                <a:sym typeface="Arial"/>
              </a:rPr>
              <a:t>They can compare quantities up to 10 in different contexts, recognising when one quantity is greater than, less than or the same as the other quantity. </a:t>
            </a:r>
            <a:endParaRPr sz="1900">
              <a:solidFill>
                <a:schemeClr val="dk1"/>
              </a:solidFill>
              <a:latin typeface="Arial"/>
              <a:ea typeface="Arial"/>
              <a:cs typeface="Arial"/>
              <a:sym typeface="Arial"/>
            </a:endParaRPr>
          </a:p>
          <a:p>
            <a:pPr indent="-279400" lvl="0" marL="285750" marR="0" rtl="0" algn="l">
              <a:lnSpc>
                <a:spcPct val="115000"/>
              </a:lnSpc>
              <a:spcBef>
                <a:spcPts val="0"/>
              </a:spcBef>
              <a:spcAft>
                <a:spcPts val="0"/>
              </a:spcAft>
              <a:buClr>
                <a:srgbClr val="0070C0"/>
              </a:buClr>
              <a:buSzPts val="1900"/>
              <a:buFont typeface="Arial"/>
              <a:buChar char="•"/>
            </a:pPr>
            <a:r>
              <a:rPr lang="en-GB" sz="1900">
                <a:solidFill>
                  <a:srgbClr val="0070C0"/>
                </a:solidFill>
                <a:latin typeface="Arial"/>
                <a:ea typeface="Arial"/>
                <a:cs typeface="Arial"/>
                <a:sym typeface="Arial"/>
              </a:rPr>
              <a:t>They explore and represent patterns within numbers up to 10, including evens and odds, double facts and how quantities can be distributed equally.</a:t>
            </a:r>
            <a:endParaRPr sz="1900">
              <a:solidFill>
                <a:schemeClr val="dk1"/>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29"/>
          <p:cNvSpPr txBox="1"/>
          <p:nvPr>
            <p:ph type="title"/>
          </p:nvPr>
        </p:nvSpPr>
        <p:spPr>
          <a:xfrm>
            <a:off x="333842" y="230654"/>
            <a:ext cx="11551297" cy="1333046"/>
          </a:xfrm>
          <a:prstGeom prst="rect">
            <a:avLst/>
          </a:prstGeom>
          <a:solidFill>
            <a:srgbClr val="ECEFE8"/>
          </a:solidFill>
          <a:ln cap="flat" cmpd="sng" w="57150">
            <a:solidFill>
              <a:srgbClr val="0070C0"/>
            </a:solidFill>
            <a:prstDash val="solid"/>
            <a:round/>
            <a:headEnd len="sm" w="sm" type="none"/>
            <a:tailEnd len="sm" w="sm" type="none"/>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Arial"/>
              <a:buNone/>
            </a:pPr>
            <a:r>
              <a:rPr b="1" lang="en-GB">
                <a:latin typeface="Arial"/>
                <a:ea typeface="Arial"/>
                <a:cs typeface="Arial"/>
                <a:sym typeface="Arial"/>
              </a:rPr>
              <a:t>Number Time: </a:t>
            </a:r>
            <a:r>
              <a:rPr lang="en-GB" sz="2800">
                <a:latin typeface="Arial"/>
                <a:ea typeface="Arial"/>
                <a:cs typeface="Arial"/>
                <a:sym typeface="Arial"/>
              </a:rPr>
              <a:t>We have number time sessions every day.</a:t>
            </a:r>
            <a:endParaRPr b="1" sz="2800">
              <a:latin typeface="Arial"/>
              <a:ea typeface="Arial"/>
              <a:cs typeface="Arial"/>
              <a:sym typeface="Arial"/>
            </a:endParaRPr>
          </a:p>
        </p:txBody>
      </p:sp>
      <p:sp>
        <p:nvSpPr>
          <p:cNvPr id="350" name="Google Shape;350;p29"/>
          <p:cNvSpPr txBox="1"/>
          <p:nvPr/>
        </p:nvSpPr>
        <p:spPr>
          <a:xfrm>
            <a:off x="333850" y="1972875"/>
            <a:ext cx="11551200" cy="3078300"/>
          </a:xfrm>
          <a:prstGeom prst="rect">
            <a:avLst/>
          </a:prstGeom>
          <a:noFill/>
          <a:ln cap="flat" cmpd="sng" w="57150">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200">
              <a:solidFill>
                <a:schemeClr val="dk1"/>
              </a:solidFill>
            </a:endParaRPr>
          </a:p>
          <a:p>
            <a:pPr indent="0" lvl="0" marL="0" marR="0" rtl="0" algn="l">
              <a:spcBef>
                <a:spcPts val="0"/>
              </a:spcBef>
              <a:spcAft>
                <a:spcPts val="0"/>
              </a:spcAft>
              <a:buNone/>
            </a:pPr>
            <a:r>
              <a:rPr lang="en-GB" sz="2200">
                <a:solidFill>
                  <a:schemeClr val="dk1"/>
                </a:solidFill>
                <a:latin typeface="Arial"/>
                <a:ea typeface="Arial"/>
                <a:cs typeface="Arial"/>
                <a:sym typeface="Arial"/>
              </a:rPr>
              <a:t>We follow a Maths scheme called </a:t>
            </a:r>
            <a:r>
              <a:rPr lang="en-GB" sz="2200">
                <a:solidFill>
                  <a:schemeClr val="dk1"/>
                </a:solidFill>
              </a:rPr>
              <a:t>Power Maths</a:t>
            </a:r>
            <a:endParaRPr sz="1600"/>
          </a:p>
          <a:p>
            <a:pPr indent="0" lvl="0" marL="0" marR="0" rtl="0" algn="l">
              <a:spcBef>
                <a:spcPts val="0"/>
              </a:spcBef>
              <a:spcAft>
                <a:spcPts val="0"/>
              </a:spcAft>
              <a:buNone/>
            </a:pPr>
            <a:r>
              <a:t/>
            </a:r>
            <a:endParaRPr sz="2200">
              <a:solidFill>
                <a:schemeClr val="dk1"/>
              </a:solidFill>
              <a:latin typeface="Arial"/>
              <a:ea typeface="Arial"/>
              <a:cs typeface="Arial"/>
              <a:sym typeface="Arial"/>
            </a:endParaRPr>
          </a:p>
          <a:p>
            <a:pPr indent="0" lvl="0" marL="0" marR="0" rtl="0" algn="l">
              <a:spcBef>
                <a:spcPts val="0"/>
              </a:spcBef>
              <a:spcAft>
                <a:spcPts val="0"/>
              </a:spcAft>
              <a:buNone/>
            </a:pPr>
            <a:r>
              <a:rPr b="1" lang="en-GB" sz="2200">
                <a:solidFill>
                  <a:schemeClr val="dk1"/>
                </a:solidFill>
                <a:latin typeface="Arial"/>
                <a:ea typeface="Arial"/>
                <a:cs typeface="Arial"/>
                <a:sym typeface="Arial"/>
              </a:rPr>
              <a:t>How it works</a:t>
            </a:r>
            <a:endParaRPr sz="1600"/>
          </a:p>
          <a:p>
            <a:pPr indent="0" lvl="0" marL="0" marR="0" rtl="0" algn="l">
              <a:spcBef>
                <a:spcPts val="0"/>
              </a:spcBef>
              <a:spcAft>
                <a:spcPts val="0"/>
              </a:spcAft>
              <a:buNone/>
            </a:pPr>
            <a:r>
              <a:rPr lang="en-GB" sz="2200">
                <a:solidFill>
                  <a:schemeClr val="dk1"/>
                </a:solidFill>
              </a:rPr>
              <a:t>Power maths </a:t>
            </a:r>
            <a:r>
              <a:rPr lang="en-GB" sz="2200">
                <a:solidFill>
                  <a:schemeClr val="dk1"/>
                </a:solidFill>
                <a:latin typeface="Arial"/>
                <a:ea typeface="Arial"/>
                <a:cs typeface="Arial"/>
                <a:sym typeface="Arial"/>
              </a:rPr>
              <a:t>is broken down into </a:t>
            </a:r>
            <a:r>
              <a:rPr lang="en-GB" sz="2200">
                <a:solidFill>
                  <a:schemeClr val="dk1"/>
                </a:solidFill>
              </a:rPr>
              <a:t>units</a:t>
            </a:r>
            <a:r>
              <a:rPr lang="en-GB" sz="2200">
                <a:solidFill>
                  <a:schemeClr val="dk1"/>
                </a:solidFill>
                <a:latin typeface="Arial"/>
                <a:ea typeface="Arial"/>
                <a:cs typeface="Arial"/>
                <a:sym typeface="Arial"/>
              </a:rPr>
              <a:t> </a:t>
            </a:r>
            <a:r>
              <a:rPr lang="en-GB" sz="2200">
                <a:solidFill>
                  <a:schemeClr val="dk1"/>
                </a:solidFill>
              </a:rPr>
              <a:t>which are then broken into daily </a:t>
            </a:r>
            <a:r>
              <a:rPr lang="en-GB" sz="2200">
                <a:solidFill>
                  <a:schemeClr val="dk1"/>
                </a:solidFill>
                <a:latin typeface="Arial"/>
                <a:ea typeface="Arial"/>
                <a:cs typeface="Arial"/>
                <a:sym typeface="Arial"/>
              </a:rPr>
              <a:t>logical steps. We use games, colourful graphics, videos and real world examples of maths in action to nurture an enjoyment of the subject at an early age. We let children explore mathematical concepts with curiosity and without a fear of making mistakes. </a:t>
            </a:r>
            <a:endParaRPr sz="1600"/>
          </a:p>
          <a:p>
            <a:pPr indent="0" lvl="0" marL="0" marR="0" rtl="0" algn="l">
              <a:spcBef>
                <a:spcPts val="0"/>
              </a:spcBef>
              <a:spcAft>
                <a:spcPts val="0"/>
              </a:spcAft>
              <a:buNone/>
            </a:pPr>
            <a:r>
              <a:t/>
            </a:r>
            <a:endParaRPr sz="1800">
              <a:solidFill>
                <a:schemeClr val="dk1"/>
              </a:solidFill>
              <a:latin typeface="Comic Sans MS"/>
              <a:ea typeface="Comic Sans MS"/>
              <a:cs typeface="Comic Sans MS"/>
              <a:sym typeface="Comic Sans MS"/>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30"/>
          <p:cNvSpPr txBox="1"/>
          <p:nvPr>
            <p:ph type="title"/>
          </p:nvPr>
        </p:nvSpPr>
        <p:spPr>
          <a:xfrm>
            <a:off x="295317" y="261794"/>
            <a:ext cx="11601214" cy="95163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Arial"/>
              <a:buNone/>
            </a:pPr>
            <a:r>
              <a:rPr b="1" lang="en-GB">
                <a:latin typeface="Arial"/>
                <a:ea typeface="Arial"/>
                <a:cs typeface="Arial"/>
                <a:sym typeface="Arial"/>
              </a:rPr>
              <a:t>What we do in Number Time</a:t>
            </a:r>
            <a:endParaRPr/>
          </a:p>
        </p:txBody>
      </p:sp>
      <p:sp>
        <p:nvSpPr>
          <p:cNvPr id="357" name="Google Shape;357;p30"/>
          <p:cNvSpPr/>
          <p:nvPr/>
        </p:nvSpPr>
        <p:spPr>
          <a:xfrm>
            <a:off x="295317" y="1213432"/>
            <a:ext cx="11618799" cy="5479739"/>
          </a:xfrm>
          <a:custGeom>
            <a:rect b="b" l="l" r="r" t="t"/>
            <a:pathLst>
              <a:path extrusionOk="0" h="5479739" w="11618799">
                <a:moveTo>
                  <a:pt x="0" y="0"/>
                </a:moveTo>
                <a:lnTo>
                  <a:pt x="11601214" y="0"/>
                </a:lnTo>
                <a:cubicBezTo>
                  <a:pt x="11607076" y="1826580"/>
                  <a:pt x="11612937" y="3653159"/>
                  <a:pt x="11618799" y="5479739"/>
                </a:cubicBezTo>
                <a:lnTo>
                  <a:pt x="0" y="5400607"/>
                </a:lnTo>
                <a:lnTo>
                  <a:pt x="0" y="0"/>
                </a:lnTo>
                <a:close/>
              </a:path>
            </a:pathLst>
          </a:custGeom>
          <a:noFill/>
          <a:ln cap="flat" cmpd="sng" w="76200">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rPr b="1" lang="en-GB" sz="1800">
                <a:solidFill>
                  <a:schemeClr val="dk1"/>
                </a:solidFill>
                <a:latin typeface="Comic Sans MS"/>
                <a:ea typeface="Comic Sans MS"/>
                <a:cs typeface="Comic Sans MS"/>
                <a:sym typeface="Comic Sans MS"/>
              </a:rPr>
              <a:t> </a:t>
            </a:r>
            <a:endParaRPr sz="1400">
              <a:solidFill>
                <a:schemeClr val="dk1"/>
              </a:solidFill>
              <a:latin typeface="Comic Sans MS"/>
              <a:ea typeface="Comic Sans MS"/>
              <a:cs typeface="Comic Sans MS"/>
              <a:sym typeface="Comic Sans MS"/>
            </a:endParaRPr>
          </a:p>
          <a:p>
            <a:pPr indent="0" lvl="0" marL="0" marR="0" rtl="0" algn="l">
              <a:lnSpc>
                <a:spcPct val="115000"/>
              </a:lnSpc>
              <a:spcBef>
                <a:spcPts val="0"/>
              </a:spcBef>
              <a:spcAft>
                <a:spcPts val="0"/>
              </a:spcAft>
              <a:buNone/>
            </a:pPr>
            <a:r>
              <a:rPr b="1" lang="en-GB" sz="1800">
                <a:solidFill>
                  <a:schemeClr val="dk1"/>
                </a:solidFill>
                <a:latin typeface="Comic Sans MS"/>
                <a:ea typeface="Comic Sans MS"/>
                <a:cs typeface="Comic Sans MS"/>
                <a:sym typeface="Comic Sans MS"/>
              </a:rPr>
              <a:t>			</a:t>
            </a:r>
            <a:endParaRPr sz="1400">
              <a:solidFill>
                <a:schemeClr val="dk1"/>
              </a:solidFill>
              <a:latin typeface="Arial"/>
              <a:ea typeface="Arial"/>
              <a:cs typeface="Arial"/>
              <a:sym typeface="Arial"/>
            </a:endParaRPr>
          </a:p>
          <a:p>
            <a:pPr indent="0" lvl="0" marL="0" marR="0" rtl="0" algn="l">
              <a:lnSpc>
                <a:spcPct val="115000"/>
              </a:lnSpc>
              <a:spcBef>
                <a:spcPts val="0"/>
              </a:spcBef>
              <a:spcAft>
                <a:spcPts val="0"/>
              </a:spcAft>
              <a:buNone/>
            </a:pPr>
            <a:r>
              <a:t/>
            </a:r>
            <a:endParaRPr sz="1400">
              <a:solidFill>
                <a:schemeClr val="dk1"/>
              </a:solidFill>
              <a:latin typeface="Arial"/>
              <a:ea typeface="Arial"/>
              <a:cs typeface="Arial"/>
              <a:sym typeface="Arial"/>
            </a:endParaRPr>
          </a:p>
          <a:p>
            <a:pPr indent="0" lvl="0" marL="0" marR="0" rtl="0" algn="l">
              <a:lnSpc>
                <a:spcPct val="115000"/>
              </a:lnSpc>
              <a:spcBef>
                <a:spcPts val="0"/>
              </a:spcBef>
              <a:spcAft>
                <a:spcPts val="0"/>
              </a:spcAft>
              <a:buNone/>
            </a:pPr>
            <a:r>
              <a:rPr lang="en-GB" sz="1400">
                <a:solidFill>
                  <a:schemeClr val="dk1"/>
                </a:solidFill>
                <a:latin typeface="Arial"/>
                <a:ea typeface="Arial"/>
                <a:cs typeface="Arial"/>
                <a:sym typeface="Arial"/>
              </a:rPr>
              <a:t>				   	</a:t>
            </a:r>
            <a:endParaRPr sz="1800">
              <a:solidFill>
                <a:schemeClr val="dk1"/>
              </a:solidFill>
              <a:latin typeface="Comic Sans MS"/>
              <a:ea typeface="Comic Sans MS"/>
              <a:cs typeface="Comic Sans MS"/>
              <a:sym typeface="Comic Sans MS"/>
            </a:endParaRPr>
          </a:p>
          <a:p>
            <a:pPr indent="0" lvl="0" marL="0" marR="0" rtl="0" algn="l">
              <a:lnSpc>
                <a:spcPct val="115000"/>
              </a:lnSpc>
              <a:spcBef>
                <a:spcPts val="0"/>
              </a:spcBef>
              <a:spcAft>
                <a:spcPts val="0"/>
              </a:spcAft>
              <a:buNone/>
            </a:pPr>
            <a:r>
              <a:t/>
            </a:r>
            <a:endParaRPr sz="1800">
              <a:solidFill>
                <a:schemeClr val="dk1"/>
              </a:solidFill>
              <a:latin typeface="Comic Sans MS"/>
              <a:ea typeface="Comic Sans MS"/>
              <a:cs typeface="Comic Sans MS"/>
              <a:sym typeface="Comic Sans MS"/>
            </a:endParaRPr>
          </a:p>
          <a:p>
            <a:pPr indent="0" lvl="0" marL="0" marR="0" rtl="0" algn="l">
              <a:lnSpc>
                <a:spcPct val="115000"/>
              </a:lnSpc>
              <a:spcBef>
                <a:spcPts val="0"/>
              </a:spcBef>
              <a:spcAft>
                <a:spcPts val="0"/>
              </a:spcAft>
              <a:buNone/>
            </a:pPr>
            <a:r>
              <a:t/>
            </a:r>
            <a:endParaRPr sz="1800">
              <a:solidFill>
                <a:schemeClr val="dk1"/>
              </a:solidFill>
              <a:latin typeface="Comic Sans MS"/>
              <a:ea typeface="Comic Sans MS"/>
              <a:cs typeface="Comic Sans MS"/>
              <a:sym typeface="Comic Sans MS"/>
            </a:endParaRPr>
          </a:p>
          <a:p>
            <a:pPr indent="0" lvl="0" marL="0" marR="0" rtl="0" algn="l">
              <a:lnSpc>
                <a:spcPct val="115000"/>
              </a:lnSpc>
              <a:spcBef>
                <a:spcPts val="0"/>
              </a:spcBef>
              <a:spcAft>
                <a:spcPts val="0"/>
              </a:spcAft>
              <a:buNone/>
            </a:pPr>
            <a:r>
              <a:t/>
            </a:r>
            <a:endParaRPr sz="1800">
              <a:solidFill>
                <a:schemeClr val="dk1"/>
              </a:solidFill>
              <a:latin typeface="Comic Sans MS"/>
              <a:ea typeface="Comic Sans MS"/>
              <a:cs typeface="Comic Sans MS"/>
              <a:sym typeface="Comic Sans MS"/>
            </a:endParaRPr>
          </a:p>
          <a:p>
            <a:pPr indent="0" lvl="0" marL="0" marR="0" rtl="0" algn="l">
              <a:lnSpc>
                <a:spcPct val="115000"/>
              </a:lnSpc>
              <a:spcBef>
                <a:spcPts val="0"/>
              </a:spcBef>
              <a:spcAft>
                <a:spcPts val="0"/>
              </a:spcAft>
              <a:buNone/>
            </a:pPr>
            <a:r>
              <a:t/>
            </a:r>
            <a:endParaRPr sz="1800">
              <a:solidFill>
                <a:schemeClr val="dk1"/>
              </a:solidFill>
              <a:latin typeface="Comic Sans MS"/>
              <a:ea typeface="Comic Sans MS"/>
              <a:cs typeface="Comic Sans MS"/>
              <a:sym typeface="Comic Sans MS"/>
            </a:endParaRPr>
          </a:p>
        </p:txBody>
      </p:sp>
      <p:pic>
        <p:nvPicPr>
          <p:cNvPr descr="Subitizing Activities for Preschool and Kindergarten" id="358" name="Google Shape;358;p30"/>
          <p:cNvPicPr preferRelativeResize="0"/>
          <p:nvPr/>
        </p:nvPicPr>
        <p:blipFill rotWithShape="1">
          <a:blip r:embed="rId3">
            <a:alphaModFix/>
          </a:blip>
          <a:srcRect b="12164" l="7074" r="4110" t="12082"/>
          <a:stretch/>
        </p:blipFill>
        <p:spPr>
          <a:xfrm>
            <a:off x="1207692" y="2425423"/>
            <a:ext cx="2064000" cy="1372500"/>
          </a:xfrm>
          <a:prstGeom prst="ellipse">
            <a:avLst/>
          </a:prstGeom>
          <a:noFill/>
          <a:ln cap="rnd" cmpd="sng" w="63500">
            <a:solidFill>
              <a:srgbClr val="333333"/>
            </a:solidFill>
            <a:prstDash val="solid"/>
            <a:round/>
            <a:headEnd len="sm" w="sm" type="none"/>
            <a:tailEnd len="sm" w="sm" type="none"/>
          </a:ln>
          <a:effectLst>
            <a:outerShdw blurRad="381000" sx="-80000" rotWithShape="0" dir="5400000" dist="292100" sy="-18000">
              <a:srgbClr val="000000">
                <a:alpha val="21960"/>
              </a:srgbClr>
            </a:outerShdw>
          </a:effectLst>
        </p:spPr>
      </p:pic>
      <p:pic>
        <p:nvPicPr>
          <p:cNvPr descr="Numicon" id="359" name="Google Shape;359;p30"/>
          <p:cNvPicPr preferRelativeResize="0"/>
          <p:nvPr/>
        </p:nvPicPr>
        <p:blipFill rotWithShape="1">
          <a:blip r:embed="rId4">
            <a:alphaModFix/>
          </a:blip>
          <a:srcRect b="0" l="0" r="0" t="0"/>
          <a:stretch/>
        </p:blipFill>
        <p:spPr>
          <a:xfrm>
            <a:off x="2166368" y="5245337"/>
            <a:ext cx="4227310" cy="1019747"/>
          </a:xfrm>
          <a:prstGeom prst="rect">
            <a:avLst/>
          </a:prstGeom>
          <a:noFill/>
          <a:ln>
            <a:noFill/>
          </a:ln>
        </p:spPr>
      </p:pic>
      <p:pic>
        <p:nvPicPr>
          <p:cNvPr descr="Outdoor Maths Activities EYFS – Outdoor Maths Ideas – Play of the Wild" id="360" name="Google Shape;360;p30"/>
          <p:cNvPicPr preferRelativeResize="0"/>
          <p:nvPr/>
        </p:nvPicPr>
        <p:blipFill rotWithShape="1">
          <a:blip r:embed="rId5">
            <a:alphaModFix/>
          </a:blip>
          <a:srcRect b="15087" l="6943" r="5666" t="0"/>
          <a:stretch/>
        </p:blipFill>
        <p:spPr>
          <a:xfrm>
            <a:off x="7085226" y="4948424"/>
            <a:ext cx="2310450" cy="1613575"/>
          </a:xfrm>
          <a:prstGeom prst="rect">
            <a:avLst/>
          </a:prstGeom>
          <a:noFill/>
          <a:ln>
            <a:noFill/>
          </a:ln>
        </p:spPr>
      </p:pic>
      <p:sp>
        <p:nvSpPr>
          <p:cNvPr id="361" name="Google Shape;361;p30"/>
          <p:cNvSpPr txBox="1"/>
          <p:nvPr/>
        </p:nvSpPr>
        <p:spPr>
          <a:xfrm>
            <a:off x="3420200" y="2342163"/>
            <a:ext cx="8211900" cy="1477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800" u="sng">
              <a:solidFill>
                <a:schemeClr val="dk1"/>
              </a:solidFill>
            </a:endParaRPr>
          </a:p>
          <a:p>
            <a:pPr indent="0" lvl="0" marL="0" marR="0" rtl="0" algn="l">
              <a:spcBef>
                <a:spcPts val="0"/>
              </a:spcBef>
              <a:spcAft>
                <a:spcPts val="0"/>
              </a:spcAft>
              <a:buNone/>
            </a:pPr>
            <a:r>
              <a:rPr b="1" lang="en-GB" sz="1800" u="sng">
                <a:solidFill>
                  <a:schemeClr val="dk1"/>
                </a:solidFill>
                <a:latin typeface="Arial"/>
                <a:ea typeface="Arial"/>
                <a:cs typeface="Arial"/>
                <a:sym typeface="Arial"/>
              </a:rPr>
              <a:t>Subitising </a:t>
            </a:r>
            <a:r>
              <a:rPr b="1" lang="en-GB" sz="1800">
                <a:solidFill>
                  <a:schemeClr val="dk1"/>
                </a:solidFill>
                <a:latin typeface="Arial"/>
                <a:ea typeface="Arial"/>
                <a:cs typeface="Arial"/>
                <a:sym typeface="Arial"/>
              </a:rPr>
              <a:t>– </a:t>
            </a:r>
            <a:r>
              <a:rPr lang="en-GB" sz="1800">
                <a:solidFill>
                  <a:schemeClr val="dk1"/>
                </a:solidFill>
                <a:latin typeface="Arial"/>
                <a:ea typeface="Arial"/>
                <a:cs typeface="Arial"/>
                <a:sym typeface="Arial"/>
              </a:rPr>
              <a:t>What does it mean?</a:t>
            </a:r>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rPr lang="en-GB" sz="1800">
                <a:solidFill>
                  <a:schemeClr val="dk1"/>
                </a:solidFill>
                <a:latin typeface="Arial"/>
                <a:ea typeface="Arial"/>
                <a:cs typeface="Arial"/>
                <a:sym typeface="Arial"/>
              </a:rPr>
              <a:t>Subitising is the ability to instantly recognize the amount of objects without actually counting them. </a:t>
            </a:r>
            <a:endParaRPr/>
          </a:p>
        </p:txBody>
      </p:sp>
      <p:sp>
        <p:nvSpPr>
          <p:cNvPr id="362" name="Google Shape;362;p30"/>
          <p:cNvSpPr txBox="1"/>
          <p:nvPr/>
        </p:nvSpPr>
        <p:spPr>
          <a:xfrm>
            <a:off x="5197100" y="3470925"/>
            <a:ext cx="6435000" cy="1477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800" u="sng">
              <a:solidFill>
                <a:schemeClr val="dk1"/>
              </a:solidFill>
            </a:endParaRPr>
          </a:p>
          <a:p>
            <a:pPr indent="0" lvl="0" marL="0" marR="0" rtl="0" algn="l">
              <a:spcBef>
                <a:spcPts val="0"/>
              </a:spcBef>
              <a:spcAft>
                <a:spcPts val="0"/>
              </a:spcAft>
              <a:buNone/>
            </a:pPr>
            <a:r>
              <a:t/>
            </a:r>
            <a:endParaRPr b="1" sz="1800" u="sng">
              <a:solidFill>
                <a:schemeClr val="dk1"/>
              </a:solidFill>
            </a:endParaRPr>
          </a:p>
          <a:p>
            <a:pPr indent="0" lvl="0" marL="0" marR="0" rtl="0" algn="l">
              <a:spcBef>
                <a:spcPts val="0"/>
              </a:spcBef>
              <a:spcAft>
                <a:spcPts val="0"/>
              </a:spcAft>
              <a:buNone/>
            </a:pPr>
            <a:r>
              <a:rPr b="1" lang="en-GB" sz="1800" u="sng">
                <a:solidFill>
                  <a:schemeClr val="dk1"/>
                </a:solidFill>
                <a:latin typeface="Arial"/>
                <a:ea typeface="Arial"/>
                <a:cs typeface="Arial"/>
                <a:sym typeface="Arial"/>
              </a:rPr>
              <a:t>Numicon </a:t>
            </a:r>
            <a:r>
              <a:rPr b="1" lang="en-GB" sz="1800">
                <a:solidFill>
                  <a:schemeClr val="dk1"/>
                </a:solidFill>
                <a:latin typeface="Arial"/>
                <a:ea typeface="Arial"/>
                <a:cs typeface="Arial"/>
                <a:sym typeface="Arial"/>
              </a:rPr>
              <a:t>- </a:t>
            </a:r>
            <a:r>
              <a:rPr lang="en-GB" sz="1800">
                <a:solidFill>
                  <a:schemeClr val="dk1"/>
                </a:solidFill>
                <a:latin typeface="Arial"/>
                <a:ea typeface="Arial"/>
                <a:cs typeface="Arial"/>
                <a:sym typeface="Arial"/>
              </a:rPr>
              <a:t>We use numicon a lot in Early Years. Numicon is an effective learning tool for helping children visualise numbers.</a:t>
            </a:r>
            <a:endParaRPr/>
          </a:p>
        </p:txBody>
      </p:sp>
      <p:sp>
        <p:nvSpPr>
          <p:cNvPr id="363" name="Google Shape;363;p30"/>
          <p:cNvSpPr txBox="1"/>
          <p:nvPr/>
        </p:nvSpPr>
        <p:spPr>
          <a:xfrm>
            <a:off x="378070" y="1465413"/>
            <a:ext cx="11333400" cy="708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000">
                <a:solidFill>
                  <a:schemeClr val="dk1"/>
                </a:solidFill>
                <a:latin typeface="Arial"/>
                <a:ea typeface="Arial"/>
                <a:cs typeface="Arial"/>
                <a:sym typeface="Arial"/>
              </a:rPr>
              <a:t>We work practically in our maths sessions – it is </a:t>
            </a:r>
            <a:r>
              <a:rPr b="1" lang="en-GB" sz="2000">
                <a:solidFill>
                  <a:schemeClr val="dk1"/>
                </a:solidFill>
                <a:latin typeface="Arial"/>
                <a:ea typeface="Arial"/>
                <a:cs typeface="Arial"/>
                <a:sym typeface="Arial"/>
              </a:rPr>
              <a:t>more</a:t>
            </a:r>
            <a:r>
              <a:rPr lang="en-GB" sz="2000">
                <a:solidFill>
                  <a:schemeClr val="dk1"/>
                </a:solidFill>
                <a:latin typeface="Arial"/>
                <a:ea typeface="Arial"/>
                <a:cs typeface="Arial"/>
                <a:sym typeface="Arial"/>
              </a:rPr>
              <a:t> important to be able to count the correct amount of objects up to 10, than to be able to chant numbers up to 20, 30, 40, 50 … </a:t>
            </a:r>
            <a:endParaRPr sz="16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31"/>
          <p:cNvSpPr/>
          <p:nvPr/>
        </p:nvSpPr>
        <p:spPr>
          <a:xfrm>
            <a:off x="410547" y="410548"/>
            <a:ext cx="11541968" cy="6210424"/>
          </a:xfrm>
          <a:custGeom>
            <a:rect b="b" l="l" r="r" t="t"/>
            <a:pathLst>
              <a:path extrusionOk="0" h="6210424" w="11541968">
                <a:moveTo>
                  <a:pt x="18661" y="0"/>
                </a:moveTo>
                <a:lnTo>
                  <a:pt x="11485984" y="0"/>
                </a:lnTo>
                <a:lnTo>
                  <a:pt x="11541968" y="6145109"/>
                </a:lnTo>
                <a:lnTo>
                  <a:pt x="0" y="6210424"/>
                </a:lnTo>
                <a:cubicBezTo>
                  <a:pt x="6220" y="4140283"/>
                  <a:pt x="12441" y="2070141"/>
                  <a:pt x="18661" y="0"/>
                </a:cubicBezTo>
                <a:close/>
              </a:path>
            </a:pathLst>
          </a:custGeom>
          <a:noFill/>
          <a:ln cap="flat" cmpd="sng" w="76200">
            <a:solidFill>
              <a:srgbClr val="0070C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t/>
            </a:r>
            <a:endParaRPr sz="1800">
              <a:solidFill>
                <a:schemeClr val="dk1"/>
              </a:solidFill>
              <a:latin typeface="Comic Sans MS"/>
              <a:ea typeface="Comic Sans MS"/>
              <a:cs typeface="Comic Sans MS"/>
              <a:sym typeface="Comic Sans MS"/>
            </a:endParaRPr>
          </a:p>
          <a:p>
            <a:pPr indent="0" lvl="0" marL="0" marR="0" rtl="0" algn="l">
              <a:lnSpc>
                <a:spcPct val="115000"/>
              </a:lnSpc>
              <a:spcBef>
                <a:spcPts val="0"/>
              </a:spcBef>
              <a:spcAft>
                <a:spcPts val="0"/>
              </a:spcAft>
              <a:buNone/>
            </a:pPr>
            <a:r>
              <a:t/>
            </a:r>
            <a:endParaRPr sz="1800">
              <a:solidFill>
                <a:schemeClr val="dk1"/>
              </a:solidFill>
              <a:latin typeface="Comic Sans MS"/>
              <a:ea typeface="Comic Sans MS"/>
              <a:cs typeface="Comic Sans MS"/>
              <a:sym typeface="Comic Sans MS"/>
            </a:endParaRPr>
          </a:p>
          <a:p>
            <a:pPr indent="0" lvl="0" marL="0" marR="0" rtl="0" algn="l">
              <a:lnSpc>
                <a:spcPct val="115000"/>
              </a:lnSpc>
              <a:spcBef>
                <a:spcPts val="0"/>
              </a:spcBef>
              <a:spcAft>
                <a:spcPts val="0"/>
              </a:spcAft>
              <a:buNone/>
            </a:pPr>
            <a:r>
              <a:t/>
            </a:r>
            <a:endParaRPr sz="1800">
              <a:solidFill>
                <a:schemeClr val="dk1"/>
              </a:solidFill>
              <a:latin typeface="Comic Sans MS"/>
              <a:ea typeface="Comic Sans MS"/>
              <a:cs typeface="Comic Sans MS"/>
              <a:sym typeface="Comic Sans MS"/>
            </a:endParaRPr>
          </a:p>
          <a:p>
            <a:pPr indent="0" lvl="0" marL="0" marR="0" rtl="0" algn="l">
              <a:lnSpc>
                <a:spcPct val="115000"/>
              </a:lnSpc>
              <a:spcBef>
                <a:spcPts val="0"/>
              </a:spcBef>
              <a:spcAft>
                <a:spcPts val="0"/>
              </a:spcAft>
              <a:buNone/>
            </a:pPr>
            <a:r>
              <a:t/>
            </a:r>
            <a:endParaRPr sz="1800">
              <a:solidFill>
                <a:schemeClr val="dk1"/>
              </a:solidFill>
              <a:latin typeface="Comic Sans MS"/>
              <a:ea typeface="Comic Sans MS"/>
              <a:cs typeface="Comic Sans MS"/>
              <a:sym typeface="Comic Sans MS"/>
            </a:endParaRPr>
          </a:p>
          <a:p>
            <a:pPr indent="0" lvl="0" marL="0" marR="0" rtl="0" algn="l">
              <a:lnSpc>
                <a:spcPct val="115000"/>
              </a:lnSpc>
              <a:spcBef>
                <a:spcPts val="0"/>
              </a:spcBef>
              <a:spcAft>
                <a:spcPts val="0"/>
              </a:spcAft>
              <a:buNone/>
            </a:pPr>
            <a:r>
              <a:t/>
            </a:r>
            <a:endParaRPr sz="1800">
              <a:solidFill>
                <a:schemeClr val="dk1"/>
              </a:solidFill>
              <a:latin typeface="Comic Sans MS"/>
              <a:ea typeface="Comic Sans MS"/>
              <a:cs typeface="Comic Sans MS"/>
              <a:sym typeface="Comic Sans MS"/>
            </a:endParaRPr>
          </a:p>
        </p:txBody>
      </p:sp>
      <p:sp>
        <p:nvSpPr>
          <p:cNvPr id="370" name="Google Shape;370;p31"/>
          <p:cNvSpPr txBox="1"/>
          <p:nvPr/>
        </p:nvSpPr>
        <p:spPr>
          <a:xfrm>
            <a:off x="447869" y="531845"/>
            <a:ext cx="11467323" cy="646330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u="sng">
                <a:solidFill>
                  <a:schemeClr val="dk1"/>
                </a:solidFill>
                <a:latin typeface="Arial"/>
                <a:ea typeface="Arial"/>
                <a:cs typeface="Arial"/>
                <a:sym typeface="Arial"/>
              </a:rPr>
              <a:t>Five and Ten Frames </a:t>
            </a:r>
            <a:r>
              <a:rPr lang="en-GB" sz="1800">
                <a:solidFill>
                  <a:schemeClr val="dk1"/>
                </a:solidFill>
                <a:latin typeface="Arial"/>
                <a:ea typeface="Arial"/>
                <a:cs typeface="Arial"/>
                <a:sym typeface="Arial"/>
              </a:rPr>
              <a:t>Five frames and ten frames </a:t>
            </a:r>
            <a:r>
              <a:rPr b="1" lang="en-GB" sz="1800">
                <a:solidFill>
                  <a:schemeClr val="dk1"/>
                </a:solidFill>
                <a:latin typeface="Arial"/>
                <a:ea typeface="Arial"/>
                <a:cs typeface="Arial"/>
                <a:sym typeface="Arial"/>
              </a:rPr>
              <a:t>allow you to “see” a number</a:t>
            </a:r>
            <a:r>
              <a:rPr lang="en-GB" sz="1800">
                <a:solidFill>
                  <a:schemeClr val="dk1"/>
                </a:solidFill>
                <a:latin typeface="Arial"/>
                <a:ea typeface="Arial"/>
                <a:cs typeface="Arial"/>
                <a:sym typeface="Arial"/>
              </a:rPr>
              <a:t>. It helps to develop a strong sense of five and ten. It strengthens the way children think about and talk about numbers and number combinations.</a:t>
            </a:r>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b="1" lang="en-GB" sz="1800" u="sng">
                <a:solidFill>
                  <a:schemeClr val="dk1"/>
                </a:solidFill>
                <a:latin typeface="Arial"/>
                <a:ea typeface="Arial"/>
                <a:cs typeface="Arial"/>
                <a:sym typeface="Arial"/>
              </a:rPr>
              <a:t>Part, part, whole </a:t>
            </a:r>
            <a:r>
              <a:rPr lang="en-GB" sz="1800">
                <a:solidFill>
                  <a:schemeClr val="dk1"/>
                </a:solidFill>
                <a:latin typeface="Arial"/>
                <a:ea typeface="Arial"/>
                <a:cs typeface="Arial"/>
                <a:sym typeface="Arial"/>
              </a:rPr>
              <a:t>Part-part-whole reasoning also </a:t>
            </a:r>
            <a:r>
              <a:rPr b="1" lang="en-GB" sz="1800">
                <a:solidFill>
                  <a:schemeClr val="dk1"/>
                </a:solidFill>
                <a:latin typeface="Arial"/>
                <a:ea typeface="Arial"/>
                <a:cs typeface="Arial"/>
                <a:sym typeface="Arial"/>
              </a:rPr>
              <a:t>helps children to interpret, visualize, and solve word problems</a:t>
            </a:r>
            <a:r>
              <a:rPr lang="en-GB" sz="1800">
                <a:solidFill>
                  <a:schemeClr val="dk1"/>
                </a:solidFill>
                <a:latin typeface="Arial"/>
                <a:ea typeface="Arial"/>
                <a:cs typeface="Arial"/>
                <a:sym typeface="Arial"/>
              </a:rPr>
              <a:t>.</a:t>
            </a:r>
            <a:endParaRPr b="1" sz="1800" u="sng">
              <a:solidFill>
                <a:schemeClr val="dk1"/>
              </a:solidFill>
              <a:latin typeface="Arial"/>
              <a:ea typeface="Arial"/>
              <a:cs typeface="Arial"/>
              <a:sym typeface="Arial"/>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b="1" sz="1800" u="sng">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Five and Ten Frame Activities for Kindergarten - The Activity Mom" id="371" name="Google Shape;371;p31"/>
          <p:cNvPicPr preferRelativeResize="0"/>
          <p:nvPr/>
        </p:nvPicPr>
        <p:blipFill rotWithShape="1">
          <a:blip r:embed="rId3">
            <a:alphaModFix/>
          </a:blip>
          <a:srcRect b="5953" l="14471" r="13881" t="39858"/>
          <a:stretch/>
        </p:blipFill>
        <p:spPr>
          <a:xfrm>
            <a:off x="760407" y="1504246"/>
            <a:ext cx="2911152" cy="2177439"/>
          </a:xfrm>
          <a:prstGeom prst="rect">
            <a:avLst/>
          </a:prstGeom>
          <a:noFill/>
          <a:ln>
            <a:noFill/>
          </a:ln>
        </p:spPr>
      </p:pic>
      <p:pic>
        <p:nvPicPr>
          <p:cNvPr descr="How to use the part whole model - YouTube" id="372" name="Google Shape;372;p31"/>
          <p:cNvPicPr preferRelativeResize="0"/>
          <p:nvPr/>
        </p:nvPicPr>
        <p:blipFill rotWithShape="1">
          <a:blip r:embed="rId4">
            <a:alphaModFix/>
          </a:blip>
          <a:srcRect b="0" l="23550" r="6084" t="13604"/>
          <a:stretch/>
        </p:blipFill>
        <p:spPr>
          <a:xfrm>
            <a:off x="1331750" y="4451475"/>
            <a:ext cx="2801699" cy="1955849"/>
          </a:xfrm>
          <a:prstGeom prst="rect">
            <a:avLst/>
          </a:prstGeom>
          <a:noFill/>
          <a:ln>
            <a:noFill/>
          </a:ln>
        </p:spPr>
      </p:pic>
      <p:pic>
        <p:nvPicPr>
          <p:cNvPr descr="Buy Part-Whole Cards | TTS" id="373" name="Google Shape;373;p31"/>
          <p:cNvPicPr preferRelativeResize="0"/>
          <p:nvPr/>
        </p:nvPicPr>
        <p:blipFill rotWithShape="1">
          <a:blip r:embed="rId5">
            <a:alphaModFix/>
          </a:blip>
          <a:srcRect b="21695" l="10071" r="20561" t="12481"/>
          <a:stretch/>
        </p:blipFill>
        <p:spPr>
          <a:xfrm>
            <a:off x="4978550" y="4278375"/>
            <a:ext cx="2146976" cy="2037425"/>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p32"/>
          <p:cNvSpPr/>
          <p:nvPr/>
        </p:nvSpPr>
        <p:spPr>
          <a:xfrm>
            <a:off x="378070" y="1494388"/>
            <a:ext cx="11438792" cy="5068824"/>
          </a:xfrm>
          <a:prstGeom prst="rect">
            <a:avLst/>
          </a:prstGeom>
          <a:noFill/>
          <a:ln cap="flat" cmpd="sng" w="57150">
            <a:solidFill>
              <a:srgbClr val="E2BCC9"/>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GB" sz="2000">
                <a:solidFill>
                  <a:schemeClr val="dk1"/>
                </a:solidFill>
                <a:latin typeface="Arial"/>
                <a:ea typeface="Arial"/>
                <a:cs typeface="Arial"/>
                <a:sym typeface="Arial"/>
              </a:rPr>
              <a:t>Tapestry is award-winning software with tools to help educators work in partnership with families, document children's learning and development, and develop a child-centred approach to planning and assessment. </a:t>
            </a:r>
            <a:endParaRPr sz="2000">
              <a:solidFill>
                <a:schemeClr val="dk1"/>
              </a:solidFill>
              <a:latin typeface="Arial"/>
              <a:ea typeface="Arial"/>
              <a:cs typeface="Arial"/>
              <a:sym typeface="Arial"/>
            </a:endParaRPr>
          </a:p>
          <a:p>
            <a:pPr indent="0" lvl="0" marL="0" marR="0" rtl="0" algn="l">
              <a:lnSpc>
                <a:spcPct val="107000"/>
              </a:lnSpc>
              <a:spcBef>
                <a:spcPts val="800"/>
              </a:spcBef>
              <a:spcAft>
                <a:spcPts val="0"/>
              </a:spcAft>
              <a:buNone/>
            </a:pPr>
            <a:r>
              <a:t/>
            </a:r>
            <a:endParaRPr sz="2000">
              <a:solidFill>
                <a:schemeClr val="dk1"/>
              </a:solidFill>
              <a:latin typeface="Arial"/>
              <a:ea typeface="Arial"/>
              <a:cs typeface="Arial"/>
              <a:sym typeface="Arial"/>
            </a:endParaRPr>
          </a:p>
          <a:p>
            <a:pPr indent="0" lvl="0" marL="0" marR="0" rtl="0" algn="l">
              <a:lnSpc>
                <a:spcPct val="107000"/>
              </a:lnSpc>
              <a:spcBef>
                <a:spcPts val="0"/>
              </a:spcBef>
              <a:spcAft>
                <a:spcPts val="0"/>
              </a:spcAft>
              <a:buNone/>
            </a:pPr>
            <a:r>
              <a:rPr lang="en-GB" sz="2000">
                <a:solidFill>
                  <a:schemeClr val="dk1"/>
                </a:solidFill>
                <a:latin typeface="Arial"/>
                <a:ea typeface="Arial"/>
                <a:cs typeface="Arial"/>
                <a:sym typeface="Arial"/>
              </a:rPr>
              <a:t>Each child </a:t>
            </a:r>
            <a:r>
              <a:rPr lang="en-GB" sz="2000">
                <a:solidFill>
                  <a:schemeClr val="dk1"/>
                </a:solidFill>
              </a:rPr>
              <a:t>has</a:t>
            </a:r>
            <a:r>
              <a:rPr lang="en-GB" sz="2000">
                <a:solidFill>
                  <a:schemeClr val="dk1"/>
                </a:solidFill>
                <a:latin typeface="Arial"/>
                <a:ea typeface="Arial"/>
                <a:cs typeface="Arial"/>
                <a:sym typeface="Arial"/>
              </a:rPr>
              <a:t> their own online learning journal on Tapestry. This journal enables us to follow your child's learning and development, and to plan experiences to help them to make progress. Through the journal we will share </a:t>
            </a:r>
            <a:r>
              <a:rPr lang="en-GB" sz="2000">
                <a:solidFill>
                  <a:schemeClr val="dk1"/>
                </a:solidFill>
              </a:rPr>
              <a:t>wow moments of learning </a:t>
            </a:r>
            <a:r>
              <a:rPr lang="en-GB" sz="2000">
                <a:solidFill>
                  <a:schemeClr val="dk1"/>
                </a:solidFill>
                <a:latin typeface="Arial"/>
                <a:ea typeface="Arial"/>
                <a:cs typeface="Arial"/>
                <a:sym typeface="Arial"/>
              </a:rPr>
              <a:t>with you, which can be word</a:t>
            </a:r>
            <a:r>
              <a:rPr lang="en-GB" sz="2000">
                <a:solidFill>
                  <a:schemeClr val="dk1"/>
                </a:solidFill>
              </a:rPr>
              <a:t>s or</a:t>
            </a:r>
            <a:r>
              <a:rPr lang="en-GB" sz="2000">
                <a:solidFill>
                  <a:schemeClr val="dk1"/>
                </a:solidFill>
                <a:latin typeface="Arial"/>
                <a:ea typeface="Arial"/>
                <a:cs typeface="Arial"/>
                <a:sym typeface="Arial"/>
              </a:rPr>
              <a:t> pictures about your child's time here. You will also be able to use Tapestry to add pictures and videos of learning and experiences that happen at home. These will help us to get to know your child better - getting to know each child is at the heart of our good practice. </a:t>
            </a:r>
            <a:endParaRPr sz="2000">
              <a:solidFill>
                <a:schemeClr val="dk1"/>
              </a:solidFill>
              <a:latin typeface="Arial"/>
              <a:ea typeface="Arial"/>
              <a:cs typeface="Arial"/>
              <a:sym typeface="Arial"/>
            </a:endParaRPr>
          </a:p>
          <a:p>
            <a:pPr indent="0" lvl="0" marL="0" marR="0" rtl="0" algn="l">
              <a:lnSpc>
                <a:spcPct val="107000"/>
              </a:lnSpc>
              <a:spcBef>
                <a:spcPts val="0"/>
              </a:spcBef>
              <a:spcAft>
                <a:spcPts val="0"/>
              </a:spcAft>
              <a:buNone/>
            </a:pPr>
            <a:r>
              <a:t/>
            </a:r>
            <a:endParaRPr sz="2000">
              <a:solidFill>
                <a:schemeClr val="dk1"/>
              </a:solidFill>
              <a:latin typeface="Arial"/>
              <a:ea typeface="Arial"/>
              <a:cs typeface="Arial"/>
              <a:sym typeface="Arial"/>
            </a:endParaRPr>
          </a:p>
          <a:p>
            <a:pPr indent="0" lvl="0" marL="0" marR="0" rtl="0" algn="l">
              <a:lnSpc>
                <a:spcPct val="107000"/>
              </a:lnSpc>
              <a:spcBef>
                <a:spcPts val="0"/>
              </a:spcBef>
              <a:spcAft>
                <a:spcPts val="0"/>
              </a:spcAft>
              <a:buNone/>
            </a:pPr>
            <a:r>
              <a:rPr b="1" lang="en-GB" sz="2400">
                <a:solidFill>
                  <a:schemeClr val="dk1"/>
                </a:solidFill>
                <a:latin typeface="Arial"/>
                <a:ea typeface="Arial"/>
                <a:cs typeface="Arial"/>
                <a:sym typeface="Arial"/>
              </a:rPr>
              <a:t>Please note that whilst home and school will be able to comment on observations, Tapestry is not a direct messaging service to staff, so please do continue to liaise with teachers in person or via the school office.</a:t>
            </a:r>
            <a:endParaRPr sz="2400">
              <a:solidFill>
                <a:schemeClr val="dk1"/>
              </a:solidFill>
              <a:latin typeface="Arial"/>
              <a:ea typeface="Arial"/>
              <a:cs typeface="Arial"/>
              <a:sym typeface="Arial"/>
            </a:endParaRPr>
          </a:p>
          <a:p>
            <a:pPr indent="0" lvl="0" marL="0" marR="0" rtl="0" algn="l">
              <a:lnSpc>
                <a:spcPct val="107000"/>
              </a:lnSpc>
              <a:spcBef>
                <a:spcPts val="0"/>
              </a:spcBef>
              <a:spcAft>
                <a:spcPts val="0"/>
              </a:spcAft>
              <a:buNone/>
            </a:pPr>
            <a:r>
              <a:t/>
            </a:r>
            <a:endParaRPr sz="2400">
              <a:solidFill>
                <a:schemeClr val="dk1"/>
              </a:solidFill>
              <a:latin typeface="Arial"/>
              <a:ea typeface="Arial"/>
              <a:cs typeface="Arial"/>
              <a:sym typeface="Arial"/>
            </a:endParaRPr>
          </a:p>
        </p:txBody>
      </p:sp>
      <p:pic>
        <p:nvPicPr>
          <p:cNvPr descr="Tapestry-Logo – Cranmer Pre School Aslockton" id="380" name="Google Shape;380;p32"/>
          <p:cNvPicPr preferRelativeResize="0"/>
          <p:nvPr/>
        </p:nvPicPr>
        <p:blipFill rotWithShape="1">
          <a:blip r:embed="rId3">
            <a:alphaModFix/>
          </a:blip>
          <a:srcRect b="27125" l="0" r="0" t="25911"/>
          <a:stretch/>
        </p:blipFill>
        <p:spPr>
          <a:xfrm>
            <a:off x="3628538" y="395655"/>
            <a:ext cx="4447642" cy="1019907"/>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33"/>
          <p:cNvSpPr txBox="1"/>
          <p:nvPr>
            <p:ph type="title"/>
          </p:nvPr>
        </p:nvSpPr>
        <p:spPr>
          <a:xfrm>
            <a:off x="211015" y="585216"/>
            <a:ext cx="11597053" cy="692255"/>
          </a:xfrm>
          <a:prstGeom prst="rect">
            <a:avLst/>
          </a:prstGeom>
          <a:noFill/>
          <a:ln cap="flat" cmpd="sng" w="76200">
            <a:solidFill>
              <a:srgbClr val="FFC000"/>
            </a:solidFill>
            <a:prstDash val="solid"/>
            <a:round/>
            <a:headEnd len="sm" w="sm" type="none"/>
            <a:tailEnd len="sm" w="sm" type="none"/>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a:buNone/>
            </a:pPr>
            <a:r>
              <a:rPr b="1" lang="en-GB">
                <a:latin typeface="Arial"/>
                <a:ea typeface="Arial"/>
                <a:cs typeface="Arial"/>
                <a:sym typeface="Arial"/>
              </a:rPr>
              <a:t>Newsletters</a:t>
            </a:r>
            <a:endParaRPr b="1">
              <a:latin typeface="Arial"/>
              <a:ea typeface="Arial"/>
              <a:cs typeface="Arial"/>
              <a:sym typeface="Arial"/>
            </a:endParaRPr>
          </a:p>
        </p:txBody>
      </p:sp>
      <p:sp>
        <p:nvSpPr>
          <p:cNvPr id="387" name="Google Shape;387;p33"/>
          <p:cNvSpPr txBox="1"/>
          <p:nvPr>
            <p:ph idx="1" type="body"/>
          </p:nvPr>
        </p:nvSpPr>
        <p:spPr>
          <a:xfrm>
            <a:off x="211015" y="1492624"/>
            <a:ext cx="11597053" cy="5037991"/>
          </a:xfrm>
          <a:prstGeom prst="rect">
            <a:avLst/>
          </a:prstGeom>
          <a:noFill/>
          <a:ln cap="flat" cmpd="sng" w="57150">
            <a:solidFill>
              <a:srgbClr val="FFC000"/>
            </a:solidFill>
            <a:prstDash val="solid"/>
            <a:round/>
            <a:headEnd len="sm" w="sm" type="none"/>
            <a:tailEnd len="sm" w="sm" type="none"/>
          </a:ln>
        </p:spPr>
        <p:txBody>
          <a:bodyPr anchorCtr="0" anchor="ctr" bIns="45700" lIns="91425" spcFirstLastPara="1" rIns="91425" wrap="square" tIns="45700">
            <a:normAutofit fontScale="62500" lnSpcReduction="20000"/>
          </a:bodyPr>
          <a:lstStyle/>
          <a:p>
            <a:pPr indent="0" lvl="0" marL="0" rtl="0" algn="l">
              <a:lnSpc>
                <a:spcPct val="90000"/>
              </a:lnSpc>
              <a:spcBef>
                <a:spcPts val="0"/>
              </a:spcBef>
              <a:spcAft>
                <a:spcPts val="0"/>
              </a:spcAft>
              <a:buClr>
                <a:schemeClr val="dk1"/>
              </a:buClr>
              <a:buSzPct val="100000"/>
              <a:buNone/>
            </a:pPr>
            <a:r>
              <a:t/>
            </a:r>
            <a:endParaRPr b="1">
              <a:latin typeface="Comic Sans MS"/>
              <a:ea typeface="Comic Sans MS"/>
              <a:cs typeface="Comic Sans MS"/>
              <a:sym typeface="Comic Sans MS"/>
            </a:endParaRPr>
          </a:p>
          <a:p>
            <a:pPr indent="0" lvl="0" marL="0" rtl="0" algn="l">
              <a:lnSpc>
                <a:spcPct val="90000"/>
              </a:lnSpc>
              <a:spcBef>
                <a:spcPts val="1000"/>
              </a:spcBef>
              <a:spcAft>
                <a:spcPts val="0"/>
              </a:spcAft>
              <a:buClr>
                <a:schemeClr val="dk1"/>
              </a:buClr>
              <a:buSzPct val="100000"/>
              <a:buNone/>
            </a:pPr>
            <a:r>
              <a:rPr b="1" lang="en-GB" sz="3200">
                <a:latin typeface="Arial"/>
                <a:ea typeface="Arial"/>
                <a:cs typeface="Arial"/>
                <a:sym typeface="Arial"/>
              </a:rPr>
              <a:t>The Reception Newsletter is written each half term to give you:</a:t>
            </a:r>
            <a:endParaRPr/>
          </a:p>
          <a:p>
            <a:pPr indent="0" lvl="0" marL="0" rtl="0" algn="l">
              <a:lnSpc>
                <a:spcPct val="90000"/>
              </a:lnSpc>
              <a:spcBef>
                <a:spcPts val="1000"/>
              </a:spcBef>
              <a:spcAft>
                <a:spcPts val="0"/>
              </a:spcAft>
              <a:buClr>
                <a:schemeClr val="dk1"/>
              </a:buClr>
              <a:buSzPct val="100000"/>
              <a:buNone/>
            </a:pPr>
            <a:r>
              <a:t/>
            </a:r>
            <a:endParaRPr b="1">
              <a:latin typeface="Arial"/>
              <a:ea typeface="Arial"/>
              <a:cs typeface="Arial"/>
              <a:sym typeface="Arial"/>
            </a:endParaRPr>
          </a:p>
          <a:p>
            <a:pPr indent="-213359" lvl="0" marL="228600" rtl="0" algn="l">
              <a:lnSpc>
                <a:spcPct val="90000"/>
              </a:lnSpc>
              <a:spcBef>
                <a:spcPts val="1200"/>
              </a:spcBef>
              <a:spcAft>
                <a:spcPts val="0"/>
              </a:spcAft>
              <a:buClr>
                <a:srgbClr val="002060"/>
              </a:buClr>
              <a:buSzPct val="100000"/>
              <a:buFont typeface="Noto Sans Symbols"/>
              <a:buChar char="❖"/>
            </a:pPr>
            <a:r>
              <a:rPr lang="en-GB" sz="3200">
                <a:latin typeface="Arial"/>
                <a:ea typeface="Arial"/>
                <a:cs typeface="Arial"/>
                <a:sym typeface="Arial"/>
              </a:rPr>
              <a:t>Information about what the children have been learning about during the half term.</a:t>
            </a:r>
            <a:endParaRPr/>
          </a:p>
          <a:p>
            <a:pPr indent="-213359" lvl="0" marL="228600" rtl="0" algn="l">
              <a:lnSpc>
                <a:spcPct val="90000"/>
              </a:lnSpc>
              <a:spcBef>
                <a:spcPts val="2400"/>
              </a:spcBef>
              <a:spcAft>
                <a:spcPts val="0"/>
              </a:spcAft>
              <a:buClr>
                <a:srgbClr val="002060"/>
              </a:buClr>
              <a:buSzPct val="100000"/>
              <a:buFont typeface="Noto Sans Symbols"/>
              <a:buChar char="❖"/>
            </a:pPr>
            <a:r>
              <a:rPr lang="en-GB" sz="3200">
                <a:latin typeface="Arial"/>
                <a:ea typeface="Arial"/>
                <a:cs typeface="Arial"/>
                <a:sym typeface="Arial"/>
              </a:rPr>
              <a:t>Interesting things that may have happened during the term.</a:t>
            </a:r>
            <a:endParaRPr/>
          </a:p>
          <a:p>
            <a:pPr indent="-213359" lvl="0" marL="228600" rtl="0" algn="l">
              <a:lnSpc>
                <a:spcPct val="90000"/>
              </a:lnSpc>
              <a:spcBef>
                <a:spcPts val="2400"/>
              </a:spcBef>
              <a:spcAft>
                <a:spcPts val="0"/>
              </a:spcAft>
              <a:buClr>
                <a:srgbClr val="002060"/>
              </a:buClr>
              <a:buSzPct val="100000"/>
              <a:buFont typeface="Noto Sans Symbols"/>
              <a:buChar char="❖"/>
            </a:pPr>
            <a:r>
              <a:rPr lang="en-GB" sz="3200">
                <a:latin typeface="Arial"/>
                <a:ea typeface="Arial"/>
                <a:cs typeface="Arial"/>
                <a:sym typeface="Arial"/>
              </a:rPr>
              <a:t>Ideas for you to do with your child at home to support their learning and development.</a:t>
            </a:r>
            <a:endParaRPr/>
          </a:p>
          <a:p>
            <a:pPr indent="-213359" lvl="0" marL="228600" rtl="0" algn="l">
              <a:lnSpc>
                <a:spcPct val="120000"/>
              </a:lnSpc>
              <a:spcBef>
                <a:spcPts val="2400"/>
              </a:spcBef>
              <a:spcAft>
                <a:spcPts val="0"/>
              </a:spcAft>
              <a:buClr>
                <a:srgbClr val="002060"/>
              </a:buClr>
              <a:buSzPct val="100000"/>
              <a:buFont typeface="Noto Sans Symbols"/>
              <a:buChar char="❖"/>
            </a:pPr>
            <a:r>
              <a:rPr lang="en-GB" sz="3200">
                <a:latin typeface="Arial"/>
                <a:ea typeface="Arial"/>
                <a:cs typeface="Arial"/>
                <a:sym typeface="Arial"/>
              </a:rPr>
              <a:t>Important information about things that may be coming up or things that will support us as  teachers to make classroom life easier.</a:t>
            </a:r>
            <a:endParaRPr/>
          </a:p>
          <a:p>
            <a:pPr indent="-213359" lvl="0" marL="228600" rtl="0" algn="l">
              <a:lnSpc>
                <a:spcPct val="90000"/>
              </a:lnSpc>
              <a:spcBef>
                <a:spcPts val="2400"/>
              </a:spcBef>
              <a:spcAft>
                <a:spcPts val="0"/>
              </a:spcAft>
              <a:buClr>
                <a:srgbClr val="002060"/>
              </a:buClr>
              <a:buSzPct val="100000"/>
              <a:buFont typeface="Noto Sans Symbols"/>
              <a:buChar char="❖"/>
            </a:pPr>
            <a:r>
              <a:rPr lang="en-GB" sz="3200">
                <a:latin typeface="Arial"/>
                <a:ea typeface="Arial"/>
                <a:cs typeface="Arial"/>
                <a:sym typeface="Arial"/>
              </a:rPr>
              <a:t>Dates for your diaries.</a:t>
            </a:r>
            <a:endParaRPr b="1">
              <a:latin typeface="Arial"/>
              <a:ea typeface="Arial"/>
              <a:cs typeface="Arial"/>
              <a:sym typeface="Arial"/>
            </a:endParaRPr>
          </a:p>
          <a:p>
            <a:pPr indent="0" lvl="0" marL="0" rtl="0" algn="ctr">
              <a:lnSpc>
                <a:spcPct val="90000"/>
              </a:lnSpc>
              <a:spcBef>
                <a:spcPts val="2200"/>
              </a:spcBef>
              <a:spcAft>
                <a:spcPts val="0"/>
              </a:spcAft>
              <a:buClr>
                <a:schemeClr val="dk1"/>
              </a:buClr>
              <a:buSzPct val="100000"/>
              <a:buNone/>
            </a:pPr>
            <a:r>
              <a:rPr b="1" lang="en-GB" sz="3200">
                <a:latin typeface="Arial"/>
                <a:ea typeface="Arial"/>
                <a:cs typeface="Arial"/>
                <a:sym typeface="Arial"/>
              </a:rPr>
              <a:t>It is emailed to you each half term but it is also available on our new school website</a:t>
            </a:r>
            <a:endParaRPr/>
          </a:p>
          <a:p>
            <a:pPr indent="0" lvl="0" marL="0" rtl="0" algn="ctr">
              <a:lnSpc>
                <a:spcPct val="90000"/>
              </a:lnSpc>
              <a:spcBef>
                <a:spcPts val="1000"/>
              </a:spcBef>
              <a:spcAft>
                <a:spcPts val="0"/>
              </a:spcAft>
              <a:buClr>
                <a:schemeClr val="dk1"/>
              </a:buClr>
              <a:buSzPct val="100000"/>
              <a:buNone/>
            </a:pPr>
            <a:r>
              <a:rPr b="1" lang="en-GB">
                <a:latin typeface="Arial"/>
                <a:ea typeface="Arial"/>
                <a:cs typeface="Arial"/>
                <a:sym typeface="Arial"/>
              </a:rPr>
              <a:t>https://www.southfarnborough-inf.hants.sch.uk/reception</a:t>
            </a:r>
            <a:endParaRPr b="1">
              <a:latin typeface="Arial"/>
              <a:ea typeface="Arial"/>
              <a:cs typeface="Arial"/>
              <a:sym typeface="Arial"/>
            </a:endParaRPr>
          </a:p>
          <a:p>
            <a:pPr indent="0" lvl="0" marL="0" rtl="0" algn="ctr">
              <a:lnSpc>
                <a:spcPct val="90000"/>
              </a:lnSpc>
              <a:spcBef>
                <a:spcPts val="1000"/>
              </a:spcBef>
              <a:spcAft>
                <a:spcPts val="0"/>
              </a:spcAft>
              <a:buClr>
                <a:schemeClr val="dk1"/>
              </a:buClr>
              <a:buSzPct val="100000"/>
              <a:buNone/>
            </a:pPr>
            <a:r>
              <a:t/>
            </a:r>
            <a:endParaRPr b="1">
              <a:latin typeface="Comic Sans MS"/>
              <a:ea typeface="Comic Sans MS"/>
              <a:cs typeface="Comic Sans MS"/>
              <a:sym typeface="Comic Sans MS"/>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AFAF8">
                <a:alpha val="58823"/>
              </a:srgbClr>
            </a:gs>
            <a:gs pos="62678">
              <a:srgbClr val="BFD8EF"/>
            </a:gs>
            <a:gs pos="74000">
              <a:srgbClr val="D5DDCD"/>
            </a:gs>
            <a:gs pos="90000">
              <a:srgbClr val="D5DDCD"/>
            </a:gs>
            <a:gs pos="90004">
              <a:srgbClr val="BFD8EE"/>
            </a:gs>
            <a:gs pos="100000">
              <a:srgbClr val="E3E8DD"/>
            </a:gs>
          </a:gsLst>
          <a:lin ang="5400000" scaled="0"/>
        </a:gradFill>
      </p:bgPr>
    </p:bg>
    <p:spTree>
      <p:nvGrpSpPr>
        <p:cNvPr id="392" name="Shape 392"/>
        <p:cNvGrpSpPr/>
        <p:nvPr/>
      </p:nvGrpSpPr>
      <p:grpSpPr>
        <a:xfrm>
          <a:off x="0" y="0"/>
          <a:ext cx="0" cy="0"/>
          <a:chOff x="0" y="0"/>
          <a:chExt cx="0" cy="0"/>
        </a:xfrm>
      </p:grpSpPr>
      <p:sp>
        <p:nvSpPr>
          <p:cNvPr id="393" name="Google Shape;393;p34"/>
          <p:cNvSpPr txBox="1"/>
          <p:nvPr/>
        </p:nvSpPr>
        <p:spPr>
          <a:xfrm>
            <a:off x="342900" y="2294793"/>
            <a:ext cx="11465169" cy="415498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2800">
              <a:solidFill>
                <a:schemeClr val="dk1"/>
              </a:solidFill>
              <a:latin typeface="Comic Sans MS"/>
              <a:ea typeface="Comic Sans MS"/>
              <a:cs typeface="Comic Sans MS"/>
              <a:sym typeface="Comic Sans MS"/>
            </a:endParaRPr>
          </a:p>
          <a:p>
            <a:pPr indent="0" lvl="0" marL="0" marR="0" rtl="0" algn="ctr">
              <a:spcBef>
                <a:spcPts val="0"/>
              </a:spcBef>
              <a:spcAft>
                <a:spcPts val="0"/>
              </a:spcAft>
              <a:buNone/>
            </a:pPr>
            <a:r>
              <a:t/>
            </a:r>
            <a:endParaRPr sz="1800">
              <a:solidFill>
                <a:schemeClr val="dk1"/>
              </a:solidFill>
              <a:latin typeface="Comic Sans MS"/>
              <a:ea typeface="Comic Sans MS"/>
              <a:cs typeface="Comic Sans MS"/>
              <a:sym typeface="Comic Sans MS"/>
            </a:endParaRPr>
          </a:p>
          <a:p>
            <a:pPr indent="0" lvl="0" marL="0" marR="0" rtl="0" algn="ctr">
              <a:spcBef>
                <a:spcPts val="0"/>
              </a:spcBef>
              <a:spcAft>
                <a:spcPts val="0"/>
              </a:spcAft>
              <a:buNone/>
            </a:pPr>
            <a:r>
              <a:rPr lang="en-GB" sz="4000">
                <a:solidFill>
                  <a:schemeClr val="dk1"/>
                </a:solidFill>
                <a:latin typeface="Arial"/>
                <a:ea typeface="Arial"/>
                <a:cs typeface="Arial"/>
                <a:sym typeface="Arial"/>
              </a:rPr>
              <a:t>Thank you for coming this evening. </a:t>
            </a:r>
            <a:endParaRPr/>
          </a:p>
          <a:p>
            <a:pPr indent="0" lvl="0" marL="0" marR="0" rtl="0" algn="ctr">
              <a:spcBef>
                <a:spcPts val="0"/>
              </a:spcBef>
              <a:spcAft>
                <a:spcPts val="0"/>
              </a:spcAft>
              <a:buNone/>
            </a:pPr>
            <a:r>
              <a:rPr lang="en-GB" sz="4000">
                <a:solidFill>
                  <a:schemeClr val="dk1"/>
                </a:solidFill>
                <a:latin typeface="Arial"/>
                <a:ea typeface="Arial"/>
                <a:cs typeface="Arial"/>
                <a:sym typeface="Arial"/>
              </a:rPr>
              <a:t>We hope you have found this information helpful in supporting your child through their first year at school. </a:t>
            </a:r>
            <a:endParaRPr/>
          </a:p>
          <a:p>
            <a:pPr indent="0" lvl="0" marL="0" marR="0" rtl="0" algn="ctr">
              <a:spcBef>
                <a:spcPts val="0"/>
              </a:spcBef>
              <a:spcAft>
                <a:spcPts val="0"/>
              </a:spcAft>
              <a:buNone/>
            </a:pPr>
            <a:r>
              <a:t/>
            </a:r>
            <a:endParaRPr sz="1800">
              <a:solidFill>
                <a:schemeClr val="dk1"/>
              </a:solidFill>
              <a:latin typeface="Arial"/>
              <a:ea typeface="Arial"/>
              <a:cs typeface="Arial"/>
              <a:sym typeface="Arial"/>
            </a:endParaRPr>
          </a:p>
          <a:p>
            <a:pPr indent="0" lvl="0" marL="0" marR="0" rtl="0" algn="ctr">
              <a:spcBef>
                <a:spcPts val="0"/>
              </a:spcBef>
              <a:spcAft>
                <a:spcPts val="0"/>
              </a:spcAft>
              <a:buNone/>
            </a:pPr>
            <a:r>
              <a:rPr lang="en-GB" sz="4000">
                <a:solidFill>
                  <a:schemeClr val="dk1"/>
                </a:solidFill>
                <a:latin typeface="Arial"/>
                <a:ea typeface="Arial"/>
                <a:cs typeface="Arial"/>
                <a:sym typeface="Arial"/>
              </a:rPr>
              <a:t>Any questions?</a:t>
            </a:r>
            <a:endParaRPr sz="4000">
              <a:solidFill>
                <a:schemeClr val="dk1"/>
              </a:solidFill>
              <a:latin typeface="Arial"/>
              <a:ea typeface="Arial"/>
              <a:cs typeface="Arial"/>
              <a:sym typeface="Arial"/>
            </a:endParaRPr>
          </a:p>
        </p:txBody>
      </p:sp>
      <p:sp>
        <p:nvSpPr>
          <p:cNvPr id="394" name="Google Shape;394;p34"/>
          <p:cNvSpPr txBox="1"/>
          <p:nvPr/>
        </p:nvSpPr>
        <p:spPr>
          <a:xfrm>
            <a:off x="1767254" y="351692"/>
            <a:ext cx="9126415" cy="186397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THANK YOU FOR LISTENING TO US Poster | nikki | Keep Calm-o-Matic" id="395" name="Google Shape;395;p34"/>
          <p:cNvPicPr preferRelativeResize="0"/>
          <p:nvPr/>
        </p:nvPicPr>
        <p:blipFill rotWithShape="1">
          <a:blip r:embed="rId3">
            <a:alphaModFix/>
          </a:blip>
          <a:srcRect b="0" l="0" r="0" t="21357"/>
          <a:stretch/>
        </p:blipFill>
        <p:spPr>
          <a:xfrm>
            <a:off x="4670497" y="254976"/>
            <a:ext cx="2780665" cy="2551430"/>
          </a:xfrm>
          <a:prstGeom prst="rect">
            <a:avLst/>
          </a:prstGeom>
          <a:noFill/>
          <a:ln>
            <a:noFill/>
          </a:ln>
        </p:spPr>
      </p:pic>
      <p:pic>
        <p:nvPicPr>
          <p:cNvPr descr="Thank You" id="396" name="Google Shape;396;p34"/>
          <p:cNvPicPr preferRelativeResize="0"/>
          <p:nvPr/>
        </p:nvPicPr>
        <p:blipFill rotWithShape="1">
          <a:blip r:embed="rId4">
            <a:alphaModFix/>
          </a:blip>
          <a:srcRect b="0" l="0" r="0" t="0"/>
          <a:stretch/>
        </p:blipFill>
        <p:spPr>
          <a:xfrm>
            <a:off x="1608991" y="844869"/>
            <a:ext cx="2592385" cy="155543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Paper">
      <a:dk1>
        <a:srgbClr val="000000"/>
      </a:dk1>
      <a:lt1>
        <a:srgbClr val="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2022-10-12T12:07:34Z</dcterms:created>
  <dc:creator>Wendy Parkes</dc:creator>
</cp:coreProperties>
</file>