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5"/>
  </p:sldMasterIdLst>
  <p:notesMasterIdLst>
    <p:notesMasterId r:id="rId6"/>
  </p:notesMasterIdLst>
  <p:sldIdLst>
    <p:sldId id="256" r:id="rId7"/>
    <p:sldId id="257" r:id="rId8"/>
  </p:sldIdLst>
  <p:sldSz cy="6858000" cx="9906000"/>
  <p:notesSz cx="6797675" cy="9874250"/>
  <p:embeddedFontLst>
    <p:embeddedFont>
      <p:font typeface="Arial Narrow"/>
      <p:regular r:id="rId9"/>
      <p:bold r:id="rId10"/>
      <p:italic r:id="rId11"/>
      <p:boldItalic r:id="rId12"/>
    </p:embeddedFont>
    <p:embeddedFont>
      <p:font typeface="Pacifico"/>
      <p:regular r:id="rId13"/>
    </p:embeddedFont>
    <p:embeddedFont>
      <p:font typeface="Schoolbell"/>
      <p:regular r:id="rId1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62C86426-B5A0-4FE0-800A-9936212371EA}">
  <a:tblStyle styleId="{62C86426-B5A0-4FE0-800A-9936212371EA}" styleName="Table_0">
    <a:wholeTbl>
      <a:tcTxStyle b="off" i="off">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12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font" Target="fonts/ArialNarrow-italic.fntdata"/><Relationship Id="rId10" Type="http://schemas.openxmlformats.org/officeDocument/2006/relationships/font" Target="fonts/ArialNarrow-bold.fntdata"/><Relationship Id="rId13" Type="http://schemas.openxmlformats.org/officeDocument/2006/relationships/font" Target="fonts/Pacifico-regular.fntdata"/><Relationship Id="rId12" Type="http://schemas.openxmlformats.org/officeDocument/2006/relationships/font" Target="fonts/ArialNarrow-boldItalic.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font" Target="fonts/ArialNarrow-regular.fntdata"/><Relationship Id="rId14" Type="http://schemas.openxmlformats.org/officeDocument/2006/relationships/font" Target="fonts/Schoolbell-regular.fntdata"/><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1" y="0"/>
            <a:ext cx="2945659" cy="49542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50444" y="0"/>
            <a:ext cx="2945659" cy="49542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992188" y="1235075"/>
            <a:ext cx="4813300"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79768" y="4751982"/>
            <a:ext cx="5438140" cy="3887986"/>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1" y="9378825"/>
            <a:ext cx="2945659" cy="49542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50444" y="9378825"/>
            <a:ext cx="2945659" cy="49542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p:nvPr>
            <p:ph idx="2" type="sldImg"/>
          </p:nvPr>
        </p:nvSpPr>
        <p:spPr>
          <a:xfrm>
            <a:off x="992188" y="1235075"/>
            <a:ext cx="4813300"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6" name="Google Shape;86;p1:notes"/>
          <p:cNvSpPr txBox="1"/>
          <p:nvPr>
            <p:ph idx="1" type="body"/>
          </p:nvPr>
        </p:nvSpPr>
        <p:spPr>
          <a:xfrm>
            <a:off x="679768" y="4751982"/>
            <a:ext cx="5438140" cy="3887986"/>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7" name="Google Shape;87;p1:notes"/>
          <p:cNvSpPr txBox="1"/>
          <p:nvPr>
            <p:ph idx="12" type="sldNum"/>
          </p:nvPr>
        </p:nvSpPr>
        <p:spPr>
          <a:xfrm>
            <a:off x="3850444" y="9378825"/>
            <a:ext cx="2945659" cy="49542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g38b61829f46_0_0:notes"/>
          <p:cNvSpPr/>
          <p:nvPr>
            <p:ph idx="2" type="sldImg"/>
          </p:nvPr>
        </p:nvSpPr>
        <p:spPr>
          <a:xfrm>
            <a:off x="992188" y="1235075"/>
            <a:ext cx="4813200" cy="3332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3" name="Google Shape;113;g38b61829f46_0_0:notes"/>
          <p:cNvSpPr txBox="1"/>
          <p:nvPr>
            <p:ph idx="1" type="body"/>
          </p:nvPr>
        </p:nvSpPr>
        <p:spPr>
          <a:xfrm>
            <a:off x="679768" y="4751982"/>
            <a:ext cx="5438100" cy="3888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14" name="Google Shape;114;g38b61829f46_0_0:notes"/>
          <p:cNvSpPr txBox="1"/>
          <p:nvPr>
            <p:ph idx="12" type="sldNum"/>
          </p:nvPr>
        </p:nvSpPr>
        <p:spPr>
          <a:xfrm>
            <a:off x="3850444" y="9378825"/>
            <a:ext cx="2945700" cy="4953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2"/>
          <p:cNvSpPr txBox="1"/>
          <p:nvPr>
            <p:ph type="ctrTitle"/>
          </p:nvPr>
        </p:nvSpPr>
        <p:spPr>
          <a:xfrm>
            <a:off x="742950" y="1122363"/>
            <a:ext cx="84201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2"/>
          <p:cNvSpPr txBox="1"/>
          <p:nvPr>
            <p:ph idx="1" type="subTitle"/>
          </p:nvPr>
        </p:nvSpPr>
        <p:spPr>
          <a:xfrm>
            <a:off x="1238250" y="3602038"/>
            <a:ext cx="74295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2"/>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2"/>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2"/>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3"/>
          <p:cNvSpPr txBox="1"/>
          <p:nvPr>
            <p:ph type="title"/>
          </p:nvPr>
        </p:nvSpPr>
        <p:spPr>
          <a:xfrm>
            <a:off x="681038" y="365127"/>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3"/>
          <p:cNvSpPr txBox="1"/>
          <p:nvPr>
            <p:ph idx="1" type="body"/>
          </p:nvPr>
        </p:nvSpPr>
        <p:spPr>
          <a:xfrm>
            <a:off x="681038" y="1825625"/>
            <a:ext cx="8543925"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3"/>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4"/>
          <p:cNvSpPr txBox="1"/>
          <p:nvPr>
            <p:ph type="title"/>
          </p:nvPr>
        </p:nvSpPr>
        <p:spPr>
          <a:xfrm>
            <a:off x="675879" y="1709740"/>
            <a:ext cx="8543925"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4"/>
          <p:cNvSpPr txBox="1"/>
          <p:nvPr>
            <p:ph idx="1" type="body"/>
          </p:nvPr>
        </p:nvSpPr>
        <p:spPr>
          <a:xfrm>
            <a:off x="675879" y="4589465"/>
            <a:ext cx="8543925"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sz="2400">
                <a:solidFill>
                  <a:schemeClr val="dk1"/>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4"/>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4"/>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4"/>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5"/>
          <p:cNvSpPr txBox="1"/>
          <p:nvPr>
            <p:ph type="title"/>
          </p:nvPr>
        </p:nvSpPr>
        <p:spPr>
          <a:xfrm>
            <a:off x="681038" y="365127"/>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5"/>
          <p:cNvSpPr txBox="1"/>
          <p:nvPr>
            <p:ph idx="1" type="body"/>
          </p:nvPr>
        </p:nvSpPr>
        <p:spPr>
          <a:xfrm>
            <a:off x="681038" y="1825625"/>
            <a:ext cx="421005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5"/>
          <p:cNvSpPr txBox="1"/>
          <p:nvPr>
            <p:ph idx="2" type="body"/>
          </p:nvPr>
        </p:nvSpPr>
        <p:spPr>
          <a:xfrm>
            <a:off x="5014913" y="1825625"/>
            <a:ext cx="421005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5"/>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5"/>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5"/>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6"/>
          <p:cNvSpPr txBox="1"/>
          <p:nvPr>
            <p:ph type="title"/>
          </p:nvPr>
        </p:nvSpPr>
        <p:spPr>
          <a:xfrm>
            <a:off x="682328" y="365127"/>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6"/>
          <p:cNvSpPr txBox="1"/>
          <p:nvPr>
            <p:ph idx="1" type="body"/>
          </p:nvPr>
        </p:nvSpPr>
        <p:spPr>
          <a:xfrm>
            <a:off x="682329" y="1681163"/>
            <a:ext cx="4190702"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6"/>
          <p:cNvSpPr txBox="1"/>
          <p:nvPr>
            <p:ph idx="2" type="body"/>
          </p:nvPr>
        </p:nvSpPr>
        <p:spPr>
          <a:xfrm>
            <a:off x="682329" y="2505075"/>
            <a:ext cx="4190702"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6"/>
          <p:cNvSpPr txBox="1"/>
          <p:nvPr>
            <p:ph idx="3" type="body"/>
          </p:nvPr>
        </p:nvSpPr>
        <p:spPr>
          <a:xfrm>
            <a:off x="5014913" y="1681163"/>
            <a:ext cx="4211340"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6"/>
          <p:cNvSpPr txBox="1"/>
          <p:nvPr>
            <p:ph idx="4" type="body"/>
          </p:nvPr>
        </p:nvSpPr>
        <p:spPr>
          <a:xfrm>
            <a:off x="5014913" y="2505075"/>
            <a:ext cx="4211340"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6"/>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6"/>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6"/>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7"/>
          <p:cNvSpPr txBox="1"/>
          <p:nvPr>
            <p:ph type="title"/>
          </p:nvPr>
        </p:nvSpPr>
        <p:spPr>
          <a:xfrm>
            <a:off x="681038" y="365127"/>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7"/>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7"/>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7"/>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8"/>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8"/>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8"/>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9"/>
          <p:cNvSpPr txBox="1"/>
          <p:nvPr>
            <p:ph type="title"/>
          </p:nvPr>
        </p:nvSpPr>
        <p:spPr>
          <a:xfrm>
            <a:off x="682328" y="457200"/>
            <a:ext cx="3194943"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9"/>
          <p:cNvSpPr txBox="1"/>
          <p:nvPr>
            <p:ph idx="1" type="body"/>
          </p:nvPr>
        </p:nvSpPr>
        <p:spPr>
          <a:xfrm>
            <a:off x="4211340" y="987427"/>
            <a:ext cx="5014913"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9"/>
          <p:cNvSpPr txBox="1"/>
          <p:nvPr>
            <p:ph idx="2" type="body"/>
          </p:nvPr>
        </p:nvSpPr>
        <p:spPr>
          <a:xfrm>
            <a:off x="682328" y="2057400"/>
            <a:ext cx="3194943"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9"/>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9"/>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9"/>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10"/>
          <p:cNvSpPr txBox="1"/>
          <p:nvPr>
            <p:ph type="title"/>
          </p:nvPr>
        </p:nvSpPr>
        <p:spPr>
          <a:xfrm>
            <a:off x="682328" y="457200"/>
            <a:ext cx="3194943"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10"/>
          <p:cNvSpPr/>
          <p:nvPr>
            <p:ph idx="2" type="pic"/>
          </p:nvPr>
        </p:nvSpPr>
        <p:spPr>
          <a:xfrm>
            <a:off x="4211340" y="987427"/>
            <a:ext cx="5014913" cy="4873625"/>
          </a:xfrm>
          <a:prstGeom prst="rect">
            <a:avLst/>
          </a:prstGeom>
          <a:noFill/>
          <a:ln>
            <a:noFill/>
          </a:ln>
        </p:spPr>
      </p:sp>
      <p:sp>
        <p:nvSpPr>
          <p:cNvPr id="68" name="Google Shape;68;p10"/>
          <p:cNvSpPr txBox="1"/>
          <p:nvPr>
            <p:ph idx="1" type="body"/>
          </p:nvPr>
        </p:nvSpPr>
        <p:spPr>
          <a:xfrm>
            <a:off x="682328" y="2057400"/>
            <a:ext cx="3194943"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10"/>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10"/>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10"/>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11"/>
          <p:cNvSpPr txBox="1"/>
          <p:nvPr>
            <p:ph type="title"/>
          </p:nvPr>
        </p:nvSpPr>
        <p:spPr>
          <a:xfrm>
            <a:off x="681038" y="365127"/>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11"/>
          <p:cNvSpPr txBox="1"/>
          <p:nvPr>
            <p:ph idx="1" type="body"/>
          </p:nvPr>
        </p:nvSpPr>
        <p:spPr>
          <a:xfrm rot="5400000">
            <a:off x="2777332" y="-270668"/>
            <a:ext cx="4351338" cy="85439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11"/>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11"/>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11"/>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12"/>
          <p:cNvSpPr txBox="1"/>
          <p:nvPr>
            <p:ph type="title"/>
          </p:nvPr>
        </p:nvSpPr>
        <p:spPr>
          <a:xfrm rot="5400000">
            <a:off x="5251054" y="2203054"/>
            <a:ext cx="5811838" cy="2135981"/>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12"/>
          <p:cNvSpPr txBox="1"/>
          <p:nvPr>
            <p:ph idx="1" type="body"/>
          </p:nvPr>
        </p:nvSpPr>
        <p:spPr>
          <a:xfrm rot="5400000">
            <a:off x="917179" y="128984"/>
            <a:ext cx="5811838" cy="6284119"/>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12"/>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12"/>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12"/>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FC000"/>
            </a:gs>
            <a:gs pos="74000">
              <a:srgbClr val="FFE28B"/>
            </a:gs>
            <a:gs pos="83000">
              <a:srgbClr val="FFE28B"/>
            </a:gs>
            <a:gs pos="100000">
              <a:srgbClr val="FEEBB2"/>
            </a:gs>
          </a:gsLst>
          <a:path path="circle">
            <a:fillToRect b="0%" l="100%" r="0%" t="100%"/>
          </a:path>
          <a:tileRect b="-100%" l="0%" r="-100%" t="0%"/>
        </a:gradFill>
      </p:bgPr>
    </p:bg>
    <p:spTree>
      <p:nvGrpSpPr>
        <p:cNvPr id="9" name="Shape 9"/>
        <p:cNvGrpSpPr/>
        <p:nvPr/>
      </p:nvGrpSpPr>
      <p:grpSpPr>
        <a:xfrm>
          <a:off x="0" y="0"/>
          <a:ext cx="0" cy="0"/>
          <a:chOff x="0" y="0"/>
          <a:chExt cx="0" cy="0"/>
        </a:xfrm>
      </p:grpSpPr>
      <p:sp>
        <p:nvSpPr>
          <p:cNvPr id="10" name="Google Shape;10;p1"/>
          <p:cNvSpPr txBox="1"/>
          <p:nvPr>
            <p:ph type="title"/>
          </p:nvPr>
        </p:nvSpPr>
        <p:spPr>
          <a:xfrm>
            <a:off x="681038" y="365127"/>
            <a:ext cx="8543925"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1"/>
          <p:cNvSpPr txBox="1"/>
          <p:nvPr>
            <p:ph idx="1" type="body"/>
          </p:nvPr>
        </p:nvSpPr>
        <p:spPr>
          <a:xfrm>
            <a:off x="681038" y="1825625"/>
            <a:ext cx="8543925"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1"/>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1"/>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1"/>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 Id="rId4" Type="http://schemas.openxmlformats.org/officeDocument/2006/relationships/image" Target="../media/image1.jpg"/><Relationship Id="rId9" Type="http://schemas.openxmlformats.org/officeDocument/2006/relationships/image" Target="../media/image5.jpg"/><Relationship Id="rId5" Type="http://schemas.openxmlformats.org/officeDocument/2006/relationships/image" Target="../media/image6.png"/><Relationship Id="rId6" Type="http://schemas.openxmlformats.org/officeDocument/2006/relationships/image" Target="../media/image4.jpg"/><Relationship Id="rId7" Type="http://schemas.openxmlformats.org/officeDocument/2006/relationships/image" Target="../media/image3.jpg"/><Relationship Id="rId8" Type="http://schemas.openxmlformats.org/officeDocument/2006/relationships/image" Target="../media/image7.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pic>
        <p:nvPicPr>
          <p:cNvPr id="89" name="Google Shape;89;p13"/>
          <p:cNvPicPr preferRelativeResize="0"/>
          <p:nvPr/>
        </p:nvPicPr>
        <p:blipFill rotWithShape="1">
          <a:blip r:embed="rId3">
            <a:alphaModFix/>
          </a:blip>
          <a:srcRect b="0" l="0" r="0" t="0"/>
          <a:stretch/>
        </p:blipFill>
        <p:spPr>
          <a:xfrm>
            <a:off x="-33523" y="1"/>
            <a:ext cx="9939523" cy="6897842"/>
          </a:xfrm>
          <a:prstGeom prst="rect">
            <a:avLst/>
          </a:prstGeom>
          <a:noFill/>
          <a:ln>
            <a:noFill/>
          </a:ln>
        </p:spPr>
      </p:pic>
      <p:sp>
        <p:nvSpPr>
          <p:cNvPr id="90" name="Google Shape;90;p13"/>
          <p:cNvSpPr/>
          <p:nvPr/>
        </p:nvSpPr>
        <p:spPr>
          <a:xfrm>
            <a:off x="69099" y="4307322"/>
            <a:ext cx="4268279" cy="2429074"/>
          </a:xfrm>
          <a:prstGeom prst="roundRect">
            <a:avLst>
              <a:gd fmla="val 16667" name="adj"/>
            </a:avLst>
          </a:prstGeom>
          <a:blipFill rotWithShape="1">
            <a:blip r:embed="rId4">
              <a:alphaModFix/>
            </a:blip>
            <a:tile algn="tl" flip="none" tx="0" sx="100000" ty="0" sy="100000"/>
          </a:blipFill>
          <a:ln cap="flat" cmpd="sng" w="38100">
            <a:solidFill>
              <a:srgbClr val="7030A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196850" lvl="0" marL="285750" marR="0" rtl="0" algn="l">
              <a:spcBef>
                <a:spcPts val="0"/>
              </a:spcBef>
              <a:spcAft>
                <a:spcPts val="0"/>
              </a:spcAft>
              <a:buClr>
                <a:schemeClr val="dk1"/>
              </a:buClr>
              <a:buSzPts val="1400"/>
              <a:buFont typeface="Arial"/>
              <a:buNone/>
            </a:pPr>
            <a:r>
              <a:t/>
            </a:r>
            <a:endParaRPr sz="1400">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Narrow"/>
              <a:ea typeface="Arial Narrow"/>
              <a:cs typeface="Arial Narrow"/>
              <a:sym typeface="Arial Narrow"/>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just">
              <a:spcBef>
                <a:spcPts val="0"/>
              </a:spcBef>
              <a:spcAft>
                <a:spcPts val="0"/>
              </a:spcAft>
              <a:buNone/>
            </a:pPr>
            <a:r>
              <a:t/>
            </a:r>
            <a:endParaRPr b="1" sz="1400" u="sng">
              <a:solidFill>
                <a:schemeClr val="dk1"/>
              </a:solidFill>
              <a:latin typeface="Arial"/>
              <a:ea typeface="Arial"/>
              <a:cs typeface="Arial"/>
              <a:sym typeface="Arial"/>
            </a:endParaRPr>
          </a:p>
          <a:p>
            <a:pPr indent="0" lvl="0" marL="0" marR="0" rtl="0" algn="ctr">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rPr lang="en-GB" sz="1400">
                <a:solidFill>
                  <a:schemeClr val="dk1"/>
                </a:solidFill>
                <a:latin typeface="Arial"/>
                <a:ea typeface="Arial"/>
                <a:cs typeface="Arial"/>
                <a:sym typeface="Arial"/>
              </a:rPr>
              <a:t> </a:t>
            </a:r>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rPr lang="en-GB" sz="1400">
                <a:solidFill>
                  <a:schemeClr val="dk1"/>
                </a:solidFill>
                <a:latin typeface="Arial"/>
                <a:ea typeface="Arial"/>
                <a:cs typeface="Arial"/>
                <a:sym typeface="Arial"/>
              </a:rPr>
              <a:t>   </a:t>
            </a:r>
            <a:endParaRPr sz="1400">
              <a:solidFill>
                <a:schemeClr val="dk1"/>
              </a:solidFill>
              <a:latin typeface="Arial"/>
              <a:ea typeface="Arial"/>
              <a:cs typeface="Arial"/>
              <a:sym typeface="Arial"/>
            </a:endParaRPr>
          </a:p>
          <a:p>
            <a:pPr indent="0" lvl="0" marL="0" marR="0" rtl="0" algn="just">
              <a:spcBef>
                <a:spcPts val="0"/>
              </a:spcBef>
              <a:spcAft>
                <a:spcPts val="0"/>
              </a:spcAft>
              <a:buNone/>
            </a:pPr>
            <a:r>
              <a:t/>
            </a:r>
            <a:endParaRPr b="1" sz="1800" u="sng">
              <a:solidFill>
                <a:schemeClr val="dk1"/>
              </a:solidFill>
              <a:latin typeface="Arial"/>
              <a:ea typeface="Arial"/>
              <a:cs typeface="Arial"/>
              <a:sym typeface="Arial"/>
            </a:endParaRPr>
          </a:p>
        </p:txBody>
      </p:sp>
      <p:sp>
        <p:nvSpPr>
          <p:cNvPr id="91" name="Google Shape;91;p13"/>
          <p:cNvSpPr txBox="1"/>
          <p:nvPr/>
        </p:nvSpPr>
        <p:spPr>
          <a:xfrm>
            <a:off x="223622" y="3645296"/>
            <a:ext cx="2490394" cy="30008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sz="1350">
              <a:solidFill>
                <a:schemeClr val="dk1"/>
              </a:solidFill>
              <a:latin typeface="Arial"/>
              <a:ea typeface="Arial"/>
              <a:cs typeface="Arial"/>
              <a:sym typeface="Arial"/>
            </a:endParaRPr>
          </a:p>
        </p:txBody>
      </p:sp>
      <p:sp>
        <p:nvSpPr>
          <p:cNvPr id="92" name="Google Shape;92;p13"/>
          <p:cNvSpPr/>
          <p:nvPr/>
        </p:nvSpPr>
        <p:spPr>
          <a:xfrm>
            <a:off x="4454148" y="1107620"/>
            <a:ext cx="5335082" cy="5750380"/>
          </a:xfrm>
          <a:prstGeom prst="roundRect">
            <a:avLst>
              <a:gd fmla="val 16667" name="adj"/>
            </a:avLst>
          </a:prstGeom>
          <a:blipFill rotWithShape="1">
            <a:blip r:embed="rId4">
              <a:alphaModFix/>
            </a:blip>
            <a:tile algn="tl" flip="none" tx="0" sx="100000" ty="0" sy="100000"/>
          </a:blipFill>
          <a:ln cap="flat" cmpd="sng" w="38100">
            <a:solidFill>
              <a:srgbClr val="7030A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196850" lvl="0" marL="285750" marR="0" rtl="0" algn="l">
              <a:spcBef>
                <a:spcPts val="0"/>
              </a:spcBef>
              <a:spcAft>
                <a:spcPts val="0"/>
              </a:spcAft>
              <a:buClr>
                <a:schemeClr val="dk1"/>
              </a:buClr>
              <a:buSzPts val="1400"/>
              <a:buFont typeface="Arial"/>
              <a:buNone/>
            </a:pPr>
            <a:r>
              <a:t/>
            </a:r>
            <a:endParaRPr sz="1400">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Narrow"/>
              <a:ea typeface="Arial Narrow"/>
              <a:cs typeface="Arial Narrow"/>
              <a:sym typeface="Arial Narrow"/>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just">
              <a:spcBef>
                <a:spcPts val="0"/>
              </a:spcBef>
              <a:spcAft>
                <a:spcPts val="0"/>
              </a:spcAft>
              <a:buNone/>
            </a:pPr>
            <a:r>
              <a:t/>
            </a:r>
            <a:endParaRPr b="1" sz="1400" u="sng">
              <a:solidFill>
                <a:schemeClr val="dk1"/>
              </a:solidFill>
              <a:latin typeface="Arial"/>
              <a:ea typeface="Arial"/>
              <a:cs typeface="Arial"/>
              <a:sym typeface="Arial"/>
            </a:endParaRPr>
          </a:p>
          <a:p>
            <a:pPr indent="0" lvl="0" marL="0" marR="0" rtl="0" algn="ctr">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rPr lang="en-GB" sz="1400">
                <a:solidFill>
                  <a:schemeClr val="dk1"/>
                </a:solidFill>
                <a:latin typeface="Arial"/>
                <a:ea typeface="Arial"/>
                <a:cs typeface="Arial"/>
                <a:sym typeface="Arial"/>
              </a:rPr>
              <a:t>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rPr lang="en-GB" sz="1400">
                <a:solidFill>
                  <a:schemeClr val="dk1"/>
                </a:solidFill>
                <a:latin typeface="Arial"/>
                <a:ea typeface="Arial"/>
                <a:cs typeface="Arial"/>
                <a:sym typeface="Arial"/>
              </a:rPr>
              <a:t> </a:t>
            </a:r>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rPr lang="en-GB" sz="1400">
                <a:solidFill>
                  <a:schemeClr val="dk1"/>
                </a:solidFill>
                <a:latin typeface="Arial"/>
                <a:ea typeface="Arial"/>
                <a:cs typeface="Arial"/>
                <a:sym typeface="Arial"/>
              </a:rPr>
              <a:t>   </a:t>
            </a:r>
            <a:endParaRPr sz="1400">
              <a:solidFill>
                <a:schemeClr val="dk1"/>
              </a:solidFill>
              <a:latin typeface="Arial"/>
              <a:ea typeface="Arial"/>
              <a:cs typeface="Arial"/>
              <a:sym typeface="Arial"/>
            </a:endParaRPr>
          </a:p>
        </p:txBody>
      </p:sp>
      <p:sp>
        <p:nvSpPr>
          <p:cNvPr id="93" name="Google Shape;93;p13"/>
          <p:cNvSpPr txBox="1"/>
          <p:nvPr/>
        </p:nvSpPr>
        <p:spPr>
          <a:xfrm>
            <a:off x="9192638" y="3573633"/>
            <a:ext cx="18473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4" name="Google Shape;94;p13"/>
          <p:cNvSpPr txBox="1"/>
          <p:nvPr/>
        </p:nvSpPr>
        <p:spPr>
          <a:xfrm>
            <a:off x="84113" y="1099528"/>
            <a:ext cx="4215513" cy="92333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GB" sz="1000">
                <a:solidFill>
                  <a:schemeClr val="dk1"/>
                </a:solidFill>
                <a:latin typeface="Arial Narrow"/>
                <a:ea typeface="Arial Narrow"/>
                <a:cs typeface="Arial Narrow"/>
                <a:sym typeface="Arial Narrow"/>
              </a:rPr>
              <a:t>		        </a:t>
            </a:r>
            <a:endParaRPr/>
          </a:p>
          <a:p>
            <a:pPr indent="0" lvl="0" marL="0" marR="0" rtl="0" algn="just">
              <a:spcBef>
                <a:spcPts val="0"/>
              </a:spcBef>
              <a:spcAft>
                <a:spcPts val="0"/>
              </a:spcAft>
              <a:buNone/>
            </a:pPr>
            <a:r>
              <a:t/>
            </a:r>
            <a:endParaRPr b="1" sz="1000">
              <a:solidFill>
                <a:schemeClr val="dk1"/>
              </a:solidFill>
              <a:latin typeface="Arial Narrow"/>
              <a:ea typeface="Arial Narrow"/>
              <a:cs typeface="Arial Narrow"/>
              <a:sym typeface="Arial Narrow"/>
            </a:endParaRPr>
          </a:p>
          <a:p>
            <a:pPr indent="0" lvl="0" marL="0" marR="0" rtl="0" algn="just">
              <a:spcBef>
                <a:spcPts val="0"/>
              </a:spcBef>
              <a:spcAft>
                <a:spcPts val="0"/>
              </a:spcAft>
              <a:buNone/>
            </a:pPr>
            <a:r>
              <a:t/>
            </a:r>
            <a:endParaRPr b="1" sz="1000">
              <a:solidFill>
                <a:schemeClr val="dk1"/>
              </a:solidFill>
              <a:latin typeface="Arial Narrow"/>
              <a:ea typeface="Arial Narrow"/>
              <a:cs typeface="Arial Narrow"/>
              <a:sym typeface="Arial Narrow"/>
            </a:endParaRPr>
          </a:p>
          <a:p>
            <a:pPr indent="0" lvl="0" marL="0" marR="0" rtl="0" algn="just">
              <a:spcBef>
                <a:spcPts val="0"/>
              </a:spcBef>
              <a:spcAft>
                <a:spcPts val="0"/>
              </a:spcAft>
              <a:buNone/>
            </a:pPr>
            <a:r>
              <a:t/>
            </a:r>
            <a:endParaRPr b="1" sz="1000">
              <a:solidFill>
                <a:schemeClr val="dk1"/>
              </a:solidFill>
              <a:latin typeface="Arial Narrow"/>
              <a:ea typeface="Arial Narrow"/>
              <a:cs typeface="Arial Narrow"/>
              <a:sym typeface="Arial Narrow"/>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p:txBody>
      </p:sp>
      <p:sp>
        <p:nvSpPr>
          <p:cNvPr id="95" name="Google Shape;95;p13"/>
          <p:cNvSpPr txBox="1"/>
          <p:nvPr/>
        </p:nvSpPr>
        <p:spPr>
          <a:xfrm>
            <a:off x="84114" y="4828181"/>
            <a:ext cx="7017078" cy="44627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800">
              <a:solidFill>
                <a:schemeClr val="dk1"/>
              </a:solidFill>
              <a:latin typeface="Arial"/>
              <a:ea typeface="Arial"/>
              <a:cs typeface="Arial"/>
              <a:sym typeface="Arial"/>
            </a:endParaRPr>
          </a:p>
          <a:p>
            <a:pPr indent="0" lvl="0" marL="0" marR="0" rtl="0" algn="l">
              <a:spcBef>
                <a:spcPts val="0"/>
              </a:spcBef>
              <a:spcAft>
                <a:spcPts val="0"/>
              </a:spcAft>
              <a:buNone/>
            </a:pPr>
            <a:r>
              <a:rPr lang="en-GB" sz="1500">
                <a:solidFill>
                  <a:schemeClr val="dk1"/>
                </a:solidFill>
                <a:latin typeface="Arial"/>
                <a:ea typeface="Arial"/>
                <a:cs typeface="Arial"/>
                <a:sym typeface="Arial"/>
              </a:rPr>
              <a:t>	</a:t>
            </a:r>
            <a:endParaRPr sz="1800">
              <a:solidFill>
                <a:schemeClr val="dk1"/>
              </a:solidFill>
              <a:latin typeface="Arial"/>
              <a:ea typeface="Arial"/>
              <a:cs typeface="Arial"/>
              <a:sym typeface="Arial"/>
            </a:endParaRPr>
          </a:p>
        </p:txBody>
      </p:sp>
      <p:sp>
        <p:nvSpPr>
          <p:cNvPr id="96" name="Google Shape;96;p13"/>
          <p:cNvSpPr txBox="1"/>
          <p:nvPr/>
        </p:nvSpPr>
        <p:spPr>
          <a:xfrm>
            <a:off x="59370" y="4369406"/>
            <a:ext cx="4253264"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1800" u="sng">
                <a:solidFill>
                  <a:schemeClr val="dk1"/>
                </a:solidFill>
                <a:latin typeface="Arial"/>
                <a:ea typeface="Arial"/>
                <a:cs typeface="Arial"/>
                <a:sym typeface="Arial"/>
              </a:rPr>
              <a:t>Phonics and Number Time</a:t>
            </a:r>
            <a:endParaRPr b="1" sz="1800" u="sng">
              <a:solidFill>
                <a:schemeClr val="dk1"/>
              </a:solidFill>
              <a:latin typeface="Arial"/>
              <a:ea typeface="Arial"/>
              <a:cs typeface="Arial"/>
              <a:sym typeface="Arial"/>
            </a:endParaRPr>
          </a:p>
        </p:txBody>
      </p:sp>
      <p:pic>
        <p:nvPicPr>
          <p:cNvPr id="97" name="Google Shape;97;p13"/>
          <p:cNvPicPr preferRelativeResize="0"/>
          <p:nvPr/>
        </p:nvPicPr>
        <p:blipFill rotWithShape="1">
          <a:blip r:embed="rId5">
            <a:alphaModFix/>
          </a:blip>
          <a:srcRect b="0" l="0" r="19062" t="0"/>
          <a:stretch/>
        </p:blipFill>
        <p:spPr>
          <a:xfrm>
            <a:off x="5273432" y="107917"/>
            <a:ext cx="3696511" cy="891787"/>
          </a:xfrm>
          <a:prstGeom prst="roundRect">
            <a:avLst>
              <a:gd fmla="val 16667" name="adj"/>
            </a:avLst>
          </a:prstGeom>
          <a:noFill/>
          <a:ln>
            <a:noFill/>
          </a:ln>
          <a:effectLst>
            <a:outerShdw blurRad="76200" rotWithShape="0" algn="tl" dir="7800000" dist="38100">
              <a:srgbClr val="000000">
                <a:alpha val="40000"/>
              </a:srgbClr>
            </a:outerShdw>
          </a:effectLst>
        </p:spPr>
      </p:pic>
      <p:sp>
        <p:nvSpPr>
          <p:cNvPr id="98" name="Google Shape;98;p13"/>
          <p:cNvSpPr/>
          <p:nvPr/>
        </p:nvSpPr>
        <p:spPr>
          <a:xfrm>
            <a:off x="0" y="0"/>
            <a:ext cx="5433699" cy="1077218"/>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GB" sz="3200">
                <a:solidFill>
                  <a:schemeClr val="lt1"/>
                </a:solidFill>
                <a:latin typeface="Schoolbell"/>
                <a:ea typeface="Schoolbell"/>
                <a:cs typeface="Schoolbell"/>
                <a:sym typeface="Schoolbell"/>
              </a:rPr>
              <a:t>Reception Newsletter</a:t>
            </a:r>
            <a:endParaRPr/>
          </a:p>
          <a:p>
            <a:pPr indent="0" lvl="0" marL="0" marR="0" rtl="0" algn="ctr">
              <a:spcBef>
                <a:spcPts val="0"/>
              </a:spcBef>
              <a:spcAft>
                <a:spcPts val="0"/>
              </a:spcAft>
              <a:buNone/>
            </a:pPr>
            <a:r>
              <a:rPr b="1" lang="en-GB" sz="3200">
                <a:solidFill>
                  <a:schemeClr val="lt1"/>
                </a:solidFill>
                <a:latin typeface="Schoolbell"/>
                <a:ea typeface="Schoolbell"/>
                <a:cs typeface="Schoolbell"/>
                <a:sym typeface="Schoolbell"/>
              </a:rPr>
              <a:t>Summer 1</a:t>
            </a:r>
            <a:endParaRPr b="1" sz="3200" cap="none">
              <a:solidFill>
                <a:schemeClr val="lt1"/>
              </a:solidFill>
              <a:latin typeface="Schoolbell"/>
              <a:ea typeface="Schoolbell"/>
              <a:cs typeface="Schoolbell"/>
              <a:sym typeface="Schoolbell"/>
            </a:endParaRPr>
          </a:p>
        </p:txBody>
      </p:sp>
      <p:sp>
        <p:nvSpPr>
          <p:cNvPr id="99" name="Google Shape;99;p13"/>
          <p:cNvSpPr/>
          <p:nvPr/>
        </p:nvSpPr>
        <p:spPr>
          <a:xfrm>
            <a:off x="111800" y="1145501"/>
            <a:ext cx="4230600" cy="3161700"/>
          </a:xfrm>
          <a:prstGeom prst="roundRect">
            <a:avLst>
              <a:gd fmla="val 16667" name="adj"/>
            </a:avLst>
          </a:prstGeom>
          <a:blipFill rotWithShape="1">
            <a:blip r:embed="rId4">
              <a:alphaModFix/>
            </a:blip>
            <a:tile algn="tl" flip="none" tx="0" sx="100000" ty="0" sy="100000"/>
          </a:blipFill>
          <a:ln cap="flat" cmpd="sng" w="38100">
            <a:solidFill>
              <a:srgbClr val="7030A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196850" lvl="0" marL="285750" marR="0" rtl="0" algn="l">
              <a:spcBef>
                <a:spcPts val="0"/>
              </a:spcBef>
              <a:spcAft>
                <a:spcPts val="0"/>
              </a:spcAft>
              <a:buClr>
                <a:schemeClr val="dk1"/>
              </a:buClr>
              <a:buSzPts val="1400"/>
              <a:buFont typeface="Arial"/>
              <a:buNone/>
            </a:pPr>
            <a:r>
              <a:t/>
            </a:r>
            <a:endParaRPr sz="1400">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just">
              <a:spcBef>
                <a:spcPts val="0"/>
              </a:spcBef>
              <a:spcAft>
                <a:spcPts val="0"/>
              </a:spcAft>
              <a:buNone/>
            </a:pPr>
            <a:r>
              <a:t/>
            </a:r>
            <a:endParaRPr b="1" sz="1400" u="sng">
              <a:solidFill>
                <a:schemeClr val="dk1"/>
              </a:solidFill>
              <a:latin typeface="Arial"/>
              <a:ea typeface="Arial"/>
              <a:cs typeface="Arial"/>
              <a:sym typeface="Arial"/>
            </a:endParaRPr>
          </a:p>
          <a:p>
            <a:pPr indent="0" lvl="0" marL="0" marR="0" rtl="0" algn="ctr">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rPr lang="en-GB" sz="1400">
                <a:solidFill>
                  <a:schemeClr val="dk1"/>
                </a:solidFill>
                <a:latin typeface="Arial"/>
                <a:ea typeface="Arial"/>
                <a:cs typeface="Arial"/>
                <a:sym typeface="Arial"/>
              </a:rPr>
              <a:t>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rPr lang="en-GB" sz="1400">
                <a:solidFill>
                  <a:schemeClr val="dk1"/>
                </a:solidFill>
                <a:latin typeface="Arial"/>
                <a:ea typeface="Arial"/>
                <a:cs typeface="Arial"/>
                <a:sym typeface="Arial"/>
              </a:rPr>
              <a:t> </a:t>
            </a:r>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rPr lang="en-GB" sz="1400">
                <a:solidFill>
                  <a:schemeClr val="dk1"/>
                </a:solidFill>
                <a:latin typeface="Arial"/>
                <a:ea typeface="Arial"/>
                <a:cs typeface="Arial"/>
                <a:sym typeface="Arial"/>
              </a:rPr>
              <a:t>   </a:t>
            </a:r>
            <a:endParaRPr sz="1400">
              <a:solidFill>
                <a:schemeClr val="dk1"/>
              </a:solidFill>
              <a:latin typeface="Arial"/>
              <a:ea typeface="Arial"/>
              <a:cs typeface="Arial"/>
              <a:sym typeface="Arial"/>
            </a:endParaRPr>
          </a:p>
        </p:txBody>
      </p:sp>
      <p:sp>
        <p:nvSpPr>
          <p:cNvPr id="100" name="Google Shape;100;p13"/>
          <p:cNvSpPr txBox="1"/>
          <p:nvPr/>
        </p:nvSpPr>
        <p:spPr>
          <a:xfrm>
            <a:off x="84115" y="1222974"/>
            <a:ext cx="4215512"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2000" u="sng">
                <a:solidFill>
                  <a:schemeClr val="dk1"/>
                </a:solidFill>
                <a:latin typeface="Arial"/>
                <a:ea typeface="Arial"/>
                <a:cs typeface="Arial"/>
                <a:sym typeface="Arial"/>
              </a:rPr>
              <a:t>Reception News</a:t>
            </a:r>
            <a:endParaRPr b="1" sz="2000" u="sng">
              <a:solidFill>
                <a:schemeClr val="dk1"/>
              </a:solidFill>
              <a:latin typeface="Arial"/>
              <a:ea typeface="Arial"/>
              <a:cs typeface="Arial"/>
              <a:sym typeface="Arial"/>
            </a:endParaRPr>
          </a:p>
        </p:txBody>
      </p:sp>
      <p:sp>
        <p:nvSpPr>
          <p:cNvPr id="101" name="Google Shape;101;p13"/>
          <p:cNvSpPr txBox="1"/>
          <p:nvPr/>
        </p:nvSpPr>
        <p:spPr>
          <a:xfrm>
            <a:off x="124494" y="4622101"/>
            <a:ext cx="4202700" cy="21240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200">
                <a:solidFill>
                  <a:schemeClr val="dk1"/>
                </a:solidFill>
                <a:latin typeface="Arial"/>
                <a:ea typeface="Arial"/>
                <a:cs typeface="Arial"/>
                <a:sym typeface="Arial"/>
              </a:rPr>
              <a:t>In phonics this term we will be focusing on Phase 4 which includes words with short vowels CVCC, CVCC CCVC, CCVCC, CCCVC,  CCCVCC, longer words, compound words and root words ending in: –ing, –ed /t/, –ed /id/ /ed/ –est. We will also be learning our last tricky words: said, so, have, like, some, come, love, do, were, here, little, says, there, when, what, one, out, and today.</a:t>
            </a:r>
            <a:endParaRPr sz="1200">
              <a:solidFill>
                <a:schemeClr val="dk1"/>
              </a:solidFill>
              <a:latin typeface="Arial"/>
              <a:ea typeface="Arial"/>
              <a:cs typeface="Arial"/>
              <a:sym typeface="Arial"/>
            </a:endParaRPr>
          </a:p>
          <a:p>
            <a:pPr indent="0" lvl="0" marL="0" marR="0" rtl="0" algn="l">
              <a:spcBef>
                <a:spcPts val="0"/>
              </a:spcBef>
              <a:spcAft>
                <a:spcPts val="0"/>
              </a:spcAft>
              <a:buNone/>
            </a:pPr>
            <a:r>
              <a:rPr lang="en-GB" sz="1200">
                <a:solidFill>
                  <a:schemeClr val="dk1"/>
                </a:solidFill>
                <a:latin typeface="Arial"/>
                <a:ea typeface="Arial"/>
                <a:cs typeface="Arial"/>
                <a:sym typeface="Arial"/>
              </a:rPr>
              <a:t>In Number Time this term we will </a:t>
            </a:r>
            <a:r>
              <a:rPr lang="en-GB" sz="1200">
                <a:solidFill>
                  <a:schemeClr val="dk1"/>
                </a:solidFill>
              </a:rPr>
              <a:t>continue to follow Power Maths and cover topics such as counting on and back linked to addition and subtraction, numbers to 20, doubling, halving and sharing, odd and even numbers.</a:t>
            </a:r>
            <a:endParaRPr sz="1200">
              <a:solidFill>
                <a:schemeClr val="dk1"/>
              </a:solidFill>
              <a:latin typeface="Arial"/>
              <a:ea typeface="Arial"/>
              <a:cs typeface="Arial"/>
              <a:sym typeface="Arial"/>
            </a:endParaRPr>
          </a:p>
        </p:txBody>
      </p:sp>
      <p:sp>
        <p:nvSpPr>
          <p:cNvPr id="102" name="Google Shape;102;p13"/>
          <p:cNvSpPr txBox="1"/>
          <p:nvPr/>
        </p:nvSpPr>
        <p:spPr>
          <a:xfrm>
            <a:off x="4454148" y="1096255"/>
            <a:ext cx="5335200" cy="62646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b="1" sz="800" u="sng">
              <a:solidFill>
                <a:schemeClr val="dk1"/>
              </a:solidFill>
              <a:latin typeface="Arial"/>
              <a:ea typeface="Arial"/>
              <a:cs typeface="Arial"/>
              <a:sym typeface="Arial"/>
            </a:endParaRPr>
          </a:p>
          <a:p>
            <a:pPr indent="0" lvl="0" marL="0" marR="0" rtl="0" algn="ctr">
              <a:spcBef>
                <a:spcPts val="0"/>
              </a:spcBef>
              <a:spcAft>
                <a:spcPts val="0"/>
              </a:spcAft>
              <a:buNone/>
            </a:pPr>
            <a:r>
              <a:rPr b="1" lang="en-GB" sz="2000" u="sng">
                <a:solidFill>
                  <a:schemeClr val="dk1"/>
                </a:solidFill>
                <a:latin typeface="Arial"/>
                <a:ea typeface="Arial"/>
                <a:cs typeface="Arial"/>
                <a:sym typeface="Arial"/>
              </a:rPr>
              <a:t>Summer 1 Topics</a:t>
            </a:r>
            <a:endParaRPr/>
          </a:p>
          <a:p>
            <a:pPr indent="0" lvl="0" marL="0" marR="0" rtl="0" algn="ctr">
              <a:spcBef>
                <a:spcPts val="0"/>
              </a:spcBef>
              <a:spcAft>
                <a:spcPts val="0"/>
              </a:spcAft>
              <a:buNone/>
            </a:pPr>
            <a:r>
              <a:t/>
            </a:r>
            <a:endParaRPr b="1" sz="800" u="sng">
              <a:solidFill>
                <a:schemeClr val="dk1"/>
              </a:solidFill>
              <a:latin typeface="Arial"/>
              <a:ea typeface="Arial"/>
              <a:cs typeface="Arial"/>
              <a:sym typeface="Arial"/>
            </a:endParaRPr>
          </a:p>
          <a:p>
            <a:pPr indent="0" lvl="0" marL="0" marR="0" rtl="0" algn="l">
              <a:spcBef>
                <a:spcPts val="0"/>
              </a:spcBef>
              <a:spcAft>
                <a:spcPts val="0"/>
              </a:spcAft>
              <a:buNone/>
            </a:pPr>
            <a:r>
              <a:rPr b="1" lang="en-GB" sz="1800">
                <a:solidFill>
                  <a:schemeClr val="dk1"/>
                </a:solidFill>
                <a:latin typeface="Arial"/>
                <a:ea typeface="Arial"/>
                <a:cs typeface="Arial"/>
                <a:sym typeface="Arial"/>
              </a:rPr>
              <a:t> </a:t>
            </a:r>
            <a:r>
              <a:rPr b="1" lang="en-GB" sz="1500">
                <a:solidFill>
                  <a:schemeClr val="dk1"/>
                </a:solidFill>
                <a:latin typeface="Arial"/>
                <a:ea typeface="Arial"/>
                <a:cs typeface="Arial"/>
                <a:sym typeface="Arial"/>
              </a:rPr>
              <a:t>Children Around The World: </a:t>
            </a:r>
            <a:endParaRPr b="1" sz="1500">
              <a:solidFill>
                <a:schemeClr val="dk1"/>
              </a:solidFill>
              <a:latin typeface="Arial"/>
              <a:ea typeface="Arial"/>
              <a:cs typeface="Arial"/>
              <a:sym typeface="Arial"/>
            </a:endParaRPr>
          </a:p>
          <a:p>
            <a:pPr indent="457200" lvl="0" marL="914400" marR="0" rtl="0" algn="l">
              <a:spcBef>
                <a:spcPts val="0"/>
              </a:spcBef>
              <a:spcAft>
                <a:spcPts val="0"/>
              </a:spcAft>
              <a:buNone/>
            </a:pPr>
            <a:r>
              <a:rPr b="1" lang="en-GB" sz="1600">
                <a:solidFill>
                  <a:schemeClr val="accent6"/>
                </a:solidFill>
                <a:latin typeface="Arial"/>
                <a:ea typeface="Arial"/>
                <a:cs typeface="Arial"/>
                <a:sym typeface="Arial"/>
              </a:rPr>
              <a:t>Harmony Principle - Diversity</a:t>
            </a:r>
            <a:r>
              <a:rPr b="1" lang="en-GB" sz="1400">
                <a:solidFill>
                  <a:schemeClr val="dk1"/>
                </a:solidFill>
                <a:latin typeface="Arial"/>
                <a:ea typeface="Arial"/>
                <a:cs typeface="Arial"/>
                <a:sym typeface="Arial"/>
              </a:rPr>
              <a:t>	</a:t>
            </a:r>
            <a:endParaRPr/>
          </a:p>
          <a:p>
            <a:pPr indent="0" lvl="0" marL="0" marR="0" rtl="0" algn="l">
              <a:spcBef>
                <a:spcPts val="0"/>
              </a:spcBef>
              <a:spcAft>
                <a:spcPts val="0"/>
              </a:spcAft>
              <a:buNone/>
            </a:pPr>
            <a:r>
              <a:t/>
            </a:r>
            <a:endParaRPr b="1" sz="1800">
              <a:solidFill>
                <a:schemeClr val="dk1"/>
              </a:solidFill>
              <a:latin typeface="Arial"/>
              <a:ea typeface="Arial"/>
              <a:cs typeface="Arial"/>
              <a:sym typeface="Arial"/>
            </a:endParaRPr>
          </a:p>
          <a:p>
            <a:pPr indent="0" lvl="0" marL="0" marR="0" rtl="0" algn="l">
              <a:spcBef>
                <a:spcPts val="0"/>
              </a:spcBef>
              <a:spcAft>
                <a:spcPts val="0"/>
              </a:spcAft>
              <a:buNone/>
            </a:pPr>
            <a:r>
              <a:t/>
            </a:r>
            <a:endParaRPr b="1" sz="1800">
              <a:solidFill>
                <a:schemeClr val="dk1"/>
              </a:solidFill>
              <a:latin typeface="Arial"/>
              <a:ea typeface="Arial"/>
              <a:cs typeface="Arial"/>
              <a:sym typeface="Arial"/>
            </a:endParaRPr>
          </a:p>
          <a:p>
            <a:pPr indent="0" lvl="0" marL="0" marR="0" rtl="0" algn="l">
              <a:spcBef>
                <a:spcPts val="0"/>
              </a:spcBef>
              <a:spcAft>
                <a:spcPts val="0"/>
              </a:spcAft>
              <a:buNone/>
            </a:pPr>
            <a:r>
              <a:t/>
            </a:r>
            <a:endParaRPr b="1" sz="1800">
              <a:solidFill>
                <a:schemeClr val="dk1"/>
              </a:solidFill>
              <a:latin typeface="Arial"/>
              <a:ea typeface="Arial"/>
              <a:cs typeface="Arial"/>
              <a:sym typeface="Arial"/>
            </a:endParaRPr>
          </a:p>
          <a:p>
            <a:pPr indent="0" lvl="0" marL="0" marR="0" rtl="0" algn="l">
              <a:spcBef>
                <a:spcPts val="0"/>
              </a:spcBef>
              <a:spcAft>
                <a:spcPts val="0"/>
              </a:spcAft>
              <a:buNone/>
            </a:pPr>
            <a:r>
              <a:t/>
            </a:r>
            <a:endParaRPr b="1" sz="1800">
              <a:solidFill>
                <a:schemeClr val="dk1"/>
              </a:solidFill>
              <a:latin typeface="Arial"/>
              <a:ea typeface="Arial"/>
              <a:cs typeface="Arial"/>
              <a:sym typeface="Arial"/>
            </a:endParaRPr>
          </a:p>
          <a:p>
            <a:pPr indent="0" lvl="0" marL="0" marR="0" rtl="0" algn="l">
              <a:spcBef>
                <a:spcPts val="0"/>
              </a:spcBef>
              <a:spcAft>
                <a:spcPts val="0"/>
              </a:spcAft>
              <a:buNone/>
            </a:pPr>
            <a:r>
              <a:t/>
            </a:r>
            <a:endParaRPr b="1" sz="1600">
              <a:solidFill>
                <a:schemeClr val="dk1"/>
              </a:solidFill>
              <a:latin typeface="Arial"/>
              <a:ea typeface="Arial"/>
              <a:cs typeface="Arial"/>
              <a:sym typeface="Arial"/>
            </a:endParaRPr>
          </a:p>
          <a:p>
            <a:pPr indent="0" lvl="0" marL="0" marR="0" rtl="0" algn="l">
              <a:spcBef>
                <a:spcPts val="0"/>
              </a:spcBef>
              <a:spcAft>
                <a:spcPts val="0"/>
              </a:spcAft>
              <a:buNone/>
            </a:pPr>
            <a:r>
              <a:rPr b="1" lang="en-GB" sz="1600">
                <a:solidFill>
                  <a:schemeClr val="dk1"/>
                </a:solidFill>
                <a:latin typeface="Arial"/>
                <a:ea typeface="Arial"/>
                <a:cs typeface="Arial"/>
                <a:sym typeface="Arial"/>
              </a:rPr>
              <a:t>Down on the Farm: </a:t>
            </a:r>
            <a:endParaRPr b="1" sz="1600">
              <a:solidFill>
                <a:schemeClr val="dk1"/>
              </a:solidFill>
              <a:latin typeface="Arial"/>
              <a:ea typeface="Arial"/>
              <a:cs typeface="Arial"/>
              <a:sym typeface="Arial"/>
            </a:endParaRPr>
          </a:p>
          <a:p>
            <a:pPr indent="457200" lvl="0" marL="914400" marR="0" rtl="0" algn="l">
              <a:spcBef>
                <a:spcPts val="0"/>
              </a:spcBef>
              <a:spcAft>
                <a:spcPts val="0"/>
              </a:spcAft>
              <a:buNone/>
            </a:pPr>
            <a:r>
              <a:rPr b="1" lang="en-GB" sz="1600">
                <a:solidFill>
                  <a:schemeClr val="accent6"/>
                </a:solidFill>
                <a:latin typeface="Arial"/>
                <a:ea typeface="Arial"/>
                <a:cs typeface="Arial"/>
                <a:sym typeface="Arial"/>
              </a:rPr>
              <a:t>Harmony Principle - Interdependence</a:t>
            </a:r>
            <a:endParaRPr b="1" sz="1600">
              <a:solidFill>
                <a:schemeClr val="dk1"/>
              </a:solidFill>
              <a:latin typeface="Arial"/>
              <a:ea typeface="Arial"/>
              <a:cs typeface="Arial"/>
              <a:sym typeface="Arial"/>
            </a:endParaRPr>
          </a:p>
          <a:p>
            <a:pPr indent="0" lvl="0" marL="0" marR="0" rtl="0" algn="l">
              <a:spcBef>
                <a:spcPts val="0"/>
              </a:spcBef>
              <a:spcAft>
                <a:spcPts val="0"/>
              </a:spcAft>
              <a:buNone/>
            </a:pPr>
            <a:r>
              <a:t/>
            </a:r>
            <a:endParaRPr b="1" sz="1600">
              <a:solidFill>
                <a:schemeClr val="dk1"/>
              </a:solidFill>
              <a:latin typeface="Arial"/>
              <a:ea typeface="Arial"/>
              <a:cs typeface="Arial"/>
              <a:sym typeface="Arial"/>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t/>
            </a:r>
            <a:endParaRPr b="1" sz="800">
              <a:solidFill>
                <a:schemeClr val="dk1"/>
              </a:solidFill>
              <a:latin typeface="Arial"/>
              <a:ea typeface="Arial"/>
              <a:cs typeface="Arial"/>
              <a:sym typeface="Arial"/>
            </a:endParaRPr>
          </a:p>
          <a:p>
            <a:pPr indent="0" lvl="0" marL="0" marR="0" rtl="0" algn="l">
              <a:spcBef>
                <a:spcPts val="0"/>
              </a:spcBef>
              <a:spcAft>
                <a:spcPts val="0"/>
              </a:spcAft>
              <a:buNone/>
            </a:pPr>
            <a:r>
              <a:t/>
            </a:r>
            <a:endParaRPr b="1" sz="800">
              <a:solidFill>
                <a:schemeClr val="dk1"/>
              </a:solidFill>
            </a:endParaRPr>
          </a:p>
          <a:p>
            <a:pPr indent="0" lvl="0" marL="0" marR="0" rtl="0" algn="l">
              <a:spcBef>
                <a:spcPts val="0"/>
              </a:spcBef>
              <a:spcAft>
                <a:spcPts val="0"/>
              </a:spcAft>
              <a:buNone/>
            </a:pPr>
            <a:r>
              <a:t/>
            </a:r>
            <a:endParaRPr b="1" sz="800">
              <a:solidFill>
                <a:schemeClr val="dk1"/>
              </a:solidFill>
            </a:endParaRPr>
          </a:p>
          <a:p>
            <a:pPr indent="0" lvl="0" marL="0" marR="0" rtl="0" algn="l">
              <a:spcBef>
                <a:spcPts val="0"/>
              </a:spcBef>
              <a:spcAft>
                <a:spcPts val="0"/>
              </a:spcAft>
              <a:buNone/>
            </a:pPr>
            <a:r>
              <a:t/>
            </a:r>
            <a:endParaRPr b="1" sz="800">
              <a:solidFill>
                <a:schemeClr val="dk1"/>
              </a:solidFill>
            </a:endParaRPr>
          </a:p>
          <a:p>
            <a:pPr indent="457200" lvl="0" marL="914400" marR="0" rtl="0" algn="l">
              <a:spcBef>
                <a:spcPts val="0"/>
              </a:spcBef>
              <a:spcAft>
                <a:spcPts val="0"/>
              </a:spcAft>
              <a:buNone/>
            </a:pPr>
            <a:r>
              <a:rPr b="1" lang="en-GB" sz="1600">
                <a:solidFill>
                  <a:schemeClr val="dk1"/>
                </a:solidFill>
                <a:latin typeface="Arial"/>
                <a:ea typeface="Arial"/>
                <a:cs typeface="Arial"/>
                <a:sym typeface="Arial"/>
              </a:rPr>
              <a:t>RE – Budha and Stories:</a:t>
            </a:r>
            <a:endParaRPr b="1" sz="1600">
              <a:solidFill>
                <a:schemeClr val="dk1"/>
              </a:solidFill>
              <a:latin typeface="Arial"/>
              <a:ea typeface="Arial"/>
              <a:cs typeface="Arial"/>
              <a:sym typeface="Arial"/>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t/>
            </a:r>
            <a:endParaRPr b="1" sz="1800">
              <a:solidFill>
                <a:schemeClr val="dk1"/>
              </a:solidFill>
              <a:latin typeface="Arial"/>
              <a:ea typeface="Arial"/>
              <a:cs typeface="Arial"/>
              <a:sym typeface="Arial"/>
            </a:endParaRPr>
          </a:p>
          <a:p>
            <a:pPr indent="0" lvl="0" marL="0" marR="0" rtl="0" algn="l">
              <a:spcBef>
                <a:spcPts val="0"/>
              </a:spcBef>
              <a:spcAft>
                <a:spcPts val="0"/>
              </a:spcAft>
              <a:buNone/>
            </a:pPr>
            <a:r>
              <a:t/>
            </a:r>
            <a:endParaRPr b="1" sz="800">
              <a:solidFill>
                <a:schemeClr val="dk1"/>
              </a:solidFill>
              <a:latin typeface="Arial"/>
              <a:ea typeface="Arial"/>
              <a:cs typeface="Arial"/>
              <a:sym typeface="Arial"/>
            </a:endParaRPr>
          </a:p>
          <a:p>
            <a:pPr indent="0" lvl="0" marL="0" marR="0" rtl="0" algn="l">
              <a:spcBef>
                <a:spcPts val="0"/>
              </a:spcBef>
              <a:spcAft>
                <a:spcPts val="0"/>
              </a:spcAft>
              <a:buNone/>
            </a:pPr>
            <a:r>
              <a:t/>
            </a:r>
            <a:endParaRPr b="1" sz="800">
              <a:solidFill>
                <a:schemeClr val="dk1"/>
              </a:solidFill>
              <a:latin typeface="Arial"/>
              <a:ea typeface="Arial"/>
              <a:cs typeface="Arial"/>
              <a:sym typeface="Arial"/>
            </a:endParaRPr>
          </a:p>
          <a:p>
            <a:pPr indent="0" lvl="0" marL="0" marR="0" rtl="0" algn="l">
              <a:spcBef>
                <a:spcPts val="0"/>
              </a:spcBef>
              <a:spcAft>
                <a:spcPts val="0"/>
              </a:spcAft>
              <a:buNone/>
            </a:pPr>
            <a:r>
              <a:rPr b="1" lang="en-GB" sz="1800">
                <a:solidFill>
                  <a:schemeClr val="dk1"/>
                </a:solidFill>
                <a:latin typeface="Arial"/>
                <a:ea typeface="Arial"/>
                <a:cs typeface="Arial"/>
                <a:sym typeface="Arial"/>
              </a:rPr>
              <a:t> </a:t>
            </a:r>
            <a:endParaRPr sz="1500">
              <a:solidFill>
                <a:schemeClr val="dk1"/>
              </a:solidFill>
              <a:latin typeface="Arial"/>
              <a:ea typeface="Arial"/>
              <a:cs typeface="Arial"/>
              <a:sym typeface="Arial"/>
            </a:endParaRPr>
          </a:p>
          <a:p>
            <a:pPr indent="0" lvl="0" marL="0" marR="0" rtl="0" algn="l">
              <a:spcBef>
                <a:spcPts val="0"/>
              </a:spcBef>
              <a:spcAft>
                <a:spcPts val="0"/>
              </a:spcAft>
              <a:buNone/>
            </a:pPr>
            <a:r>
              <a:t/>
            </a:r>
            <a:endParaRPr sz="1500">
              <a:solidFill>
                <a:schemeClr val="dk1"/>
              </a:solidFill>
              <a:latin typeface="Arial"/>
              <a:ea typeface="Arial"/>
              <a:cs typeface="Arial"/>
              <a:sym typeface="Arial"/>
            </a:endParaRPr>
          </a:p>
        </p:txBody>
      </p:sp>
      <p:pic>
        <p:nvPicPr>
          <p:cNvPr descr="Poster, Print happy kids holding hands on world illustration , children  around the world -, 40x40 cm" id="103" name="Google Shape;103;p13"/>
          <p:cNvPicPr preferRelativeResize="0"/>
          <p:nvPr/>
        </p:nvPicPr>
        <p:blipFill rotWithShape="1">
          <a:blip r:embed="rId6">
            <a:alphaModFix/>
          </a:blip>
          <a:srcRect b="1644" l="1299" r="1899" t="1334"/>
          <a:stretch/>
        </p:blipFill>
        <p:spPr>
          <a:xfrm rot="5400000">
            <a:off x="4633581" y="2094313"/>
            <a:ext cx="1048707" cy="1074728"/>
          </a:xfrm>
          <a:prstGeom prst="rect">
            <a:avLst/>
          </a:prstGeom>
          <a:noFill/>
          <a:ln>
            <a:noFill/>
          </a:ln>
        </p:spPr>
      </p:pic>
      <p:pic>
        <p:nvPicPr>
          <p:cNvPr descr="Non Fiction Farm Books for Kids (Farm Unit Study)" id="104" name="Google Shape;104;p13"/>
          <p:cNvPicPr preferRelativeResize="0"/>
          <p:nvPr/>
        </p:nvPicPr>
        <p:blipFill rotWithShape="1">
          <a:blip r:embed="rId7">
            <a:alphaModFix/>
          </a:blip>
          <a:srcRect b="0" l="0" r="0" t="0"/>
          <a:stretch/>
        </p:blipFill>
        <p:spPr>
          <a:xfrm>
            <a:off x="4602155" y="3878904"/>
            <a:ext cx="1056358" cy="1082335"/>
          </a:xfrm>
          <a:prstGeom prst="rect">
            <a:avLst/>
          </a:prstGeom>
          <a:noFill/>
          <a:ln>
            <a:noFill/>
          </a:ln>
        </p:spPr>
      </p:pic>
      <p:pic>
        <p:nvPicPr>
          <p:cNvPr descr="Wellington Country Park Review" id="105" name="Google Shape;105;p13"/>
          <p:cNvPicPr preferRelativeResize="0"/>
          <p:nvPr/>
        </p:nvPicPr>
        <p:blipFill rotWithShape="1">
          <a:blip r:embed="rId8">
            <a:alphaModFix/>
          </a:blip>
          <a:srcRect b="30826" l="971" r="6739" t="0"/>
          <a:stretch/>
        </p:blipFill>
        <p:spPr>
          <a:xfrm>
            <a:off x="6709650" y="4738209"/>
            <a:ext cx="1490767" cy="516255"/>
          </a:xfrm>
          <a:prstGeom prst="rect">
            <a:avLst/>
          </a:prstGeom>
          <a:noFill/>
          <a:ln>
            <a:noFill/>
          </a:ln>
        </p:spPr>
      </p:pic>
      <p:pic>
        <p:nvPicPr>
          <p:cNvPr descr="Amazon.com : TOETOL Large Buddha Statue Outdoor Zen Decor Medium 20” High  Yard Decor Magnesium Oxide Stone Grey for Yard Garden Patio Deck Home :  Patio, Lawn &amp; Garden" id="106" name="Google Shape;106;p13"/>
          <p:cNvPicPr preferRelativeResize="0"/>
          <p:nvPr/>
        </p:nvPicPr>
        <p:blipFill rotWithShape="1">
          <a:blip r:embed="rId9">
            <a:alphaModFix/>
          </a:blip>
          <a:srcRect b="0" l="0" r="0" t="0"/>
          <a:stretch/>
        </p:blipFill>
        <p:spPr>
          <a:xfrm>
            <a:off x="4734558" y="5629702"/>
            <a:ext cx="1034892" cy="935424"/>
          </a:xfrm>
          <a:prstGeom prst="rect">
            <a:avLst/>
          </a:prstGeom>
          <a:noFill/>
          <a:ln>
            <a:noFill/>
          </a:ln>
        </p:spPr>
      </p:pic>
      <p:sp>
        <p:nvSpPr>
          <p:cNvPr id="107" name="Google Shape;107;p13"/>
          <p:cNvSpPr txBox="1"/>
          <p:nvPr/>
        </p:nvSpPr>
        <p:spPr>
          <a:xfrm>
            <a:off x="5695386" y="2230955"/>
            <a:ext cx="4012800" cy="1169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400">
                <a:solidFill>
                  <a:schemeClr val="dk1"/>
                </a:solidFill>
                <a:latin typeface="Arial"/>
                <a:ea typeface="Arial"/>
                <a:cs typeface="Arial"/>
                <a:sym typeface="Arial"/>
              </a:rPr>
              <a:t>We start this term with learning about different countries from around the world. We will learn how to say hello in different languages, learn about life in other countries and we will compare their lives with our life in the UK. Celebration.</a:t>
            </a:r>
            <a:endParaRPr sz="1400">
              <a:solidFill>
                <a:schemeClr val="dk1"/>
              </a:solidFill>
              <a:latin typeface="Arial"/>
              <a:ea typeface="Arial"/>
              <a:cs typeface="Arial"/>
              <a:sym typeface="Arial"/>
            </a:endParaRPr>
          </a:p>
        </p:txBody>
      </p:sp>
      <p:sp>
        <p:nvSpPr>
          <p:cNvPr id="108" name="Google Shape;108;p13"/>
          <p:cNvSpPr txBox="1"/>
          <p:nvPr/>
        </p:nvSpPr>
        <p:spPr>
          <a:xfrm flipH="1">
            <a:off x="5624200" y="4043328"/>
            <a:ext cx="4155300" cy="12315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400">
                <a:solidFill>
                  <a:schemeClr val="dk1"/>
                </a:solidFill>
                <a:latin typeface="Arial"/>
                <a:ea typeface="Arial"/>
                <a:cs typeface="Arial"/>
                <a:sym typeface="Arial"/>
              </a:rPr>
              <a:t>We will then move on to looking at farms including the animals which live on a farm and the jobs which farmers do. This links closely with our trip to wellington country park where we get to visit a real farm. </a:t>
            </a:r>
            <a:r>
              <a:rPr lang="en-GB" sz="1800">
                <a:solidFill>
                  <a:schemeClr val="dk1"/>
                </a:solidFill>
                <a:latin typeface="Calibri"/>
                <a:ea typeface="Calibri"/>
                <a:cs typeface="Calibri"/>
                <a:sym typeface="Calibri"/>
              </a:rPr>
              <a:t> </a:t>
            </a:r>
            <a:endParaRPr sz="1800">
              <a:solidFill>
                <a:schemeClr val="dk1"/>
              </a:solidFill>
              <a:latin typeface="Calibri"/>
              <a:ea typeface="Calibri"/>
              <a:cs typeface="Calibri"/>
              <a:sym typeface="Calibri"/>
            </a:endParaRPr>
          </a:p>
        </p:txBody>
      </p:sp>
      <p:sp>
        <p:nvSpPr>
          <p:cNvPr id="109" name="Google Shape;109;p13"/>
          <p:cNvSpPr txBox="1"/>
          <p:nvPr/>
        </p:nvSpPr>
        <p:spPr>
          <a:xfrm>
            <a:off x="5769451" y="5629702"/>
            <a:ext cx="4010100" cy="9543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400">
                <a:solidFill>
                  <a:schemeClr val="dk1"/>
                </a:solidFill>
                <a:latin typeface="Arial"/>
                <a:ea typeface="Arial"/>
                <a:cs typeface="Arial"/>
                <a:sym typeface="Arial"/>
              </a:rPr>
              <a:t>We will finish this half term with our RE topic where we look at our school focused religion of Buddhism and talk about special Buddha stories.  </a:t>
            </a:r>
            <a:endParaRPr sz="1400">
              <a:solidFill>
                <a:schemeClr val="dk1"/>
              </a:solidFill>
              <a:latin typeface="Arial"/>
              <a:ea typeface="Arial"/>
              <a:cs typeface="Arial"/>
              <a:sym typeface="Arial"/>
            </a:endParaRPr>
          </a:p>
        </p:txBody>
      </p:sp>
      <p:sp>
        <p:nvSpPr>
          <p:cNvPr id="110" name="Google Shape;110;p13"/>
          <p:cNvSpPr txBox="1"/>
          <p:nvPr/>
        </p:nvSpPr>
        <p:spPr>
          <a:xfrm>
            <a:off x="139508" y="1495886"/>
            <a:ext cx="4187700" cy="28245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500">
                <a:solidFill>
                  <a:schemeClr val="dk1"/>
                </a:solidFill>
                <a:latin typeface="Arial"/>
                <a:ea typeface="Arial"/>
                <a:cs typeface="Arial"/>
                <a:sym typeface="Arial"/>
              </a:rPr>
              <a:t>Wow we are in the summer term already! It seems like only yesterday that the children were starting in Reception! </a:t>
            </a:r>
            <a:endParaRPr sz="1200"/>
          </a:p>
          <a:p>
            <a:pPr indent="0" lvl="0" marL="0" marR="0" rtl="0" algn="l">
              <a:spcBef>
                <a:spcPts val="0"/>
              </a:spcBef>
              <a:spcAft>
                <a:spcPts val="0"/>
              </a:spcAft>
              <a:buNone/>
            </a:pPr>
            <a:r>
              <a:rPr lang="en-GB" sz="1500">
                <a:solidFill>
                  <a:schemeClr val="dk1"/>
                </a:solidFill>
                <a:latin typeface="Arial"/>
                <a:ea typeface="Arial"/>
                <a:cs typeface="Arial"/>
                <a:sym typeface="Arial"/>
              </a:rPr>
              <a:t>We are really excited to see some sunshine and to get stuck into our exciting topics this term.</a:t>
            </a:r>
            <a:endParaRPr sz="1500">
              <a:solidFill>
                <a:schemeClr val="dk1"/>
              </a:solidFill>
              <a:latin typeface="Arial"/>
              <a:ea typeface="Arial"/>
              <a:cs typeface="Arial"/>
              <a:sym typeface="Arial"/>
            </a:endParaRPr>
          </a:p>
          <a:p>
            <a:pPr indent="0" lvl="0" marL="0" marR="0" rtl="0" algn="l">
              <a:spcBef>
                <a:spcPts val="0"/>
              </a:spcBef>
              <a:spcAft>
                <a:spcPts val="0"/>
              </a:spcAft>
              <a:buNone/>
            </a:pPr>
            <a:r>
              <a:rPr lang="en-GB" sz="1500">
                <a:solidFill>
                  <a:schemeClr val="dk1"/>
                </a:solidFill>
              </a:rPr>
              <a:t>Please </a:t>
            </a:r>
            <a:r>
              <a:rPr lang="en-GB" sz="1450">
                <a:solidFill>
                  <a:schemeClr val="dk1"/>
                </a:solidFill>
              </a:rPr>
              <a:t>ensure that your child has a lightweight waterproof jacket at school everyday.</a:t>
            </a:r>
            <a:endParaRPr>
              <a:solidFill>
                <a:schemeClr val="dk1"/>
              </a:solidFill>
            </a:endParaRPr>
          </a:p>
          <a:p>
            <a:pPr indent="0" lvl="0" marL="0" rtl="0" algn="l">
              <a:spcBef>
                <a:spcPts val="0"/>
              </a:spcBef>
              <a:spcAft>
                <a:spcPts val="0"/>
              </a:spcAft>
              <a:buClr>
                <a:schemeClr val="dk1"/>
              </a:buClr>
              <a:buFont typeface="Arial"/>
              <a:buNone/>
            </a:pPr>
            <a:r>
              <a:rPr lang="en-GB" sz="1450">
                <a:solidFill>
                  <a:schemeClr val="dk1"/>
                </a:solidFill>
              </a:rPr>
              <a:t>Also when the weather warms up, please can you send your child to school wearing a high-factor all-day sun cream and a named sun hat to protect them. Thank you</a:t>
            </a:r>
            <a:endParaRPr sz="1500">
              <a:solidFill>
                <a:schemeClr val="dk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D4E5F5"/>
            </a:gs>
            <a:gs pos="100000">
              <a:srgbClr val="70A4D5"/>
            </a:gs>
          </a:gsLst>
          <a:path path="circle">
            <a:fillToRect b="50%" l="50%" r="50%" t="50%"/>
          </a:path>
          <a:tileRect/>
        </a:gradFill>
      </p:bgPr>
    </p:bg>
    <p:spTree>
      <p:nvGrpSpPr>
        <p:cNvPr id="115" name="Shape 115"/>
        <p:cNvGrpSpPr/>
        <p:nvPr/>
      </p:nvGrpSpPr>
      <p:grpSpPr>
        <a:xfrm>
          <a:off x="0" y="0"/>
          <a:ext cx="0" cy="0"/>
          <a:chOff x="0" y="0"/>
          <a:chExt cx="0" cy="0"/>
        </a:xfrm>
      </p:grpSpPr>
      <p:graphicFrame>
        <p:nvGraphicFramePr>
          <p:cNvPr id="116" name="Google Shape;116;p14"/>
          <p:cNvGraphicFramePr/>
          <p:nvPr/>
        </p:nvGraphicFramePr>
        <p:xfrm>
          <a:off x="151425" y="786425"/>
          <a:ext cx="3000000" cy="3000000"/>
        </p:xfrm>
        <a:graphic>
          <a:graphicData uri="http://schemas.openxmlformats.org/drawingml/2006/table">
            <a:tbl>
              <a:tblPr>
                <a:noFill/>
                <a:tableStyleId>{62C86426-B5A0-4FE0-800A-9936212371EA}</a:tableStyleId>
              </a:tblPr>
              <a:tblGrid>
                <a:gridCol w="808000"/>
                <a:gridCol w="4682300"/>
              </a:tblGrid>
              <a:tr h="1428375">
                <a:tc>
                  <a:txBody>
                    <a:bodyPr/>
                    <a:lstStyle/>
                    <a:p>
                      <a:pPr indent="0" lvl="0" marL="0" marR="0" rtl="0" algn="l">
                        <a:lnSpc>
                          <a:spcPct val="100000"/>
                        </a:lnSpc>
                        <a:spcBef>
                          <a:spcPts val="0"/>
                        </a:spcBef>
                        <a:spcAft>
                          <a:spcPts val="0"/>
                        </a:spcAft>
                        <a:buClr>
                          <a:srgbClr val="000000"/>
                        </a:buClr>
                        <a:buSzPts val="1400"/>
                        <a:buFont typeface="Arial"/>
                        <a:buNone/>
                      </a:pPr>
                      <a:r>
                        <a:t/>
                      </a:r>
                      <a:endParaRPr b="1" sz="1000">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400"/>
                        <a:buFont typeface="Arial"/>
                        <a:buNone/>
                      </a:pPr>
                      <a:r>
                        <a:t/>
                      </a:r>
                      <a:endParaRPr b="1" sz="1000">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400"/>
                        <a:buFont typeface="Arial"/>
                        <a:buNone/>
                      </a:pPr>
                      <a:r>
                        <a:t/>
                      </a:r>
                      <a:endParaRPr b="1" sz="1000">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400"/>
                        <a:buFont typeface="Arial"/>
                        <a:buNone/>
                      </a:pPr>
                      <a:r>
                        <a:rPr b="1" lang="en-GB" sz="1000" u="none" cap="none" strike="noStrike">
                          <a:latin typeface="Comic Sans MS"/>
                          <a:ea typeface="Comic Sans MS"/>
                          <a:cs typeface="Comic Sans MS"/>
                          <a:sym typeface="Comic Sans MS"/>
                        </a:rPr>
                        <a:t>Creative Activities </a:t>
                      </a:r>
                      <a:endParaRPr b="1" sz="1000" u="none" cap="none" strike="noStrike">
                        <a:latin typeface="Comic Sans MS"/>
                        <a:ea typeface="Comic Sans MS"/>
                        <a:cs typeface="Comic Sans MS"/>
                        <a:sym typeface="Comic Sans MS"/>
                      </a:endParaRPr>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000"/>
                        <a:buFont typeface="Arial"/>
                        <a:buNone/>
                      </a:pPr>
                      <a:r>
                        <a:rPr b="1" lang="en-GB" sz="900">
                          <a:solidFill>
                            <a:schemeClr val="dk1"/>
                          </a:solidFill>
                          <a:latin typeface="Comic Sans MS"/>
                          <a:ea typeface="Comic Sans MS"/>
                          <a:cs typeface="Comic Sans MS"/>
                          <a:sym typeface="Comic Sans MS"/>
                        </a:rPr>
                        <a:t>Our topics this term are Children Around the World and Down on the Farm</a:t>
                      </a:r>
                      <a:r>
                        <a:rPr b="1" lang="en-GB" sz="900">
                          <a:solidFill>
                            <a:schemeClr val="dk1"/>
                          </a:solidFill>
                          <a:latin typeface="Comic Sans MS"/>
                          <a:ea typeface="Comic Sans MS"/>
                          <a:cs typeface="Comic Sans MS"/>
                          <a:sym typeface="Comic Sans MS"/>
                        </a:rPr>
                        <a:t>.  Below are some suggestions of things you could try at home to support your child’s learning</a:t>
                      </a:r>
                      <a:endParaRPr b="1" sz="900">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000"/>
                        <a:buFont typeface="Arial"/>
                        <a:buNone/>
                      </a:pPr>
                      <a:r>
                        <a:t/>
                      </a:r>
                      <a:endParaRPr b="1" sz="900">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000"/>
                        <a:buFont typeface="Arial"/>
                        <a:buNone/>
                      </a:pPr>
                      <a:r>
                        <a:rPr b="1" lang="en-GB" sz="900">
                          <a:solidFill>
                            <a:schemeClr val="dk1"/>
                          </a:solidFill>
                          <a:latin typeface="Comic Sans MS"/>
                          <a:ea typeface="Comic Sans MS"/>
                          <a:cs typeface="Comic Sans MS"/>
                          <a:sym typeface="Comic Sans MS"/>
                        </a:rPr>
                        <a:t>Children Around the World</a:t>
                      </a:r>
                      <a:endParaRPr b="1" sz="900">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000"/>
                        <a:buFont typeface="Arial"/>
                        <a:buNone/>
                      </a:pPr>
                      <a:r>
                        <a:rPr lang="en-GB" sz="900">
                          <a:solidFill>
                            <a:schemeClr val="dk1"/>
                          </a:solidFill>
                          <a:latin typeface="Comic Sans MS"/>
                          <a:ea typeface="Comic Sans MS"/>
                          <a:cs typeface="Comic Sans MS"/>
                          <a:sym typeface="Comic Sans MS"/>
                        </a:rPr>
                        <a:t>As a family explore and try different foods from around the world.</a:t>
                      </a:r>
                      <a:endParaRPr sz="900">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000"/>
                        <a:buFont typeface="Arial"/>
                        <a:buNone/>
                      </a:pPr>
                      <a:r>
                        <a:t/>
                      </a:r>
                      <a:endParaRPr sz="900">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000"/>
                        <a:buFont typeface="Arial"/>
                        <a:buNone/>
                      </a:pPr>
                      <a:r>
                        <a:rPr b="1" lang="en-GB" sz="900">
                          <a:solidFill>
                            <a:schemeClr val="dk1"/>
                          </a:solidFill>
                          <a:latin typeface="Comic Sans MS"/>
                          <a:ea typeface="Comic Sans MS"/>
                          <a:cs typeface="Comic Sans MS"/>
                          <a:sym typeface="Comic Sans MS"/>
                        </a:rPr>
                        <a:t>Down on the Farm</a:t>
                      </a:r>
                      <a:endParaRPr b="1" sz="900">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000"/>
                        <a:buFont typeface="Arial"/>
                        <a:buNone/>
                      </a:pPr>
                      <a:r>
                        <a:rPr lang="en-GB" sz="900">
                          <a:solidFill>
                            <a:schemeClr val="dk1"/>
                          </a:solidFill>
                          <a:latin typeface="Comic Sans MS"/>
                          <a:ea typeface="Comic Sans MS"/>
                          <a:cs typeface="Comic Sans MS"/>
                          <a:sym typeface="Comic Sans MS"/>
                        </a:rPr>
                        <a:t>Draw pictures of </a:t>
                      </a:r>
                      <a:r>
                        <a:rPr lang="en-GB" sz="900">
                          <a:solidFill>
                            <a:schemeClr val="dk1"/>
                          </a:solidFill>
                          <a:latin typeface="Comic Sans MS"/>
                          <a:ea typeface="Comic Sans MS"/>
                          <a:cs typeface="Comic Sans MS"/>
                          <a:sym typeface="Comic Sans MS"/>
                        </a:rPr>
                        <a:t>different</a:t>
                      </a:r>
                      <a:r>
                        <a:rPr lang="en-GB" sz="900">
                          <a:solidFill>
                            <a:schemeClr val="dk1"/>
                          </a:solidFill>
                          <a:latin typeface="Comic Sans MS"/>
                          <a:ea typeface="Comic Sans MS"/>
                          <a:cs typeface="Comic Sans MS"/>
                          <a:sym typeface="Comic Sans MS"/>
                        </a:rPr>
                        <a:t> farm animals and label them.</a:t>
                      </a:r>
                      <a:endParaRPr sz="900">
                        <a:solidFill>
                          <a:schemeClr val="dk1"/>
                        </a:solidFill>
                        <a:latin typeface="Comic Sans MS"/>
                        <a:ea typeface="Comic Sans MS"/>
                        <a:cs typeface="Comic Sans MS"/>
                        <a:sym typeface="Comic Sans MS"/>
                      </a:endParaRPr>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r>
              <a:tr h="2060825">
                <a:tc>
                  <a:txBody>
                    <a:bodyPr/>
                    <a:lstStyle/>
                    <a:p>
                      <a:pPr indent="0" lvl="0" marL="0" marR="0" rtl="0" algn="l">
                        <a:lnSpc>
                          <a:spcPct val="100000"/>
                        </a:lnSpc>
                        <a:spcBef>
                          <a:spcPts val="0"/>
                        </a:spcBef>
                        <a:spcAft>
                          <a:spcPts val="0"/>
                        </a:spcAft>
                        <a:buClr>
                          <a:srgbClr val="000000"/>
                        </a:buClr>
                        <a:buSzPts val="1400"/>
                        <a:buFont typeface="Arial"/>
                        <a:buNone/>
                      </a:pPr>
                      <a:r>
                        <a:rPr b="1" lang="en-GB" sz="1000" u="none" cap="none" strike="noStrike">
                          <a:latin typeface="Comic Sans MS"/>
                          <a:ea typeface="Comic Sans MS"/>
                          <a:cs typeface="Comic Sans MS"/>
                          <a:sym typeface="Comic Sans MS"/>
                        </a:rPr>
                        <a:t>Things to do</a:t>
                      </a:r>
                      <a:endParaRPr b="1" sz="1000" u="none" cap="none" strike="noStrike"/>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000"/>
                        <a:buFont typeface="Arial"/>
                        <a:buNone/>
                      </a:pPr>
                      <a:r>
                        <a:rPr b="1" lang="en-GB" sz="1000">
                          <a:solidFill>
                            <a:schemeClr val="dk1"/>
                          </a:solidFill>
                          <a:latin typeface="Comic Sans MS"/>
                          <a:ea typeface="Comic Sans MS"/>
                          <a:cs typeface="Comic Sans MS"/>
                          <a:sym typeface="Comic Sans MS"/>
                        </a:rPr>
                        <a:t>Children Around the World</a:t>
                      </a:r>
                      <a:endParaRPr b="1" sz="1000">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000"/>
                        <a:buFont typeface="Arial"/>
                        <a:buNone/>
                      </a:pPr>
                      <a:r>
                        <a:rPr lang="en-GB" sz="1000">
                          <a:solidFill>
                            <a:schemeClr val="dk1"/>
                          </a:solidFill>
                          <a:latin typeface="Comic Sans MS"/>
                          <a:ea typeface="Comic Sans MS"/>
                          <a:cs typeface="Comic Sans MS"/>
                          <a:sym typeface="Comic Sans MS"/>
                        </a:rPr>
                        <a:t>Did you or any other family member grow up in another country? Talk to your child about your experiences or support your child in talking to other family members to find out what life is like and school is like in another country.  There may be photos or artefacts your child can look at (if you are happy for these to  be brought into school we can support your child in sharing these with the class).  </a:t>
                      </a:r>
                      <a:endParaRPr sz="1000">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000"/>
                        <a:buFont typeface="Arial"/>
                        <a:buNone/>
                      </a:pPr>
                      <a:r>
                        <a:t/>
                      </a:r>
                      <a:endParaRPr sz="1000">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000"/>
                        <a:buFont typeface="Arial"/>
                        <a:buNone/>
                      </a:pPr>
                      <a:r>
                        <a:rPr b="1" lang="en-GB" sz="1000">
                          <a:solidFill>
                            <a:schemeClr val="dk1"/>
                          </a:solidFill>
                          <a:latin typeface="Comic Sans MS"/>
                          <a:ea typeface="Comic Sans MS"/>
                          <a:cs typeface="Comic Sans MS"/>
                          <a:sym typeface="Comic Sans MS"/>
                        </a:rPr>
                        <a:t>Down on the Farm</a:t>
                      </a:r>
                      <a:endParaRPr b="1" sz="1000">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000"/>
                        <a:buFont typeface="Arial"/>
                        <a:buNone/>
                      </a:pPr>
                      <a:r>
                        <a:rPr lang="en-GB" sz="1000">
                          <a:solidFill>
                            <a:schemeClr val="dk1"/>
                          </a:solidFill>
                          <a:latin typeface="Comic Sans MS"/>
                          <a:ea typeface="Comic Sans MS"/>
                          <a:cs typeface="Comic Sans MS"/>
                          <a:sym typeface="Comic Sans MS"/>
                        </a:rPr>
                        <a:t>Watch episodes of ‘Down on the Farm’ found on CBeebies with your child.</a:t>
                      </a:r>
                      <a:endParaRPr sz="1000">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000"/>
                        <a:buFont typeface="Arial"/>
                        <a:buNone/>
                      </a:pPr>
                      <a:r>
                        <a:rPr lang="en-GB" sz="1000">
                          <a:solidFill>
                            <a:schemeClr val="dk1"/>
                          </a:solidFill>
                          <a:latin typeface="Comic Sans MS"/>
                          <a:ea typeface="Comic Sans MS"/>
                          <a:cs typeface="Comic Sans MS"/>
                          <a:sym typeface="Comic Sans MS"/>
                        </a:rPr>
                        <a:t>Find out about the different jobs that take place on a farm.</a:t>
                      </a:r>
                      <a:endParaRPr sz="1000">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000"/>
                        <a:buFont typeface="Arial"/>
                        <a:buNone/>
                      </a:pPr>
                      <a:r>
                        <a:rPr lang="en-GB" sz="1000">
                          <a:solidFill>
                            <a:schemeClr val="dk1"/>
                          </a:solidFill>
                          <a:latin typeface="Comic Sans MS"/>
                          <a:ea typeface="Comic Sans MS"/>
                          <a:cs typeface="Comic Sans MS"/>
                          <a:sym typeface="Comic Sans MS"/>
                        </a:rPr>
                        <a:t>Explore adults and their babies ensuring you child knows the names for different animals.</a:t>
                      </a:r>
                      <a:endParaRPr sz="1000">
                        <a:solidFill>
                          <a:schemeClr val="dk1"/>
                        </a:solidFill>
                        <a:latin typeface="Comic Sans MS"/>
                        <a:ea typeface="Comic Sans MS"/>
                        <a:cs typeface="Comic Sans MS"/>
                        <a:sym typeface="Comic Sans MS"/>
                      </a:endParaRPr>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r>
              <a:tr h="543600">
                <a:tc>
                  <a:txBody>
                    <a:bodyPr/>
                    <a:lstStyle/>
                    <a:p>
                      <a:pPr indent="0" lvl="0" marL="0" marR="0" rtl="0" algn="l">
                        <a:lnSpc>
                          <a:spcPct val="100000"/>
                        </a:lnSpc>
                        <a:spcBef>
                          <a:spcPts val="0"/>
                        </a:spcBef>
                        <a:spcAft>
                          <a:spcPts val="0"/>
                        </a:spcAft>
                        <a:buClr>
                          <a:srgbClr val="000000"/>
                        </a:buClr>
                        <a:buSzPts val="1400"/>
                        <a:buFont typeface="Arial"/>
                        <a:buNone/>
                      </a:pPr>
                      <a:r>
                        <a:rPr b="1" lang="en-GB" sz="1000" u="none" cap="none" strike="noStrike"/>
                        <a:t>Role Play </a:t>
                      </a:r>
                      <a:endParaRPr b="1" sz="1000" u="none" cap="none" strike="noStrike"/>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000"/>
                        <a:buFont typeface="Arial"/>
                        <a:buNone/>
                      </a:pPr>
                      <a:r>
                        <a:rPr lang="en-GB" sz="1000">
                          <a:solidFill>
                            <a:schemeClr val="dk1"/>
                          </a:solidFill>
                          <a:latin typeface="Comic Sans MS"/>
                          <a:ea typeface="Comic Sans MS"/>
                          <a:cs typeface="Comic Sans MS"/>
                          <a:sym typeface="Comic Sans MS"/>
                        </a:rPr>
                        <a:t>Act out some of the jobs that need to be done on the farm.  For example - feed the chickens, milk the cow, clean the barn etc.</a:t>
                      </a:r>
                      <a:endParaRPr sz="1000">
                        <a:solidFill>
                          <a:schemeClr val="dk1"/>
                        </a:solidFill>
                        <a:latin typeface="Comic Sans MS"/>
                        <a:ea typeface="Comic Sans MS"/>
                        <a:cs typeface="Comic Sans MS"/>
                        <a:sym typeface="Comic Sans MS"/>
                      </a:endParaRPr>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r>
            </a:tbl>
          </a:graphicData>
        </a:graphic>
      </p:graphicFrame>
      <p:sp>
        <p:nvSpPr>
          <p:cNvPr id="117" name="Google Shape;117;p14"/>
          <p:cNvSpPr txBox="1"/>
          <p:nvPr/>
        </p:nvSpPr>
        <p:spPr>
          <a:xfrm>
            <a:off x="117225" y="68375"/>
            <a:ext cx="7913100" cy="6351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4100"/>
              <a:buFont typeface="Arial"/>
              <a:buNone/>
            </a:pPr>
            <a:r>
              <a:rPr b="0" i="1" lang="en-GB" sz="3300" u="none" cap="none" strike="noStrike">
                <a:solidFill>
                  <a:schemeClr val="dk1"/>
                </a:solidFill>
                <a:latin typeface="Pacifico"/>
                <a:ea typeface="Pacifico"/>
                <a:cs typeface="Pacifico"/>
                <a:sym typeface="Pacifico"/>
              </a:rPr>
              <a:t>Optional</a:t>
            </a:r>
            <a:r>
              <a:rPr b="0" i="0" lang="en-GB" sz="600" u="none" cap="none" strike="noStrike">
                <a:solidFill>
                  <a:srgbClr val="000000"/>
                </a:solidFill>
                <a:latin typeface="Calibri"/>
                <a:ea typeface="Calibri"/>
                <a:cs typeface="Calibri"/>
                <a:sym typeface="Calibri"/>
              </a:rPr>
              <a:t>     </a:t>
            </a:r>
            <a:r>
              <a:rPr b="0" i="1" lang="en-GB" sz="3300" u="none" cap="none" strike="noStrike">
                <a:solidFill>
                  <a:schemeClr val="dk1"/>
                </a:solidFill>
                <a:latin typeface="Pacifico"/>
                <a:ea typeface="Pacifico"/>
                <a:cs typeface="Pacifico"/>
                <a:sym typeface="Pacifico"/>
              </a:rPr>
              <a:t>Learning Beyond the Classroom</a:t>
            </a:r>
            <a:endParaRPr b="0" i="1" sz="3300" u="none" cap="none" strike="noStrike">
              <a:solidFill>
                <a:schemeClr val="dk1"/>
              </a:solidFill>
              <a:latin typeface="Pacifico"/>
              <a:ea typeface="Pacifico"/>
              <a:cs typeface="Pacifico"/>
              <a:sym typeface="Pacifico"/>
            </a:endParaRPr>
          </a:p>
        </p:txBody>
      </p:sp>
      <p:sp>
        <p:nvSpPr>
          <p:cNvPr id="118" name="Google Shape;118;p14"/>
          <p:cNvSpPr txBox="1"/>
          <p:nvPr/>
        </p:nvSpPr>
        <p:spPr>
          <a:xfrm>
            <a:off x="5727225" y="6064000"/>
            <a:ext cx="4156800" cy="6351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300"/>
              <a:buFont typeface="Arial"/>
              <a:buNone/>
            </a:pPr>
            <a:r>
              <a:rPr b="0" i="1" lang="en-GB" sz="2300" u="none" cap="none" strike="noStrike">
                <a:solidFill>
                  <a:schemeClr val="dk1"/>
                </a:solidFill>
                <a:latin typeface="Pacifico"/>
                <a:ea typeface="Pacifico"/>
                <a:cs typeface="Pacifico"/>
                <a:sym typeface="Pacifico"/>
              </a:rPr>
              <a:t>Words to help with my learning </a:t>
            </a:r>
            <a:endParaRPr b="0" i="1" sz="2300" u="none" cap="none" strike="noStrike">
              <a:solidFill>
                <a:schemeClr val="dk1"/>
              </a:solidFill>
              <a:latin typeface="Pacifico"/>
              <a:ea typeface="Pacifico"/>
              <a:cs typeface="Pacifico"/>
              <a:sym typeface="Pacifico"/>
            </a:endParaRPr>
          </a:p>
        </p:txBody>
      </p:sp>
      <p:sp>
        <p:nvSpPr>
          <p:cNvPr id="119" name="Google Shape;119;p14"/>
          <p:cNvSpPr txBox="1"/>
          <p:nvPr/>
        </p:nvSpPr>
        <p:spPr>
          <a:xfrm>
            <a:off x="7240275" y="795988"/>
            <a:ext cx="1096200" cy="17106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Calibri"/>
              <a:ea typeface="Calibri"/>
              <a:cs typeface="Calibri"/>
              <a:sym typeface="Calibri"/>
            </a:endParaRPr>
          </a:p>
        </p:txBody>
      </p:sp>
      <p:sp>
        <p:nvSpPr>
          <p:cNvPr id="120" name="Google Shape;120;p14"/>
          <p:cNvSpPr/>
          <p:nvPr/>
        </p:nvSpPr>
        <p:spPr>
          <a:xfrm>
            <a:off x="8379388" y="295275"/>
            <a:ext cx="1285500" cy="1180800"/>
          </a:xfrm>
          <a:prstGeom prst="ellipse">
            <a:avLst/>
          </a:prstGeom>
          <a:solidFill>
            <a:schemeClr val="lt2"/>
          </a:solidFill>
          <a:ln cap="flat" cmpd="sng" w="285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900"/>
              <a:buFont typeface="Arial"/>
              <a:buNone/>
            </a:pPr>
            <a:r>
              <a:rPr b="1" i="0" lang="en-GB" sz="900" u="none" cap="none" strike="noStrike">
                <a:solidFill>
                  <a:schemeClr val="dk1"/>
                </a:solidFill>
                <a:latin typeface="Calibri"/>
                <a:ea typeface="Calibri"/>
                <a:cs typeface="Calibri"/>
                <a:sym typeface="Calibri"/>
              </a:rPr>
              <a:t>Support your child at home by learning the meaning to some or all of these words.</a:t>
            </a:r>
            <a:endParaRPr b="1" i="0" sz="1000" u="none" cap="none" strike="noStrike">
              <a:solidFill>
                <a:schemeClr val="dk1"/>
              </a:solidFill>
              <a:latin typeface="Calibri"/>
              <a:ea typeface="Calibri"/>
              <a:cs typeface="Calibri"/>
              <a:sym typeface="Calibri"/>
            </a:endParaRPr>
          </a:p>
        </p:txBody>
      </p:sp>
      <p:sp>
        <p:nvSpPr>
          <p:cNvPr id="121" name="Google Shape;121;p14"/>
          <p:cNvSpPr/>
          <p:nvPr/>
        </p:nvSpPr>
        <p:spPr>
          <a:xfrm>
            <a:off x="6189375" y="3628500"/>
            <a:ext cx="3232500" cy="11808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en-GB">
                <a:solidFill>
                  <a:schemeClr val="dk1"/>
                </a:solidFill>
                <a:latin typeface="Calibri"/>
                <a:ea typeface="Calibri"/>
                <a:cs typeface="Calibri"/>
                <a:sym typeface="Calibri"/>
              </a:rPr>
              <a:t>Down on the Farm - </a:t>
            </a:r>
            <a:endParaRPr b="1">
              <a:solidFill>
                <a:schemeClr val="dk1"/>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1100">
                <a:solidFill>
                  <a:schemeClr val="dk1"/>
                </a:solidFill>
                <a:latin typeface="Sassoon Infant Std"/>
                <a:ea typeface="Sassoon Infant Std"/>
                <a:cs typeface="Sassoon Infant Std"/>
                <a:sym typeface="Sassoon Infant Std"/>
              </a:rPr>
              <a:t>Sheep, lamb, pig, piglet, ducks, ducklings, tractor, farmer, farm, hay bales, chickens, donkey, cow, calf, horse, foal, goat, kid, stable, barn, farmyard, coup, cockerel.</a:t>
            </a:r>
            <a:endParaRPr sz="1500">
              <a:solidFill>
                <a:schemeClr val="dk1"/>
              </a:solidFill>
              <a:latin typeface="Calibri"/>
              <a:ea typeface="Calibri"/>
              <a:cs typeface="Calibri"/>
              <a:sym typeface="Calibri"/>
            </a:endParaRPr>
          </a:p>
        </p:txBody>
      </p:sp>
      <p:sp>
        <p:nvSpPr>
          <p:cNvPr id="122" name="Google Shape;122;p14"/>
          <p:cNvSpPr/>
          <p:nvPr/>
        </p:nvSpPr>
        <p:spPr>
          <a:xfrm>
            <a:off x="5806200" y="1219200"/>
            <a:ext cx="2430300" cy="12330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en-GB">
                <a:latin typeface="Calibri"/>
                <a:ea typeface="Calibri"/>
                <a:cs typeface="Calibri"/>
                <a:sym typeface="Calibri"/>
              </a:rPr>
              <a:t>Children Around the World - </a:t>
            </a:r>
            <a:r>
              <a:rPr lang="en-GB" sz="1100">
                <a:solidFill>
                  <a:schemeClr val="dk1"/>
                </a:solidFill>
                <a:latin typeface="Sassoon Infant Std"/>
                <a:ea typeface="Sassoon Infant Std"/>
                <a:cs typeface="Sassoon Infant Std"/>
                <a:sym typeface="Sassoon Infant Std"/>
              </a:rPr>
              <a:t>World, map, globe, names of some countries, language including saying hello in a variety of ways, traditional clothes,  </a:t>
            </a:r>
            <a:r>
              <a:rPr lang="en-GB" sz="1000">
                <a:solidFill>
                  <a:schemeClr val="dk1"/>
                </a:solidFill>
                <a:latin typeface="Sassoon Infant Std"/>
                <a:ea typeface="Sassoon Infant Std"/>
                <a:cs typeface="Sassoon Infant Std"/>
                <a:sym typeface="Sassoon Infant Std"/>
              </a:rPr>
              <a:t>  </a:t>
            </a:r>
            <a:endParaRPr b="1">
              <a:latin typeface="Calibri"/>
              <a:ea typeface="Calibri"/>
              <a:cs typeface="Calibri"/>
              <a:sym typeface="Calibri"/>
            </a:endParaRPr>
          </a:p>
        </p:txBody>
      </p:sp>
      <p:sp>
        <p:nvSpPr>
          <p:cNvPr id="123" name="Google Shape;123;p14"/>
          <p:cNvSpPr txBox="1"/>
          <p:nvPr/>
        </p:nvSpPr>
        <p:spPr>
          <a:xfrm>
            <a:off x="296275" y="5005375"/>
            <a:ext cx="5430900" cy="1539300"/>
          </a:xfrm>
          <a:prstGeom prst="rect">
            <a:avLst/>
          </a:prstGeom>
          <a:noFill/>
          <a:ln>
            <a:noFill/>
          </a:ln>
        </p:spPr>
        <p:txBody>
          <a:bodyPr anchorCtr="0" anchor="t" bIns="91425" lIns="91425" spcFirstLastPara="1" rIns="91425" wrap="square" tIns="91425">
            <a:spAutoFit/>
          </a:bodyPr>
          <a:lstStyle/>
          <a:p>
            <a:pPr indent="0" lvl="0" marL="457200" rtl="0" algn="l">
              <a:spcBef>
                <a:spcPts val="0"/>
              </a:spcBef>
              <a:spcAft>
                <a:spcPts val="0"/>
              </a:spcAft>
              <a:buNone/>
            </a:pPr>
            <a:r>
              <a:rPr lang="en-GB" sz="1100">
                <a:solidFill>
                  <a:schemeClr val="dk1"/>
                </a:solidFill>
              </a:rPr>
              <a:t>Other ways to support my learning at home - </a:t>
            </a:r>
            <a:endParaRPr sz="1100">
              <a:solidFill>
                <a:schemeClr val="dk1"/>
              </a:solidFill>
            </a:endParaRPr>
          </a:p>
          <a:p>
            <a:pPr indent="-266700" lvl="0" marL="285750" rtl="0" algn="l">
              <a:spcBef>
                <a:spcPts val="0"/>
              </a:spcBef>
              <a:spcAft>
                <a:spcPts val="0"/>
              </a:spcAft>
              <a:buClr>
                <a:schemeClr val="dk1"/>
              </a:buClr>
              <a:buSzPts val="1100"/>
              <a:buChar char="•"/>
            </a:pPr>
            <a:r>
              <a:rPr lang="en-GB" sz="1100">
                <a:solidFill>
                  <a:schemeClr val="dk1"/>
                </a:solidFill>
              </a:rPr>
              <a:t>Keep practising all the </a:t>
            </a:r>
            <a:r>
              <a:rPr lang="en-GB" sz="1100">
                <a:solidFill>
                  <a:schemeClr val="dk1"/>
                </a:solidFill>
              </a:rPr>
              <a:t>sounds, digraphs, trigraphs we have been learning </a:t>
            </a:r>
            <a:endParaRPr sz="1100">
              <a:solidFill>
                <a:schemeClr val="dk1"/>
              </a:solidFill>
            </a:endParaRPr>
          </a:p>
          <a:p>
            <a:pPr indent="-266700" lvl="0" marL="285750" rtl="0" algn="l">
              <a:spcBef>
                <a:spcPts val="0"/>
              </a:spcBef>
              <a:spcAft>
                <a:spcPts val="0"/>
              </a:spcAft>
              <a:buClr>
                <a:schemeClr val="dk1"/>
              </a:buClr>
              <a:buSzPts val="1100"/>
              <a:buChar char="•"/>
            </a:pPr>
            <a:r>
              <a:rPr lang="en-GB" sz="1100">
                <a:solidFill>
                  <a:schemeClr val="dk1"/>
                </a:solidFill>
              </a:rPr>
              <a:t>Encourage your child to write a word/ sentence according to their ability e.g ‘I can see a cat’ or ‘The sheep is on the hill’.</a:t>
            </a:r>
            <a:endParaRPr sz="1100">
              <a:solidFill>
                <a:schemeClr val="dk1"/>
              </a:solidFill>
            </a:endParaRPr>
          </a:p>
          <a:p>
            <a:pPr indent="-266700" lvl="0" marL="285750" rtl="0" algn="l">
              <a:spcBef>
                <a:spcPts val="0"/>
              </a:spcBef>
              <a:spcAft>
                <a:spcPts val="0"/>
              </a:spcAft>
              <a:buClr>
                <a:schemeClr val="dk1"/>
              </a:buClr>
              <a:buSzPts val="1100"/>
              <a:buChar char="•"/>
            </a:pPr>
            <a:r>
              <a:rPr lang="en-GB" sz="1100">
                <a:solidFill>
                  <a:schemeClr val="dk1"/>
                </a:solidFill>
              </a:rPr>
              <a:t>Ensure your child can read ALL the Reception tricky words (these can be found on the animal cards and are words they need to be able to read on sight)</a:t>
            </a:r>
            <a:endParaRPr sz="1100">
              <a:solidFill>
                <a:schemeClr val="dk1"/>
              </a:solidFill>
            </a:endParaRPr>
          </a:p>
          <a:p>
            <a:pPr indent="-266700" lvl="0" marL="285750" rtl="0" algn="l">
              <a:spcBef>
                <a:spcPts val="0"/>
              </a:spcBef>
              <a:spcAft>
                <a:spcPts val="0"/>
              </a:spcAft>
              <a:buClr>
                <a:schemeClr val="dk1"/>
              </a:buClr>
              <a:buSzPts val="1100"/>
              <a:buChar char="•"/>
            </a:pPr>
            <a:r>
              <a:rPr lang="en-GB" sz="1100">
                <a:solidFill>
                  <a:schemeClr val="dk1"/>
                </a:solidFill>
              </a:rPr>
              <a:t>Support your child in practising the number bonds to 10, odd and even numbers, doubles to 5 and one more/less than a number to 10. </a:t>
            </a:r>
            <a:endParaRPr sz="2800">
              <a:solidFill>
                <a:schemeClr val="dk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