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Lst>
  <p:sldSz cy="6858000" cx="9906000"/>
  <p:notesSz cx="6797675" cy="9874250"/>
  <p:embeddedFontLst>
    <p:embeddedFont>
      <p:font typeface="Arial Narrow"/>
      <p:regular r:id="rId8"/>
      <p:bold r:id="rId9"/>
      <p:italic r:id="rId10"/>
      <p:boldItalic r:id="rId11"/>
    </p:embeddedFont>
    <p:embeddedFont>
      <p:font typeface="Schoolbell"/>
      <p:regular r:id="rId1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120">
          <p15:clr>
            <a:srgbClr val="A4A3A4"/>
          </p15:clr>
        </p15:guide>
      </p15:sldGuideLst>
    </p:ext>
    <p:ext uri="GoogleSlidesCustomDataVersion2">
      <go:slidesCustomData xmlns:go="http://customooxmlschemas.google.com/" r:id="rId13" roundtripDataSignature="AMtx7mjxF2FuYruJomOfimS4lohoBQvD2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12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ArialNarrow-boldItalic.fntdata"/><Relationship Id="rId10" Type="http://schemas.openxmlformats.org/officeDocument/2006/relationships/font" Target="fonts/ArialNarrow-italic.fntdata"/><Relationship Id="rId13" Type="http://customschemas.google.com/relationships/presentationmetadata" Target="metadata"/><Relationship Id="rId12" Type="http://schemas.openxmlformats.org/officeDocument/2006/relationships/font" Target="fonts/Schoolbell-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ArialNarrow-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font" Target="fonts/ArialNarrow-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1" y="0"/>
            <a:ext cx="2945659" cy="49542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50444" y="0"/>
            <a:ext cx="2945659" cy="49542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92188" y="1235075"/>
            <a:ext cx="4813300"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51982"/>
            <a:ext cx="5438140" cy="3887986"/>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1" y="9378825"/>
            <a:ext cx="2945659" cy="49542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50444" y="9378825"/>
            <a:ext cx="2945659" cy="49542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992188" y="1235075"/>
            <a:ext cx="4813300"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79768" y="4751982"/>
            <a:ext cx="5438140" cy="3887986"/>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50444" y="9378825"/>
            <a:ext cx="2945659" cy="49542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2:notes"/>
          <p:cNvSpPr/>
          <p:nvPr>
            <p:ph idx="2" type="sldImg"/>
          </p:nvPr>
        </p:nvSpPr>
        <p:spPr>
          <a:xfrm>
            <a:off x="992188" y="1235075"/>
            <a:ext cx="4813300"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1" name="Google Shape;111;p2:notes"/>
          <p:cNvSpPr txBox="1"/>
          <p:nvPr>
            <p:ph idx="1" type="body"/>
          </p:nvPr>
        </p:nvSpPr>
        <p:spPr>
          <a:xfrm>
            <a:off x="679768" y="4751982"/>
            <a:ext cx="5438140" cy="3887986"/>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2:notes"/>
          <p:cNvSpPr txBox="1"/>
          <p:nvPr>
            <p:ph idx="12" type="sldNum"/>
          </p:nvPr>
        </p:nvSpPr>
        <p:spPr>
          <a:xfrm>
            <a:off x="3850444" y="9378825"/>
            <a:ext cx="2945659" cy="49542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
          <p:cNvSpPr txBox="1"/>
          <p:nvPr>
            <p:ph type="ctrTitle"/>
          </p:nvPr>
        </p:nvSpPr>
        <p:spPr>
          <a:xfrm>
            <a:off x="742950" y="1122363"/>
            <a:ext cx="84201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5"/>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5"/>
          <p:cNvSpPr txBox="1"/>
          <p:nvPr>
            <p:ph idx="1" type="body"/>
          </p:nvPr>
        </p:nvSpPr>
        <p:spPr>
          <a:xfrm>
            <a:off x="681038"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6"/>
          <p:cNvSpPr txBox="1"/>
          <p:nvPr>
            <p:ph type="title"/>
          </p:nvPr>
        </p:nvSpPr>
        <p:spPr>
          <a:xfrm>
            <a:off x="675879" y="1709740"/>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6"/>
          <p:cNvSpPr txBox="1"/>
          <p:nvPr>
            <p:ph idx="1" type="body"/>
          </p:nvPr>
        </p:nvSpPr>
        <p:spPr>
          <a:xfrm>
            <a:off x="675879" y="4589465"/>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6"/>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7"/>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7"/>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7"/>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7"/>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8"/>
          <p:cNvSpPr txBox="1"/>
          <p:nvPr>
            <p:ph type="title"/>
          </p:nvPr>
        </p:nvSpPr>
        <p:spPr>
          <a:xfrm>
            <a:off x="68232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8"/>
          <p:cNvSpPr txBox="1"/>
          <p:nvPr>
            <p:ph idx="1" type="body"/>
          </p:nvPr>
        </p:nvSpPr>
        <p:spPr>
          <a:xfrm>
            <a:off x="682329"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8"/>
          <p:cNvSpPr txBox="1"/>
          <p:nvPr>
            <p:ph idx="2" type="body"/>
          </p:nvPr>
        </p:nvSpPr>
        <p:spPr>
          <a:xfrm>
            <a:off x="682329" y="2505075"/>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8"/>
          <p:cNvSpPr txBox="1"/>
          <p:nvPr>
            <p:ph idx="3" type="body"/>
          </p:nvPr>
        </p:nvSpPr>
        <p:spPr>
          <a:xfrm>
            <a:off x="5014913"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8"/>
          <p:cNvSpPr txBox="1"/>
          <p:nvPr>
            <p:ph idx="4" type="body"/>
          </p:nvPr>
        </p:nvSpPr>
        <p:spPr>
          <a:xfrm>
            <a:off x="5014913" y="2505075"/>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8"/>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9"/>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9"/>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10"/>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10"/>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10"/>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11"/>
          <p:cNvSpPr txBox="1"/>
          <p:nvPr>
            <p:ph type="title"/>
          </p:nvPr>
        </p:nvSpPr>
        <p:spPr>
          <a:xfrm>
            <a:off x="682328" y="457200"/>
            <a:ext cx="3194943"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11"/>
          <p:cNvSpPr txBox="1"/>
          <p:nvPr>
            <p:ph idx="1" type="body"/>
          </p:nvPr>
        </p:nvSpPr>
        <p:spPr>
          <a:xfrm>
            <a:off x="4211340" y="987427"/>
            <a:ext cx="5014913"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11"/>
          <p:cNvSpPr txBox="1"/>
          <p:nvPr>
            <p:ph idx="2" type="body"/>
          </p:nvPr>
        </p:nvSpPr>
        <p:spPr>
          <a:xfrm>
            <a:off x="682328" y="2057400"/>
            <a:ext cx="3194943"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1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11"/>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1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2"/>
          <p:cNvSpPr txBox="1"/>
          <p:nvPr>
            <p:ph type="title"/>
          </p:nvPr>
        </p:nvSpPr>
        <p:spPr>
          <a:xfrm>
            <a:off x="682328" y="457200"/>
            <a:ext cx="3194943"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2"/>
          <p:cNvSpPr/>
          <p:nvPr>
            <p:ph idx="2" type="pic"/>
          </p:nvPr>
        </p:nvSpPr>
        <p:spPr>
          <a:xfrm>
            <a:off x="4211340" y="987427"/>
            <a:ext cx="5014913" cy="4873625"/>
          </a:xfrm>
          <a:prstGeom prst="rect">
            <a:avLst/>
          </a:prstGeom>
          <a:noFill/>
          <a:ln>
            <a:noFill/>
          </a:ln>
        </p:spPr>
      </p:sp>
      <p:sp>
        <p:nvSpPr>
          <p:cNvPr id="68" name="Google Shape;68;p12"/>
          <p:cNvSpPr txBox="1"/>
          <p:nvPr>
            <p:ph idx="1" type="body"/>
          </p:nvPr>
        </p:nvSpPr>
        <p:spPr>
          <a:xfrm>
            <a:off x="682328" y="2057400"/>
            <a:ext cx="3194943"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2"/>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3"/>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3"/>
          <p:cNvSpPr txBox="1"/>
          <p:nvPr>
            <p:ph idx="1" type="body"/>
          </p:nvPr>
        </p:nvSpPr>
        <p:spPr>
          <a:xfrm rot="5400000">
            <a:off x="2777332"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3"/>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4"/>
          <p:cNvSpPr txBox="1"/>
          <p:nvPr>
            <p:ph type="title"/>
          </p:nvPr>
        </p:nvSpPr>
        <p:spPr>
          <a:xfrm rot="5400000">
            <a:off x="5251054"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4"/>
          <p:cNvSpPr txBox="1"/>
          <p:nvPr>
            <p:ph idx="1" type="body"/>
          </p:nvPr>
        </p:nvSpPr>
        <p:spPr>
          <a:xfrm rot="5400000">
            <a:off x="917179"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4"/>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
          <p:cNvSpPr txBox="1"/>
          <p:nvPr>
            <p:ph idx="1" type="body"/>
          </p:nvPr>
        </p:nvSpPr>
        <p:spPr>
          <a:xfrm>
            <a:off x="681038" y="1825625"/>
            <a:ext cx="8543925"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jpg"/><Relationship Id="rId4" Type="http://schemas.openxmlformats.org/officeDocument/2006/relationships/image" Target="../media/image10.jpg"/><Relationship Id="rId9" Type="http://schemas.openxmlformats.org/officeDocument/2006/relationships/image" Target="../media/image6.jpg"/><Relationship Id="rId5" Type="http://schemas.openxmlformats.org/officeDocument/2006/relationships/image" Target="../media/image2.png"/><Relationship Id="rId6" Type="http://schemas.openxmlformats.org/officeDocument/2006/relationships/image" Target="../media/image13.jpg"/><Relationship Id="rId7" Type="http://schemas.openxmlformats.org/officeDocument/2006/relationships/image" Target="../media/image3.jpg"/><Relationship Id="rId8" Type="http://schemas.openxmlformats.org/officeDocument/2006/relationships/image" Target="../media/image9.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jpg"/><Relationship Id="rId4" Type="http://schemas.openxmlformats.org/officeDocument/2006/relationships/image" Target="../media/image10.jpg"/><Relationship Id="rId11" Type="http://schemas.openxmlformats.org/officeDocument/2006/relationships/image" Target="../media/image5.jpg"/><Relationship Id="rId10" Type="http://schemas.openxmlformats.org/officeDocument/2006/relationships/image" Target="../media/image7.jpg"/><Relationship Id="rId9" Type="http://schemas.openxmlformats.org/officeDocument/2006/relationships/image" Target="../media/image12.png"/><Relationship Id="rId5" Type="http://schemas.openxmlformats.org/officeDocument/2006/relationships/hyperlink" Target="https://www.southfarnborough-inf.hants.sch.uk/reception" TargetMode="External"/><Relationship Id="rId6" Type="http://schemas.openxmlformats.org/officeDocument/2006/relationships/image" Target="../media/image14.png"/><Relationship Id="rId7" Type="http://schemas.openxmlformats.org/officeDocument/2006/relationships/image" Target="../media/image4.jpg"/><Relationship Id="rId8"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BE4D1"/>
        </a:solidFill>
      </p:bgPr>
    </p:bg>
    <p:spTree>
      <p:nvGrpSpPr>
        <p:cNvPr id="88" name="Shape 88"/>
        <p:cNvGrpSpPr/>
        <p:nvPr/>
      </p:nvGrpSpPr>
      <p:grpSpPr>
        <a:xfrm>
          <a:off x="0" y="0"/>
          <a:ext cx="0" cy="0"/>
          <a:chOff x="0" y="0"/>
          <a:chExt cx="0" cy="0"/>
        </a:xfrm>
      </p:grpSpPr>
      <p:pic>
        <p:nvPicPr>
          <p:cNvPr descr="Autumn Images, Pictures, Photos - Autumn Photographs | Shutterstock" id="89" name="Google Shape;89;p1"/>
          <p:cNvPicPr preferRelativeResize="0"/>
          <p:nvPr/>
        </p:nvPicPr>
        <p:blipFill rotWithShape="1">
          <a:blip r:embed="rId3">
            <a:alphaModFix/>
          </a:blip>
          <a:srcRect b="0" l="0" r="0" t="0"/>
          <a:stretch/>
        </p:blipFill>
        <p:spPr>
          <a:xfrm>
            <a:off x="-1" y="0"/>
            <a:ext cx="9906001" cy="6858000"/>
          </a:xfrm>
          <a:prstGeom prst="rect">
            <a:avLst/>
          </a:prstGeom>
          <a:noFill/>
          <a:ln>
            <a:noFill/>
          </a:ln>
        </p:spPr>
      </p:pic>
      <p:sp>
        <p:nvSpPr>
          <p:cNvPr id="90" name="Google Shape;90;p1"/>
          <p:cNvSpPr/>
          <p:nvPr/>
        </p:nvSpPr>
        <p:spPr>
          <a:xfrm>
            <a:off x="69099" y="4420072"/>
            <a:ext cx="4268279" cy="2316324"/>
          </a:xfrm>
          <a:prstGeom prst="roundRect">
            <a:avLst>
              <a:gd fmla="val 16667" name="adj"/>
            </a:avLst>
          </a:prstGeom>
          <a:blipFill rotWithShape="1">
            <a:blip r:embed="rId4">
              <a:alphaModFix/>
            </a:blip>
            <a:tile algn="tl" flip="none" tx="0" sx="100000" ty="0" sy="100000"/>
          </a:blip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Narrow"/>
              <a:ea typeface="Arial Narrow"/>
              <a:cs typeface="Arial Narrow"/>
              <a:sym typeface="Arial Narrow"/>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just">
              <a:spcBef>
                <a:spcPts val="0"/>
              </a:spcBef>
              <a:spcAft>
                <a:spcPts val="0"/>
              </a:spcAft>
              <a:buNone/>
            </a:pPr>
            <a:r>
              <a:t/>
            </a:r>
            <a:endParaRPr b="1" sz="1800" u="sng">
              <a:solidFill>
                <a:schemeClr val="dk1"/>
              </a:solidFill>
              <a:latin typeface="Arial"/>
              <a:ea typeface="Arial"/>
              <a:cs typeface="Arial"/>
              <a:sym typeface="Arial"/>
            </a:endParaRPr>
          </a:p>
        </p:txBody>
      </p:sp>
      <p:sp>
        <p:nvSpPr>
          <p:cNvPr id="91" name="Google Shape;91;p1"/>
          <p:cNvSpPr txBox="1"/>
          <p:nvPr/>
        </p:nvSpPr>
        <p:spPr>
          <a:xfrm>
            <a:off x="223622" y="3645296"/>
            <a:ext cx="2490394" cy="30008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1350">
              <a:solidFill>
                <a:schemeClr val="dk1"/>
              </a:solidFill>
              <a:latin typeface="Arial"/>
              <a:ea typeface="Arial"/>
              <a:cs typeface="Arial"/>
              <a:sym typeface="Arial"/>
            </a:endParaRPr>
          </a:p>
        </p:txBody>
      </p:sp>
      <p:sp>
        <p:nvSpPr>
          <p:cNvPr id="92" name="Google Shape;92;p1"/>
          <p:cNvSpPr/>
          <p:nvPr/>
        </p:nvSpPr>
        <p:spPr>
          <a:xfrm>
            <a:off x="4454148" y="1107620"/>
            <a:ext cx="5335082" cy="5671841"/>
          </a:xfrm>
          <a:prstGeom prst="roundRect">
            <a:avLst>
              <a:gd fmla="val 16667" name="adj"/>
            </a:avLst>
          </a:prstGeom>
          <a:blipFill rotWithShape="1">
            <a:blip r:embed="rId4">
              <a:alphaModFix/>
            </a:blip>
            <a:tile algn="tl" flip="none" tx="0" sx="100000" ty="0" sy="100000"/>
          </a:blip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Narrow"/>
              <a:ea typeface="Arial Narrow"/>
              <a:cs typeface="Arial Narrow"/>
              <a:sym typeface="Arial Narrow"/>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p:txBody>
      </p:sp>
      <p:sp>
        <p:nvSpPr>
          <p:cNvPr id="93" name="Google Shape;93;p1"/>
          <p:cNvSpPr txBox="1"/>
          <p:nvPr/>
        </p:nvSpPr>
        <p:spPr>
          <a:xfrm>
            <a:off x="9192638" y="3573633"/>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 name="Google Shape;94;p1"/>
          <p:cNvSpPr txBox="1"/>
          <p:nvPr/>
        </p:nvSpPr>
        <p:spPr>
          <a:xfrm>
            <a:off x="84113" y="1099528"/>
            <a:ext cx="4215513" cy="92333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GB" sz="1000">
                <a:solidFill>
                  <a:schemeClr val="dk1"/>
                </a:solidFill>
                <a:latin typeface="Arial Narrow"/>
                <a:ea typeface="Arial Narrow"/>
                <a:cs typeface="Arial Narrow"/>
                <a:sym typeface="Arial Narrow"/>
              </a:rPr>
              <a:t>		        </a:t>
            </a:r>
            <a:endParaRPr/>
          </a:p>
          <a:p>
            <a:pPr indent="0" lvl="0" marL="0" marR="0" rtl="0" algn="just">
              <a:spcBef>
                <a:spcPts val="0"/>
              </a:spcBef>
              <a:spcAft>
                <a:spcPts val="0"/>
              </a:spcAft>
              <a:buNone/>
            </a:pPr>
            <a:r>
              <a:t/>
            </a:r>
            <a:endParaRPr b="1" sz="1000">
              <a:solidFill>
                <a:schemeClr val="dk1"/>
              </a:solidFill>
              <a:latin typeface="Arial Narrow"/>
              <a:ea typeface="Arial Narrow"/>
              <a:cs typeface="Arial Narrow"/>
              <a:sym typeface="Arial Narrow"/>
            </a:endParaRPr>
          </a:p>
          <a:p>
            <a:pPr indent="0" lvl="0" marL="0" marR="0" rtl="0" algn="just">
              <a:spcBef>
                <a:spcPts val="0"/>
              </a:spcBef>
              <a:spcAft>
                <a:spcPts val="0"/>
              </a:spcAft>
              <a:buNone/>
            </a:pPr>
            <a:r>
              <a:t/>
            </a:r>
            <a:endParaRPr b="1" sz="1000">
              <a:solidFill>
                <a:schemeClr val="dk1"/>
              </a:solidFill>
              <a:latin typeface="Arial Narrow"/>
              <a:ea typeface="Arial Narrow"/>
              <a:cs typeface="Arial Narrow"/>
              <a:sym typeface="Arial Narrow"/>
            </a:endParaRPr>
          </a:p>
          <a:p>
            <a:pPr indent="0" lvl="0" marL="0" marR="0" rtl="0" algn="just">
              <a:spcBef>
                <a:spcPts val="0"/>
              </a:spcBef>
              <a:spcAft>
                <a:spcPts val="0"/>
              </a:spcAft>
              <a:buNone/>
            </a:pPr>
            <a:r>
              <a:t/>
            </a:r>
            <a:endParaRPr b="1" sz="1000">
              <a:solidFill>
                <a:schemeClr val="dk1"/>
              </a:solidFill>
              <a:latin typeface="Arial Narrow"/>
              <a:ea typeface="Arial Narrow"/>
              <a:cs typeface="Arial Narrow"/>
              <a:sym typeface="Arial Narrow"/>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95" name="Google Shape;95;p1"/>
          <p:cNvSpPr txBox="1"/>
          <p:nvPr/>
        </p:nvSpPr>
        <p:spPr>
          <a:xfrm>
            <a:off x="84114" y="4828181"/>
            <a:ext cx="7017078" cy="44627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800">
              <a:solidFill>
                <a:schemeClr val="dk1"/>
              </a:solidFill>
              <a:latin typeface="Arial"/>
              <a:ea typeface="Arial"/>
              <a:cs typeface="Arial"/>
              <a:sym typeface="Arial"/>
            </a:endParaRPr>
          </a:p>
          <a:p>
            <a:pPr indent="0" lvl="0" marL="0" marR="0" rtl="0" algn="l">
              <a:spcBef>
                <a:spcPts val="0"/>
              </a:spcBef>
              <a:spcAft>
                <a:spcPts val="0"/>
              </a:spcAft>
              <a:buNone/>
            </a:pPr>
            <a:r>
              <a:rPr lang="en-GB" sz="15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sp>
        <p:nvSpPr>
          <p:cNvPr id="96" name="Google Shape;96;p1"/>
          <p:cNvSpPr txBox="1"/>
          <p:nvPr/>
        </p:nvSpPr>
        <p:spPr>
          <a:xfrm>
            <a:off x="84115" y="4488344"/>
            <a:ext cx="4253264"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u="sng">
                <a:solidFill>
                  <a:schemeClr val="dk1"/>
                </a:solidFill>
                <a:latin typeface="Arial"/>
                <a:ea typeface="Arial"/>
                <a:cs typeface="Arial"/>
                <a:sym typeface="Arial"/>
              </a:rPr>
              <a:t>Phonics and Number Time</a:t>
            </a:r>
            <a:endParaRPr b="1" sz="1800" u="sng">
              <a:solidFill>
                <a:schemeClr val="dk1"/>
              </a:solidFill>
              <a:latin typeface="Arial"/>
              <a:ea typeface="Arial"/>
              <a:cs typeface="Arial"/>
              <a:sym typeface="Arial"/>
            </a:endParaRPr>
          </a:p>
        </p:txBody>
      </p:sp>
      <p:pic>
        <p:nvPicPr>
          <p:cNvPr id="97" name="Google Shape;97;p1"/>
          <p:cNvPicPr preferRelativeResize="0"/>
          <p:nvPr/>
        </p:nvPicPr>
        <p:blipFill rotWithShape="1">
          <a:blip r:embed="rId5">
            <a:alphaModFix/>
          </a:blip>
          <a:srcRect b="0" l="0" r="19061" t="0"/>
          <a:stretch/>
        </p:blipFill>
        <p:spPr>
          <a:xfrm>
            <a:off x="5694712" y="107917"/>
            <a:ext cx="3006620" cy="891787"/>
          </a:xfrm>
          <a:prstGeom prst="roundRect">
            <a:avLst>
              <a:gd fmla="val 16667" name="adj"/>
            </a:avLst>
          </a:prstGeom>
          <a:noFill/>
          <a:ln>
            <a:noFill/>
          </a:ln>
          <a:effectLst>
            <a:outerShdw blurRad="76200" rotWithShape="0" algn="tl" dir="7800000" dist="38100">
              <a:srgbClr val="000000">
                <a:alpha val="40000"/>
              </a:srgbClr>
            </a:outerShdw>
          </a:effectLst>
        </p:spPr>
      </p:pic>
      <p:sp>
        <p:nvSpPr>
          <p:cNvPr id="98" name="Google Shape;98;p1"/>
          <p:cNvSpPr txBox="1"/>
          <p:nvPr/>
        </p:nvSpPr>
        <p:spPr>
          <a:xfrm>
            <a:off x="4883284" y="1096255"/>
            <a:ext cx="4905945"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000" u="sng">
                <a:solidFill>
                  <a:schemeClr val="dk1"/>
                </a:solidFill>
                <a:latin typeface="Arial"/>
                <a:ea typeface="Arial"/>
                <a:cs typeface="Arial"/>
                <a:sym typeface="Arial"/>
              </a:rPr>
              <a:t>Autumn 2 Topics</a:t>
            </a:r>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p:txBody>
      </p:sp>
      <p:sp>
        <p:nvSpPr>
          <p:cNvPr id="99" name="Google Shape;99;p1"/>
          <p:cNvSpPr/>
          <p:nvPr/>
        </p:nvSpPr>
        <p:spPr>
          <a:xfrm>
            <a:off x="0" y="0"/>
            <a:ext cx="5433699"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3200">
                <a:solidFill>
                  <a:schemeClr val="lt1"/>
                </a:solidFill>
                <a:latin typeface="Schoolbell"/>
                <a:ea typeface="Schoolbell"/>
                <a:cs typeface="Schoolbell"/>
                <a:sym typeface="Schoolbell"/>
              </a:rPr>
              <a:t>Reception Newsletter</a:t>
            </a:r>
            <a:endParaRPr/>
          </a:p>
          <a:p>
            <a:pPr indent="0" lvl="0" marL="0" marR="0" rtl="0" algn="ctr">
              <a:spcBef>
                <a:spcPts val="0"/>
              </a:spcBef>
              <a:spcAft>
                <a:spcPts val="0"/>
              </a:spcAft>
              <a:buNone/>
            </a:pPr>
            <a:r>
              <a:rPr b="1" lang="en-GB" sz="3200" cap="none">
                <a:solidFill>
                  <a:schemeClr val="lt1"/>
                </a:solidFill>
                <a:latin typeface="Schoolbell"/>
                <a:ea typeface="Schoolbell"/>
                <a:cs typeface="Schoolbell"/>
                <a:sym typeface="Schoolbell"/>
              </a:rPr>
              <a:t>Autumn 2</a:t>
            </a:r>
            <a:endParaRPr b="1" sz="3200" cap="none">
              <a:solidFill>
                <a:schemeClr val="lt1"/>
              </a:solidFill>
              <a:latin typeface="Schoolbell"/>
              <a:ea typeface="Schoolbell"/>
              <a:cs typeface="Schoolbell"/>
              <a:sym typeface="Schoolbell"/>
            </a:endParaRPr>
          </a:p>
        </p:txBody>
      </p:sp>
      <p:sp>
        <p:nvSpPr>
          <p:cNvPr id="100" name="Google Shape;100;p1"/>
          <p:cNvSpPr/>
          <p:nvPr/>
        </p:nvSpPr>
        <p:spPr>
          <a:xfrm>
            <a:off x="111811" y="1145491"/>
            <a:ext cx="4230525" cy="3101473"/>
          </a:xfrm>
          <a:prstGeom prst="roundRect">
            <a:avLst>
              <a:gd fmla="val 16667" name="adj"/>
            </a:avLst>
          </a:prstGeom>
          <a:blipFill rotWithShape="1">
            <a:blip r:embed="rId4">
              <a:alphaModFix/>
            </a:blip>
            <a:tile algn="tl" flip="none" tx="0" sx="100000" ty="0" sy="100000"/>
          </a:blip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Narrow"/>
              <a:ea typeface="Arial Narrow"/>
              <a:cs typeface="Arial Narrow"/>
              <a:sym typeface="Arial Narrow"/>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p:txBody>
      </p:sp>
      <p:sp>
        <p:nvSpPr>
          <p:cNvPr id="101" name="Google Shape;101;p1"/>
          <p:cNvSpPr txBox="1"/>
          <p:nvPr/>
        </p:nvSpPr>
        <p:spPr>
          <a:xfrm>
            <a:off x="76606" y="1562678"/>
            <a:ext cx="4230600" cy="27090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700">
                <a:solidFill>
                  <a:schemeClr val="dk1"/>
                </a:solidFill>
                <a:latin typeface="Arial"/>
                <a:ea typeface="Arial"/>
                <a:cs typeface="Arial"/>
                <a:sym typeface="Arial"/>
              </a:rPr>
              <a:t>We are so pleased with how all the children have settled down into school life! They are used to the routines and are always excited to come in to the classrooms and look at our visual timetable to see what they will be doing that day. Autumn 2 is always a busy term in the run up to Christmas but it is an exciting term too and we have so much planned for the children!</a:t>
            </a:r>
            <a:endParaRPr sz="1700">
              <a:solidFill>
                <a:schemeClr val="dk1"/>
              </a:solidFill>
              <a:latin typeface="Arial"/>
              <a:ea typeface="Arial"/>
              <a:cs typeface="Arial"/>
              <a:sym typeface="Arial"/>
            </a:endParaRPr>
          </a:p>
        </p:txBody>
      </p:sp>
      <p:sp>
        <p:nvSpPr>
          <p:cNvPr id="102" name="Google Shape;102;p1"/>
          <p:cNvSpPr txBox="1"/>
          <p:nvPr/>
        </p:nvSpPr>
        <p:spPr>
          <a:xfrm>
            <a:off x="84114" y="1222974"/>
            <a:ext cx="464352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000" u="sng">
                <a:solidFill>
                  <a:schemeClr val="dk1"/>
                </a:solidFill>
                <a:latin typeface="Arial"/>
                <a:ea typeface="Arial"/>
                <a:cs typeface="Arial"/>
                <a:sym typeface="Arial"/>
              </a:rPr>
              <a:t>Reception News</a:t>
            </a:r>
            <a:endParaRPr b="1" sz="2000" u="sng">
              <a:solidFill>
                <a:schemeClr val="dk1"/>
              </a:solidFill>
              <a:latin typeface="Arial"/>
              <a:ea typeface="Arial"/>
              <a:cs typeface="Arial"/>
              <a:sym typeface="Arial"/>
            </a:endParaRPr>
          </a:p>
        </p:txBody>
      </p:sp>
      <p:sp>
        <p:nvSpPr>
          <p:cNvPr id="103" name="Google Shape;103;p1"/>
          <p:cNvSpPr txBox="1"/>
          <p:nvPr/>
        </p:nvSpPr>
        <p:spPr>
          <a:xfrm>
            <a:off x="5433700" y="1403777"/>
            <a:ext cx="4254900" cy="5064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600" u="sng">
                <a:solidFill>
                  <a:schemeClr val="dk1"/>
                </a:solidFill>
                <a:latin typeface="Arial"/>
                <a:ea typeface="Arial"/>
                <a:cs typeface="Arial"/>
                <a:sym typeface="Arial"/>
              </a:rPr>
              <a:t>Autumn</a:t>
            </a:r>
            <a:r>
              <a:rPr b="1" lang="en-GB" sz="1600">
                <a:solidFill>
                  <a:schemeClr val="dk1"/>
                </a:solidFill>
                <a:latin typeface="Arial"/>
                <a:ea typeface="Arial"/>
                <a:cs typeface="Arial"/>
                <a:sym typeface="Arial"/>
              </a:rPr>
              <a:t>: </a:t>
            </a:r>
            <a:r>
              <a:rPr lang="en-GB" sz="1300">
                <a:solidFill>
                  <a:schemeClr val="dk1"/>
                </a:solidFill>
                <a:latin typeface="Arial"/>
                <a:ea typeface="Arial"/>
                <a:cs typeface="Arial"/>
                <a:sym typeface="Arial"/>
              </a:rPr>
              <a:t>We have started this term with our book club book ‘We’re Going on a Leaf Hunt’ which led to us going on an Autumn walk around the school grounds, collecting leaves and looking for signs of Autumn. We have also started making leaves out of clay. </a:t>
            </a:r>
            <a:endParaRPr sz="1300"/>
          </a:p>
          <a:p>
            <a:pPr indent="0" lvl="0" marL="0" marR="0" rtl="0" algn="l">
              <a:spcBef>
                <a:spcPts val="0"/>
              </a:spcBef>
              <a:spcAft>
                <a:spcPts val="0"/>
              </a:spcAft>
              <a:buNone/>
            </a:pPr>
            <a:r>
              <a:t/>
            </a:r>
            <a:endParaRPr sz="700">
              <a:solidFill>
                <a:schemeClr val="dk1"/>
              </a:solidFill>
              <a:latin typeface="Arial"/>
              <a:ea typeface="Arial"/>
              <a:cs typeface="Arial"/>
              <a:sym typeface="Arial"/>
            </a:endParaRPr>
          </a:p>
          <a:p>
            <a:pPr indent="0" lvl="0" marL="0" marR="0" rtl="0" algn="l">
              <a:spcBef>
                <a:spcPts val="0"/>
              </a:spcBef>
              <a:spcAft>
                <a:spcPts val="0"/>
              </a:spcAft>
              <a:buNone/>
            </a:pPr>
            <a:r>
              <a:rPr lang="en-GB" sz="1300">
                <a:solidFill>
                  <a:schemeClr val="dk1"/>
                </a:solidFill>
                <a:latin typeface="Arial"/>
                <a:ea typeface="Arial"/>
                <a:cs typeface="Arial"/>
                <a:sym typeface="Arial"/>
              </a:rPr>
              <a:t>This week our book club book will be ‘Leaf Man by Lois Ehlert. The children will be making their own leaf pictures and doing lots of other leaf activities including leaf rubbings, paintings and continuing to make their clay leaves which they will then paint.</a:t>
            </a:r>
            <a:endParaRPr sz="1300"/>
          </a:p>
          <a:p>
            <a:pPr indent="0" lvl="0" marL="0" marR="0" rtl="0" algn="l">
              <a:spcBef>
                <a:spcPts val="0"/>
              </a:spcBef>
              <a:spcAft>
                <a:spcPts val="0"/>
              </a:spcAft>
              <a:buNone/>
            </a:pPr>
            <a:r>
              <a:t/>
            </a:r>
            <a:endParaRPr sz="700">
              <a:solidFill>
                <a:schemeClr val="dk1"/>
              </a:solidFill>
              <a:latin typeface="Arial"/>
              <a:ea typeface="Arial"/>
              <a:cs typeface="Arial"/>
              <a:sym typeface="Arial"/>
            </a:endParaRPr>
          </a:p>
          <a:p>
            <a:pPr indent="0" lvl="0" marL="0" marR="0" rtl="0" algn="l">
              <a:spcBef>
                <a:spcPts val="0"/>
              </a:spcBef>
              <a:spcAft>
                <a:spcPts val="0"/>
              </a:spcAft>
              <a:buNone/>
            </a:pPr>
            <a:r>
              <a:rPr lang="en-GB" sz="1300">
                <a:solidFill>
                  <a:schemeClr val="dk1"/>
                </a:solidFill>
                <a:latin typeface="Arial"/>
                <a:ea typeface="Arial"/>
                <a:cs typeface="Arial"/>
                <a:sym typeface="Arial"/>
              </a:rPr>
              <a:t>We will then move on to the well loved book ‘The Gruffalo’ by Julia Donaldson. We will use this book to look at animals and to group them by different types as well as talking about whether they are Nocturnal or Diurnal. We will then move on to looking at the different environments in the book and we will compare these looking for similarities and differences. </a:t>
            </a:r>
            <a:endParaRPr sz="1300"/>
          </a:p>
          <a:p>
            <a:pPr indent="0" lvl="0" marL="0" marR="0" rtl="0" algn="l">
              <a:spcBef>
                <a:spcPts val="0"/>
              </a:spcBef>
              <a:spcAft>
                <a:spcPts val="0"/>
              </a:spcAft>
              <a:buNone/>
            </a:pPr>
            <a:r>
              <a:t/>
            </a:r>
            <a:endParaRPr sz="700">
              <a:solidFill>
                <a:schemeClr val="dk1"/>
              </a:solidFill>
              <a:latin typeface="Arial"/>
              <a:ea typeface="Arial"/>
              <a:cs typeface="Arial"/>
              <a:sym typeface="Arial"/>
            </a:endParaRPr>
          </a:p>
          <a:p>
            <a:pPr indent="0" lvl="0" marL="0" marR="0" rtl="0" algn="l">
              <a:spcBef>
                <a:spcPts val="0"/>
              </a:spcBef>
              <a:spcAft>
                <a:spcPts val="0"/>
              </a:spcAft>
              <a:buNone/>
            </a:pPr>
            <a:r>
              <a:rPr lang="en-GB" sz="1300">
                <a:solidFill>
                  <a:schemeClr val="dk1"/>
                </a:solidFill>
                <a:latin typeface="Arial"/>
                <a:ea typeface="Arial"/>
                <a:cs typeface="Arial"/>
                <a:sym typeface="Arial"/>
              </a:rPr>
              <a:t>At the end of this term we will then move on to Christmas and the Nativity. We will talk about why we celebrate Christmas and tell the Nativity story. The children will be learning songs, actions and words to enable them to put on our Nativity performance for you to come and watch!</a:t>
            </a:r>
            <a:endParaRPr sz="1300">
              <a:solidFill>
                <a:schemeClr val="dk1"/>
              </a:solidFill>
              <a:latin typeface="Arial"/>
              <a:ea typeface="Arial"/>
              <a:cs typeface="Arial"/>
              <a:sym typeface="Arial"/>
            </a:endParaRPr>
          </a:p>
        </p:txBody>
      </p:sp>
      <p:pic>
        <p:nvPicPr>
          <p:cNvPr descr="We're Going on a Leaf Hunt : Metzger, Steve, Sakamoto, Miki: Amazon.co.uk:  Books" id="104" name="Google Shape;104;p1"/>
          <p:cNvPicPr preferRelativeResize="0"/>
          <p:nvPr/>
        </p:nvPicPr>
        <p:blipFill rotWithShape="1">
          <a:blip r:embed="rId6">
            <a:alphaModFix/>
          </a:blip>
          <a:srcRect b="0" l="0" r="0" t="0"/>
          <a:stretch/>
        </p:blipFill>
        <p:spPr>
          <a:xfrm>
            <a:off x="4598024" y="1473410"/>
            <a:ext cx="835675" cy="1044594"/>
          </a:xfrm>
          <a:prstGeom prst="rect">
            <a:avLst/>
          </a:prstGeom>
          <a:noFill/>
          <a:ln>
            <a:noFill/>
          </a:ln>
        </p:spPr>
      </p:pic>
      <p:pic>
        <p:nvPicPr>
          <p:cNvPr descr="Kids Book Read Aloud: 🍁 Leaf Man" id="105" name="Google Shape;105;p1"/>
          <p:cNvPicPr preferRelativeResize="0"/>
          <p:nvPr/>
        </p:nvPicPr>
        <p:blipFill rotWithShape="1">
          <a:blip r:embed="rId7">
            <a:alphaModFix/>
          </a:blip>
          <a:srcRect b="0" l="15320" r="15425" t="0"/>
          <a:stretch/>
        </p:blipFill>
        <p:spPr>
          <a:xfrm>
            <a:off x="4543383" y="2730704"/>
            <a:ext cx="906181" cy="981348"/>
          </a:xfrm>
          <a:prstGeom prst="rect">
            <a:avLst/>
          </a:prstGeom>
          <a:noFill/>
          <a:ln>
            <a:noFill/>
          </a:ln>
        </p:spPr>
      </p:pic>
      <p:pic>
        <p:nvPicPr>
          <p:cNvPr descr="The Gruffalo - Wikipedia" id="106" name="Google Shape;106;p1"/>
          <p:cNvPicPr preferRelativeResize="0"/>
          <p:nvPr/>
        </p:nvPicPr>
        <p:blipFill rotWithShape="1">
          <a:blip r:embed="rId8">
            <a:alphaModFix/>
          </a:blip>
          <a:srcRect b="0" l="0" r="0" t="0"/>
          <a:stretch/>
        </p:blipFill>
        <p:spPr>
          <a:xfrm>
            <a:off x="4522026" y="4033259"/>
            <a:ext cx="948896" cy="1181376"/>
          </a:xfrm>
          <a:prstGeom prst="rect">
            <a:avLst/>
          </a:prstGeom>
          <a:noFill/>
          <a:ln>
            <a:noFill/>
          </a:ln>
        </p:spPr>
      </p:pic>
      <p:pic>
        <p:nvPicPr>
          <p:cNvPr descr="The Nativity Story (Candle Bible for Kids) : Juliet David, Jo Parry, Jo  Parry: Amazon.co.uk: Books" id="107" name="Google Shape;107;p1"/>
          <p:cNvPicPr preferRelativeResize="0"/>
          <p:nvPr/>
        </p:nvPicPr>
        <p:blipFill rotWithShape="1">
          <a:blip r:embed="rId9">
            <a:alphaModFix/>
          </a:blip>
          <a:srcRect b="0" l="0" r="0" t="0"/>
          <a:stretch/>
        </p:blipFill>
        <p:spPr>
          <a:xfrm>
            <a:off x="4538654" y="5525776"/>
            <a:ext cx="915637" cy="942859"/>
          </a:xfrm>
          <a:prstGeom prst="rect">
            <a:avLst/>
          </a:prstGeom>
          <a:noFill/>
          <a:ln>
            <a:noFill/>
          </a:ln>
        </p:spPr>
      </p:pic>
      <p:sp>
        <p:nvSpPr>
          <p:cNvPr id="108" name="Google Shape;108;p1"/>
          <p:cNvSpPr txBox="1"/>
          <p:nvPr/>
        </p:nvSpPr>
        <p:spPr>
          <a:xfrm>
            <a:off x="96798" y="4797403"/>
            <a:ext cx="4202700" cy="1939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200">
                <a:solidFill>
                  <a:schemeClr val="dk1"/>
                </a:solidFill>
                <a:latin typeface="Arial"/>
                <a:ea typeface="Arial"/>
                <a:cs typeface="Arial"/>
                <a:sym typeface="Arial"/>
              </a:rPr>
              <a:t>In phonics this term the children will learn the rest of the phase 2 phonemes which include the single sounds j, v, w, x, y, z and the digraphs ss, ll, ff, zz, qu, ch, sh, th, ng and nk. We will be looking at words with a ‘s’ on the end and learning quite a few more tricky words.</a:t>
            </a:r>
            <a:endParaRPr/>
          </a:p>
          <a:p>
            <a:pPr indent="0" lvl="0" marL="0" marR="0" rtl="0" algn="l">
              <a:spcBef>
                <a:spcPts val="0"/>
              </a:spcBef>
              <a:spcAft>
                <a:spcPts val="0"/>
              </a:spcAft>
              <a:buNone/>
            </a:pPr>
            <a:r>
              <a:t/>
            </a:r>
            <a:endParaRPr sz="1200">
              <a:solidFill>
                <a:schemeClr val="dk1"/>
              </a:solidFill>
              <a:latin typeface="Arial"/>
              <a:ea typeface="Arial"/>
              <a:cs typeface="Arial"/>
              <a:sym typeface="Arial"/>
            </a:endParaRPr>
          </a:p>
          <a:p>
            <a:pPr indent="0" lvl="0" marL="0" marR="0" rtl="0" algn="l">
              <a:spcBef>
                <a:spcPts val="0"/>
              </a:spcBef>
              <a:spcAft>
                <a:spcPts val="0"/>
              </a:spcAft>
              <a:buNone/>
            </a:pPr>
            <a:r>
              <a:rPr lang="en-GB" sz="1200">
                <a:solidFill>
                  <a:schemeClr val="dk1"/>
                </a:solidFill>
                <a:latin typeface="Arial"/>
                <a:ea typeface="Arial"/>
                <a:cs typeface="Arial"/>
                <a:sym typeface="Arial"/>
              </a:rPr>
              <a:t>In Number Time this term we will be following </a:t>
            </a:r>
            <a:r>
              <a:rPr lang="en-GB" sz="1200">
                <a:solidFill>
                  <a:schemeClr val="dk1"/>
                </a:solidFill>
              </a:rPr>
              <a:t>our </a:t>
            </a:r>
            <a:r>
              <a:rPr lang="en-GB" sz="1200">
                <a:solidFill>
                  <a:schemeClr val="dk1"/>
                </a:solidFill>
                <a:latin typeface="Arial"/>
                <a:ea typeface="Arial"/>
                <a:cs typeface="Arial"/>
                <a:sym typeface="Arial"/>
              </a:rPr>
              <a:t>‘</a:t>
            </a:r>
            <a:r>
              <a:rPr lang="en-GB" sz="1200">
                <a:solidFill>
                  <a:schemeClr val="dk1"/>
                </a:solidFill>
              </a:rPr>
              <a:t>Power Maths </a:t>
            </a:r>
            <a:r>
              <a:rPr lang="en-GB" sz="1200">
                <a:solidFill>
                  <a:schemeClr val="dk1"/>
                </a:solidFill>
                <a:latin typeface="Arial"/>
                <a:ea typeface="Arial"/>
                <a:cs typeface="Arial"/>
                <a:sym typeface="Arial"/>
              </a:rPr>
              <a:t>Planning’ and completing </a:t>
            </a:r>
            <a:r>
              <a:rPr lang="en-GB" sz="1200">
                <a:solidFill>
                  <a:schemeClr val="dk1"/>
                </a:solidFill>
              </a:rPr>
              <a:t>units </a:t>
            </a:r>
            <a:r>
              <a:rPr lang="en-GB" sz="1200">
                <a:solidFill>
                  <a:schemeClr val="dk1"/>
                </a:solidFill>
                <a:latin typeface="Arial"/>
                <a:ea typeface="Arial"/>
                <a:cs typeface="Arial"/>
                <a:sym typeface="Arial"/>
              </a:rPr>
              <a:t>on 2D shapes, change within 5, number bonds within 5 and spa</a:t>
            </a:r>
            <a:r>
              <a:rPr lang="en-GB" sz="1200">
                <a:solidFill>
                  <a:schemeClr val="dk1"/>
                </a:solidFill>
              </a:rPr>
              <a:t>t</a:t>
            </a:r>
            <a:r>
              <a:rPr lang="en-GB" sz="1200">
                <a:solidFill>
                  <a:schemeClr val="dk1"/>
                </a:solidFill>
                <a:latin typeface="Arial"/>
                <a:ea typeface="Arial"/>
                <a:cs typeface="Arial"/>
                <a:sym typeface="Arial"/>
              </a:rPr>
              <a:t>ial awareness. </a:t>
            </a:r>
            <a:endParaRPr sz="1200">
              <a:solidFill>
                <a:schemeClr val="dk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2CC"/>
        </a:solidFill>
      </p:bgPr>
    </p:bg>
    <p:spTree>
      <p:nvGrpSpPr>
        <p:cNvPr id="113" name="Shape 113"/>
        <p:cNvGrpSpPr/>
        <p:nvPr/>
      </p:nvGrpSpPr>
      <p:grpSpPr>
        <a:xfrm>
          <a:off x="0" y="0"/>
          <a:ext cx="0" cy="0"/>
          <a:chOff x="0" y="0"/>
          <a:chExt cx="0" cy="0"/>
        </a:xfrm>
      </p:grpSpPr>
      <p:pic>
        <p:nvPicPr>
          <p:cNvPr descr="Autumn Images, Pictures, Photos - Autumn Photographs | Shutterstock" id="114" name="Google Shape;114;p2"/>
          <p:cNvPicPr preferRelativeResize="0"/>
          <p:nvPr/>
        </p:nvPicPr>
        <p:blipFill rotWithShape="1">
          <a:blip r:embed="rId3">
            <a:alphaModFix/>
          </a:blip>
          <a:srcRect b="0" l="0" r="0" t="0"/>
          <a:stretch/>
        </p:blipFill>
        <p:spPr>
          <a:xfrm>
            <a:off x="-1" y="0"/>
            <a:ext cx="9906001" cy="6858000"/>
          </a:xfrm>
          <a:prstGeom prst="rect">
            <a:avLst/>
          </a:prstGeom>
          <a:noFill/>
          <a:ln>
            <a:noFill/>
          </a:ln>
        </p:spPr>
      </p:pic>
      <p:sp>
        <p:nvSpPr>
          <p:cNvPr id="115" name="Google Shape;115;p2"/>
          <p:cNvSpPr/>
          <p:nvPr/>
        </p:nvSpPr>
        <p:spPr>
          <a:xfrm>
            <a:off x="243191" y="123487"/>
            <a:ext cx="9455286" cy="2397123"/>
          </a:xfrm>
          <a:prstGeom prst="roundRect">
            <a:avLst>
              <a:gd fmla="val 16667" name="adj"/>
            </a:avLst>
          </a:prstGeom>
          <a:blipFill rotWithShape="1">
            <a:blip r:embed="rId4">
              <a:alphaModFix/>
            </a:blip>
            <a:tile algn="tl" flip="none" tx="0" sx="100000" ty="0" sy="100000"/>
          </a:blip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Narrow"/>
              <a:ea typeface="Arial Narrow"/>
              <a:cs typeface="Arial Narrow"/>
              <a:sym typeface="Arial Narrow"/>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p:txBody>
      </p:sp>
      <p:sp>
        <p:nvSpPr>
          <p:cNvPr id="116" name="Google Shape;116;p2"/>
          <p:cNvSpPr txBox="1"/>
          <p:nvPr/>
        </p:nvSpPr>
        <p:spPr>
          <a:xfrm>
            <a:off x="243191" y="197202"/>
            <a:ext cx="9455286" cy="61555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u="sng">
                <a:solidFill>
                  <a:schemeClr val="dk1"/>
                </a:solidFill>
                <a:latin typeface="Arial"/>
                <a:ea typeface="Arial"/>
                <a:cs typeface="Arial"/>
                <a:sym typeface="Arial"/>
              </a:rPr>
              <a:t>Reading</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rPr lang="en-GB" sz="1600">
                <a:solidFill>
                  <a:schemeClr val="dk1"/>
                </a:solidFill>
                <a:latin typeface="Arial"/>
                <a:ea typeface="Arial"/>
                <a:cs typeface="Arial"/>
                <a:sym typeface="Arial"/>
              </a:rPr>
              <a:t>	                  </a:t>
            </a:r>
            <a:endParaRPr/>
          </a:p>
        </p:txBody>
      </p:sp>
      <p:sp>
        <p:nvSpPr>
          <p:cNvPr id="117" name="Google Shape;117;p2"/>
          <p:cNvSpPr/>
          <p:nvPr/>
        </p:nvSpPr>
        <p:spPr>
          <a:xfrm>
            <a:off x="243192" y="2644097"/>
            <a:ext cx="3570052" cy="4097171"/>
          </a:xfrm>
          <a:prstGeom prst="roundRect">
            <a:avLst>
              <a:gd fmla="val 16667" name="adj"/>
            </a:avLst>
          </a:prstGeom>
          <a:blipFill rotWithShape="1">
            <a:blip r:embed="rId4">
              <a:alphaModFix/>
            </a:blip>
            <a:tile algn="tl" flip="none" tx="0" sx="100000" ty="0" sy="100000"/>
          </a:blip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Narrow"/>
              <a:ea typeface="Arial Narrow"/>
              <a:cs typeface="Arial Narrow"/>
              <a:sym typeface="Arial Narrow"/>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p:txBody>
      </p:sp>
      <p:sp>
        <p:nvSpPr>
          <p:cNvPr id="118" name="Google Shape;118;p2"/>
          <p:cNvSpPr/>
          <p:nvPr/>
        </p:nvSpPr>
        <p:spPr>
          <a:xfrm>
            <a:off x="4056437" y="2644096"/>
            <a:ext cx="5575569" cy="4097171"/>
          </a:xfrm>
          <a:prstGeom prst="roundRect">
            <a:avLst>
              <a:gd fmla="val 16667" name="adj"/>
            </a:avLst>
          </a:prstGeom>
          <a:blipFill rotWithShape="1">
            <a:blip r:embed="rId4">
              <a:alphaModFix/>
            </a:blip>
            <a:tile algn="tl" flip="none" tx="0" sx="100000" ty="0" sy="100000"/>
          </a:blip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Narrow"/>
              <a:ea typeface="Arial Narrow"/>
              <a:cs typeface="Arial Narrow"/>
              <a:sym typeface="Arial Narrow"/>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p:txBody>
      </p:sp>
      <p:sp>
        <p:nvSpPr>
          <p:cNvPr id="119" name="Google Shape;119;p2"/>
          <p:cNvSpPr txBox="1"/>
          <p:nvPr/>
        </p:nvSpPr>
        <p:spPr>
          <a:xfrm>
            <a:off x="4105074" y="2645435"/>
            <a:ext cx="5575500" cy="44406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u="sng">
                <a:solidFill>
                  <a:schemeClr val="dk1"/>
                </a:solidFill>
                <a:latin typeface="Arial"/>
                <a:ea typeface="Arial"/>
                <a:cs typeface="Arial"/>
                <a:sym typeface="Arial"/>
              </a:rPr>
              <a:t>Important information</a:t>
            </a:r>
            <a:endParaRPr/>
          </a:p>
          <a:p>
            <a:pPr indent="0" lvl="0" marL="0" marR="0" rtl="0" algn="ctr">
              <a:spcBef>
                <a:spcPts val="0"/>
              </a:spcBef>
              <a:spcAft>
                <a:spcPts val="0"/>
              </a:spcAft>
              <a:buNone/>
            </a:pPr>
            <a:r>
              <a:t/>
            </a:r>
            <a:endParaRPr sz="100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1450"/>
              <a:buFont typeface="Arial"/>
              <a:buChar char="•"/>
            </a:pPr>
            <a:r>
              <a:rPr b="1" lang="en-GB" sz="1450">
                <a:solidFill>
                  <a:schemeClr val="dk1"/>
                </a:solidFill>
                <a:latin typeface="Arial"/>
                <a:ea typeface="Arial"/>
                <a:cs typeface="Arial"/>
                <a:sym typeface="Arial"/>
              </a:rPr>
              <a:t>Parent Information Evening</a:t>
            </a:r>
            <a:r>
              <a:rPr lang="en-GB" sz="1450">
                <a:solidFill>
                  <a:schemeClr val="dk1"/>
                </a:solidFill>
                <a:latin typeface="Arial"/>
                <a:ea typeface="Arial"/>
                <a:cs typeface="Arial"/>
                <a:sym typeface="Arial"/>
              </a:rPr>
              <a:t> – If you didn’t manage to attend our parent information evening or you just want to check what was said then please head to our website using the link below to find the power point for the meeting. </a:t>
            </a:r>
            <a:r>
              <a:rPr lang="en-GB" sz="1450" u="sng">
                <a:solidFill>
                  <a:schemeClr val="hlink"/>
                </a:solidFill>
                <a:hlinkClick r:id="rId5"/>
              </a:rPr>
              <a:t>https://www.southfarnborough-inf.hants.sch.uk/reception</a:t>
            </a:r>
            <a:endParaRPr sz="1450">
              <a:solidFill>
                <a:schemeClr val="dk1"/>
              </a:solidFill>
            </a:endParaRPr>
          </a:p>
          <a:p>
            <a:pPr indent="-285750" lvl="0" marL="285750" marR="0" rtl="0" algn="l">
              <a:spcBef>
                <a:spcPts val="0"/>
              </a:spcBef>
              <a:spcAft>
                <a:spcPts val="0"/>
              </a:spcAft>
              <a:buClr>
                <a:schemeClr val="dk1"/>
              </a:buClr>
              <a:buSzPts val="1450"/>
              <a:buChar char="•"/>
            </a:pPr>
            <a:r>
              <a:rPr lang="en-GB" sz="1450">
                <a:solidFill>
                  <a:schemeClr val="dk1"/>
                </a:solidFill>
                <a:latin typeface="Arial"/>
                <a:ea typeface="Arial"/>
                <a:cs typeface="Arial"/>
                <a:sym typeface="Arial"/>
              </a:rPr>
              <a:t>Please </a:t>
            </a:r>
            <a:r>
              <a:rPr b="1" lang="en-GB" sz="1450" u="sng">
                <a:solidFill>
                  <a:schemeClr val="dk1"/>
                </a:solidFill>
                <a:latin typeface="Arial"/>
                <a:ea typeface="Arial"/>
                <a:cs typeface="Arial"/>
                <a:sym typeface="Arial"/>
              </a:rPr>
              <a:t>do not</a:t>
            </a:r>
            <a:r>
              <a:rPr b="1" lang="en-GB" sz="1450">
                <a:solidFill>
                  <a:schemeClr val="dk1"/>
                </a:solidFill>
                <a:latin typeface="Arial"/>
                <a:ea typeface="Arial"/>
                <a:cs typeface="Arial"/>
                <a:sym typeface="Arial"/>
              </a:rPr>
              <a:t> </a:t>
            </a:r>
            <a:r>
              <a:rPr lang="en-GB" sz="1450">
                <a:solidFill>
                  <a:schemeClr val="dk1"/>
                </a:solidFill>
                <a:latin typeface="Arial"/>
                <a:ea typeface="Arial"/>
                <a:cs typeface="Arial"/>
                <a:sym typeface="Arial"/>
              </a:rPr>
              <a:t>put your child’s water bottle in </a:t>
            </a:r>
            <a:endParaRPr sz="1450">
              <a:solidFill>
                <a:schemeClr val="dk1"/>
              </a:solidFill>
              <a:latin typeface="Arial"/>
              <a:ea typeface="Arial"/>
              <a:cs typeface="Arial"/>
              <a:sym typeface="Arial"/>
            </a:endParaRPr>
          </a:p>
          <a:p>
            <a:pPr indent="0" lvl="0" marL="0" marR="0" rtl="0" algn="l">
              <a:spcBef>
                <a:spcPts val="0"/>
              </a:spcBef>
              <a:spcAft>
                <a:spcPts val="0"/>
              </a:spcAft>
              <a:buNone/>
            </a:pPr>
            <a:r>
              <a:rPr lang="en-GB" sz="1450">
                <a:solidFill>
                  <a:schemeClr val="dk1"/>
                </a:solidFill>
                <a:latin typeface="Arial"/>
                <a:ea typeface="Arial"/>
                <a:cs typeface="Arial"/>
                <a:sym typeface="Arial"/>
              </a:rPr>
              <a:t>     their book bag as they often leak and then they </a:t>
            </a:r>
            <a:endParaRPr sz="1450">
              <a:solidFill>
                <a:schemeClr val="dk1"/>
              </a:solidFill>
              <a:latin typeface="Arial"/>
              <a:ea typeface="Arial"/>
              <a:cs typeface="Arial"/>
              <a:sym typeface="Arial"/>
            </a:endParaRPr>
          </a:p>
          <a:p>
            <a:pPr indent="0" lvl="0" marL="0" marR="0" rtl="0" algn="l">
              <a:spcBef>
                <a:spcPts val="0"/>
              </a:spcBef>
              <a:spcAft>
                <a:spcPts val="0"/>
              </a:spcAft>
              <a:buNone/>
            </a:pPr>
            <a:r>
              <a:rPr lang="en-GB" sz="1450">
                <a:solidFill>
                  <a:schemeClr val="dk1"/>
                </a:solidFill>
                <a:latin typeface="Arial"/>
                <a:ea typeface="Arial"/>
                <a:cs typeface="Arial"/>
                <a:sym typeface="Arial"/>
              </a:rPr>
              <a:t>     ruin any school library or reading books. </a:t>
            </a:r>
            <a:endParaRPr sz="145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1450"/>
              <a:buFont typeface="Arial"/>
              <a:buChar char="•"/>
            </a:pPr>
            <a:r>
              <a:rPr lang="en-GB" sz="1450">
                <a:solidFill>
                  <a:schemeClr val="dk1"/>
                </a:solidFill>
                <a:latin typeface="Arial"/>
                <a:ea typeface="Arial"/>
                <a:cs typeface="Arial"/>
                <a:sym typeface="Arial"/>
              </a:rPr>
              <a:t>Please make sure that </a:t>
            </a:r>
            <a:r>
              <a:rPr b="1" lang="en-GB" sz="1450" u="sng">
                <a:solidFill>
                  <a:schemeClr val="dk1"/>
                </a:solidFill>
                <a:latin typeface="Arial"/>
                <a:ea typeface="Arial"/>
                <a:cs typeface="Arial"/>
                <a:sym typeface="Arial"/>
              </a:rPr>
              <a:t>everything</a:t>
            </a:r>
            <a:r>
              <a:rPr lang="en-GB" sz="1450">
                <a:solidFill>
                  <a:schemeClr val="dk1"/>
                </a:solidFill>
                <a:latin typeface="Arial"/>
                <a:ea typeface="Arial"/>
                <a:cs typeface="Arial"/>
                <a:sym typeface="Arial"/>
              </a:rPr>
              <a:t> your child </a:t>
            </a:r>
            <a:endParaRPr sz="1450">
              <a:solidFill>
                <a:schemeClr val="dk1"/>
              </a:solidFill>
              <a:latin typeface="Arial"/>
              <a:ea typeface="Arial"/>
              <a:cs typeface="Arial"/>
              <a:sym typeface="Arial"/>
            </a:endParaRPr>
          </a:p>
          <a:p>
            <a:pPr indent="0" lvl="0" marL="0" marR="0" rtl="0" algn="l">
              <a:spcBef>
                <a:spcPts val="0"/>
              </a:spcBef>
              <a:spcAft>
                <a:spcPts val="0"/>
              </a:spcAft>
              <a:buNone/>
            </a:pPr>
            <a:r>
              <a:rPr lang="en-GB" sz="1450">
                <a:solidFill>
                  <a:schemeClr val="dk1"/>
                </a:solidFill>
                <a:latin typeface="Arial"/>
                <a:ea typeface="Arial"/>
                <a:cs typeface="Arial"/>
                <a:sym typeface="Arial"/>
              </a:rPr>
              <a:t>     wears and brings to school is clearly named with </a:t>
            </a:r>
            <a:endParaRPr sz="1450">
              <a:solidFill>
                <a:schemeClr val="dk1"/>
              </a:solidFill>
              <a:latin typeface="Arial"/>
              <a:ea typeface="Arial"/>
              <a:cs typeface="Arial"/>
              <a:sym typeface="Arial"/>
            </a:endParaRPr>
          </a:p>
          <a:p>
            <a:pPr indent="0" lvl="0" marL="0" marR="0" rtl="0" algn="l">
              <a:spcBef>
                <a:spcPts val="0"/>
              </a:spcBef>
              <a:spcAft>
                <a:spcPts val="0"/>
              </a:spcAft>
              <a:buNone/>
            </a:pPr>
            <a:r>
              <a:rPr lang="en-GB" sz="1450">
                <a:solidFill>
                  <a:schemeClr val="dk1"/>
                </a:solidFill>
                <a:latin typeface="Arial"/>
                <a:ea typeface="Arial"/>
                <a:cs typeface="Arial"/>
                <a:sym typeface="Arial"/>
              </a:rPr>
              <a:t>     their first and last name. </a:t>
            </a:r>
            <a:endParaRPr sz="145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1450"/>
              <a:buFont typeface="Arial"/>
              <a:buChar char="•"/>
            </a:pPr>
            <a:r>
              <a:rPr lang="en-GB" sz="1450">
                <a:solidFill>
                  <a:schemeClr val="dk1"/>
                </a:solidFill>
                <a:latin typeface="Arial"/>
                <a:ea typeface="Arial"/>
                <a:cs typeface="Arial"/>
                <a:sym typeface="Arial"/>
              </a:rPr>
              <a:t>Please ensure your child wears </a:t>
            </a:r>
            <a:r>
              <a:rPr b="1" lang="en-GB" sz="1450" u="sng">
                <a:solidFill>
                  <a:schemeClr val="dk1"/>
                </a:solidFill>
                <a:latin typeface="Arial"/>
                <a:ea typeface="Arial"/>
                <a:cs typeface="Arial"/>
                <a:sym typeface="Arial"/>
              </a:rPr>
              <a:t>Velcro fastening </a:t>
            </a:r>
            <a:endParaRPr b="1" sz="1450" u="sng">
              <a:solidFill>
                <a:schemeClr val="dk1"/>
              </a:solidFill>
              <a:latin typeface="Arial"/>
              <a:ea typeface="Arial"/>
              <a:cs typeface="Arial"/>
              <a:sym typeface="Arial"/>
            </a:endParaRPr>
          </a:p>
          <a:p>
            <a:pPr indent="0" lvl="0" marL="0" marR="0" rtl="0" algn="l">
              <a:spcBef>
                <a:spcPts val="0"/>
              </a:spcBef>
              <a:spcAft>
                <a:spcPts val="0"/>
              </a:spcAft>
              <a:buNone/>
            </a:pPr>
            <a:r>
              <a:rPr b="1" lang="en-GB" sz="1450">
                <a:solidFill>
                  <a:schemeClr val="dk1"/>
                </a:solidFill>
                <a:latin typeface="Arial"/>
                <a:ea typeface="Arial"/>
                <a:cs typeface="Arial"/>
                <a:sym typeface="Arial"/>
              </a:rPr>
              <a:t>     </a:t>
            </a:r>
            <a:r>
              <a:rPr b="1" lang="en-GB" sz="1450" u="sng">
                <a:solidFill>
                  <a:schemeClr val="dk1"/>
                </a:solidFill>
                <a:latin typeface="Arial"/>
                <a:ea typeface="Arial"/>
                <a:cs typeface="Arial"/>
                <a:sym typeface="Arial"/>
              </a:rPr>
              <a:t>trainers</a:t>
            </a:r>
            <a:r>
              <a:rPr lang="en-GB" sz="1450">
                <a:solidFill>
                  <a:schemeClr val="dk1"/>
                </a:solidFill>
                <a:latin typeface="Arial"/>
                <a:ea typeface="Arial"/>
                <a:cs typeface="Arial"/>
                <a:sym typeface="Arial"/>
              </a:rPr>
              <a:t> to school </a:t>
            </a:r>
            <a:r>
              <a:rPr b="1" lang="en-GB" sz="1450" u="sng">
                <a:solidFill>
                  <a:schemeClr val="dk1"/>
                </a:solidFill>
                <a:latin typeface="Arial"/>
                <a:ea typeface="Arial"/>
                <a:cs typeface="Arial"/>
                <a:sym typeface="Arial"/>
              </a:rPr>
              <a:t>everyday </a:t>
            </a:r>
            <a:r>
              <a:rPr lang="en-GB" sz="1450">
                <a:solidFill>
                  <a:schemeClr val="dk1"/>
                </a:solidFill>
                <a:latin typeface="Arial"/>
                <a:ea typeface="Arial"/>
                <a:cs typeface="Arial"/>
                <a:sym typeface="Arial"/>
              </a:rPr>
              <a:t>as these are the best </a:t>
            </a:r>
            <a:endParaRPr sz="1450">
              <a:solidFill>
                <a:schemeClr val="dk1"/>
              </a:solidFill>
              <a:latin typeface="Arial"/>
              <a:ea typeface="Arial"/>
              <a:cs typeface="Arial"/>
              <a:sym typeface="Arial"/>
            </a:endParaRPr>
          </a:p>
          <a:p>
            <a:pPr indent="0" lvl="0" marL="0" marR="0" rtl="0" algn="l">
              <a:spcBef>
                <a:spcPts val="0"/>
              </a:spcBef>
              <a:spcAft>
                <a:spcPts val="0"/>
              </a:spcAft>
              <a:buNone/>
            </a:pPr>
            <a:r>
              <a:rPr lang="en-GB" sz="1450">
                <a:solidFill>
                  <a:schemeClr val="dk1"/>
                </a:solidFill>
                <a:latin typeface="Arial"/>
                <a:ea typeface="Arial"/>
                <a:cs typeface="Arial"/>
                <a:sym typeface="Arial"/>
              </a:rPr>
              <a:t>     footwear for running and climbing</a:t>
            </a:r>
            <a:endParaRPr sz="145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1450"/>
              <a:buFont typeface="Arial"/>
              <a:buChar char="•"/>
            </a:pPr>
            <a:r>
              <a:rPr lang="en-GB" sz="1450">
                <a:solidFill>
                  <a:schemeClr val="dk1"/>
                </a:solidFill>
                <a:latin typeface="Arial"/>
                <a:ea typeface="Arial"/>
                <a:cs typeface="Arial"/>
                <a:sym typeface="Arial"/>
              </a:rPr>
              <a:t>Please check book bags regularly for any important information and to empty out any pictures or models your child has done at school. </a:t>
            </a:r>
            <a:endParaRPr sz="1450">
              <a:solidFill>
                <a:schemeClr val="dk1"/>
              </a:solidFill>
              <a:latin typeface="Arial"/>
              <a:ea typeface="Arial"/>
              <a:cs typeface="Arial"/>
              <a:sym typeface="Arial"/>
            </a:endParaRPr>
          </a:p>
          <a:p>
            <a:pPr indent="0" lvl="0" marL="0" marR="0" rtl="0" algn="l">
              <a:spcBef>
                <a:spcPts val="0"/>
              </a:spcBef>
              <a:spcAft>
                <a:spcPts val="0"/>
              </a:spcAft>
              <a:buNone/>
            </a:pPr>
            <a:r>
              <a:t/>
            </a:r>
            <a:endParaRPr sz="800">
              <a:solidFill>
                <a:schemeClr val="dk1"/>
              </a:solidFill>
              <a:latin typeface="Arial"/>
              <a:ea typeface="Arial"/>
              <a:cs typeface="Arial"/>
              <a:sym typeface="Arial"/>
            </a:endParaRPr>
          </a:p>
        </p:txBody>
      </p:sp>
      <p:sp>
        <p:nvSpPr>
          <p:cNvPr id="120" name="Google Shape;120;p2"/>
          <p:cNvSpPr txBox="1"/>
          <p:nvPr/>
        </p:nvSpPr>
        <p:spPr>
          <a:xfrm>
            <a:off x="1386287" y="500769"/>
            <a:ext cx="6283819" cy="175432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Arial"/>
                <a:ea typeface="Arial"/>
                <a:cs typeface="Arial"/>
                <a:sym typeface="Arial"/>
              </a:rPr>
              <a:t>Your child is bringing home a reading book every Friday from our Little Wandle Phonics scheme. Some children will have wordless books as they are not quite there with their blending yet whilst others will have words. Please ensure you encourage your child to read to you at least once over the weekend and use the inside front and back cover to help you with ideas and questions to ask. </a:t>
            </a:r>
            <a:endParaRPr sz="1800">
              <a:solidFill>
                <a:schemeClr val="dk1"/>
              </a:solidFill>
              <a:latin typeface="Arial"/>
              <a:ea typeface="Arial"/>
              <a:cs typeface="Arial"/>
              <a:sym typeface="Arial"/>
            </a:endParaRPr>
          </a:p>
        </p:txBody>
      </p:sp>
      <p:pic>
        <p:nvPicPr>
          <p:cNvPr descr="Little Wandle Letters and Sounds" id="121" name="Google Shape;121;p2"/>
          <p:cNvPicPr preferRelativeResize="0"/>
          <p:nvPr/>
        </p:nvPicPr>
        <p:blipFill rotWithShape="1">
          <a:blip r:embed="rId6">
            <a:alphaModFix/>
          </a:blip>
          <a:srcRect b="0" l="22220" r="22418" t="0"/>
          <a:stretch/>
        </p:blipFill>
        <p:spPr>
          <a:xfrm>
            <a:off x="311380" y="451477"/>
            <a:ext cx="1079770" cy="1082448"/>
          </a:xfrm>
          <a:prstGeom prst="rect">
            <a:avLst/>
          </a:prstGeom>
          <a:noFill/>
          <a:ln>
            <a:noFill/>
          </a:ln>
        </p:spPr>
      </p:pic>
      <p:pic>
        <p:nvPicPr>
          <p:cNvPr descr="Adults and Children Worldwide “Read for the Record” | Institute of Museum  and Library Services" id="122" name="Google Shape;122;p2"/>
          <p:cNvPicPr preferRelativeResize="0"/>
          <p:nvPr/>
        </p:nvPicPr>
        <p:blipFill rotWithShape="1">
          <a:blip r:embed="rId7">
            <a:alphaModFix/>
          </a:blip>
          <a:srcRect b="0" l="0" r="0" t="0"/>
          <a:stretch/>
        </p:blipFill>
        <p:spPr>
          <a:xfrm>
            <a:off x="7670106" y="767703"/>
            <a:ext cx="1950596" cy="1297146"/>
          </a:xfrm>
          <a:prstGeom prst="rect">
            <a:avLst/>
          </a:prstGeom>
          <a:noFill/>
          <a:ln>
            <a:noFill/>
          </a:ln>
        </p:spPr>
      </p:pic>
      <p:sp>
        <p:nvSpPr>
          <p:cNvPr id="123" name="Google Shape;123;p2"/>
          <p:cNvSpPr txBox="1"/>
          <p:nvPr/>
        </p:nvSpPr>
        <p:spPr>
          <a:xfrm>
            <a:off x="243191" y="2696529"/>
            <a:ext cx="353925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u="sng">
                <a:solidFill>
                  <a:schemeClr val="dk1"/>
                </a:solidFill>
                <a:latin typeface="Arial"/>
                <a:ea typeface="Arial"/>
                <a:cs typeface="Arial"/>
                <a:sym typeface="Arial"/>
              </a:rPr>
              <a:t>How to Help at Home</a:t>
            </a:r>
            <a:endParaRPr b="1" sz="1800" u="sng">
              <a:solidFill>
                <a:schemeClr val="dk1"/>
              </a:solidFill>
              <a:latin typeface="Arial"/>
              <a:ea typeface="Arial"/>
              <a:cs typeface="Arial"/>
              <a:sym typeface="Arial"/>
            </a:endParaRPr>
          </a:p>
        </p:txBody>
      </p:sp>
      <p:sp>
        <p:nvSpPr>
          <p:cNvPr id="124" name="Google Shape;124;p2"/>
          <p:cNvSpPr txBox="1"/>
          <p:nvPr/>
        </p:nvSpPr>
        <p:spPr>
          <a:xfrm>
            <a:off x="243190" y="3070325"/>
            <a:ext cx="3539400" cy="360180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Cut up and practise the sounds sent home, you could hide them round the house to find and say or stick them to doors or cupboards and your child has to say them every time they open the door. </a:t>
            </a:r>
            <a:endParaRPr/>
          </a:p>
          <a:p>
            <a:pPr indent="-285750" lvl="0" marL="285750" marR="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Practise the tricky words on the frog and mouse animal bookmark. Remember these are tricky words and cannot be sounded out. See if your child can find the words in other places around the house or when out and about. </a:t>
            </a:r>
            <a:endParaRPr/>
          </a:p>
          <a:p>
            <a:pPr indent="-209550" lvl="0" marL="285750" marR="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0" lvl="0" marL="0" marR="0" rtl="0" algn="l">
              <a:spcBef>
                <a:spcPts val="0"/>
              </a:spcBef>
              <a:spcAft>
                <a:spcPts val="0"/>
              </a:spcAft>
              <a:buClr>
                <a:schemeClr val="dk1"/>
              </a:buClr>
              <a:buSzPts val="1200"/>
              <a:buFont typeface="Arial"/>
              <a:buNone/>
            </a:pPr>
            <a:r>
              <a:t/>
            </a:r>
            <a:endParaRPr sz="1200">
              <a:solidFill>
                <a:schemeClr val="dk1"/>
              </a:solidFill>
              <a:latin typeface="Arial"/>
              <a:ea typeface="Arial"/>
              <a:cs typeface="Arial"/>
              <a:sym typeface="Arial"/>
            </a:endParaRPr>
          </a:p>
          <a:p>
            <a:pPr indent="-285750" lvl="0" marL="285750" marR="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Make sets of objects up to 5 and get your child to count them accurately. They could lay the table counting how many knives and forks they need. </a:t>
            </a:r>
            <a:endParaRPr/>
          </a:p>
          <a:p>
            <a:pPr indent="-285750" lvl="0" marL="285750" marR="0" rtl="0" algn="l">
              <a:spcBef>
                <a:spcPts val="0"/>
              </a:spcBef>
              <a:spcAft>
                <a:spcPts val="0"/>
              </a:spcAft>
              <a:buClr>
                <a:schemeClr val="dk1"/>
              </a:buClr>
              <a:buSzPts val="1200"/>
              <a:buFont typeface="Arial"/>
              <a:buChar char="•"/>
            </a:pPr>
            <a:r>
              <a:rPr lang="en-GB" sz="1200">
                <a:solidFill>
                  <a:schemeClr val="dk1"/>
                </a:solidFill>
                <a:latin typeface="Arial"/>
                <a:ea typeface="Arial"/>
                <a:cs typeface="Arial"/>
                <a:sym typeface="Arial"/>
              </a:rPr>
              <a:t>Can they tell you what one more or one less is from a group of objects up to 5?</a:t>
            </a:r>
            <a:endParaRPr sz="1200">
              <a:solidFill>
                <a:schemeClr val="dk1"/>
              </a:solidFill>
              <a:latin typeface="Arial"/>
              <a:ea typeface="Arial"/>
              <a:cs typeface="Arial"/>
              <a:sym typeface="Arial"/>
            </a:endParaRPr>
          </a:p>
        </p:txBody>
      </p:sp>
      <p:pic>
        <p:nvPicPr>
          <p:cNvPr id="125" name="Google Shape;125;p2"/>
          <p:cNvPicPr preferRelativeResize="0"/>
          <p:nvPr/>
        </p:nvPicPr>
        <p:blipFill rotWithShape="1">
          <a:blip r:embed="rId8">
            <a:alphaModFix/>
          </a:blip>
          <a:srcRect b="30184" l="26686" r="50718" t="12299"/>
          <a:stretch/>
        </p:blipFill>
        <p:spPr>
          <a:xfrm rot="5400000">
            <a:off x="1211450" y="4831146"/>
            <a:ext cx="592674" cy="797668"/>
          </a:xfrm>
          <a:prstGeom prst="rect">
            <a:avLst/>
          </a:prstGeom>
          <a:noFill/>
          <a:ln>
            <a:noFill/>
          </a:ln>
        </p:spPr>
      </p:pic>
      <p:pic>
        <p:nvPicPr>
          <p:cNvPr id="126" name="Google Shape;126;p2"/>
          <p:cNvPicPr preferRelativeResize="0"/>
          <p:nvPr/>
        </p:nvPicPr>
        <p:blipFill rotWithShape="1">
          <a:blip r:embed="rId9">
            <a:alphaModFix/>
          </a:blip>
          <a:srcRect b="21151" l="26635" r="49559" t="18748"/>
          <a:stretch/>
        </p:blipFill>
        <p:spPr>
          <a:xfrm rot="5400000">
            <a:off x="2148331" y="4824261"/>
            <a:ext cx="571212" cy="811439"/>
          </a:xfrm>
          <a:prstGeom prst="rect">
            <a:avLst/>
          </a:prstGeom>
          <a:noFill/>
          <a:ln>
            <a:noFill/>
          </a:ln>
        </p:spPr>
      </p:pic>
      <p:pic>
        <p:nvPicPr>
          <p:cNvPr descr="FEIJIAN Kids Stainless Steel Water Bottles with Straw, 12 oz Leak Proof  Insulated Water Bottle Double Wall Keep Hot Cold Drinks Thermos Toddler  Bottle with Handle BPA-Free for School: Buy Online at" id="127" name="Google Shape;127;p2"/>
          <p:cNvPicPr preferRelativeResize="0"/>
          <p:nvPr/>
        </p:nvPicPr>
        <p:blipFill rotWithShape="1">
          <a:blip r:embed="rId10">
            <a:alphaModFix/>
          </a:blip>
          <a:srcRect b="10714" l="0" r="0" t="10218"/>
          <a:stretch/>
        </p:blipFill>
        <p:spPr>
          <a:xfrm>
            <a:off x="8178955" y="4234730"/>
            <a:ext cx="1242695" cy="982980"/>
          </a:xfrm>
          <a:prstGeom prst="rect">
            <a:avLst/>
          </a:prstGeom>
          <a:noFill/>
          <a:ln>
            <a:noFill/>
          </a:ln>
        </p:spPr>
      </p:pic>
      <p:pic>
        <p:nvPicPr>
          <p:cNvPr descr="VICTORIA Kids Madrid Velcro Trainers In White" id="128" name="Google Shape;128;p2"/>
          <p:cNvPicPr preferRelativeResize="0"/>
          <p:nvPr/>
        </p:nvPicPr>
        <p:blipFill rotWithShape="1">
          <a:blip r:embed="rId11">
            <a:alphaModFix/>
          </a:blip>
          <a:srcRect b="13042" l="0" r="0" t="16927"/>
          <a:stretch/>
        </p:blipFill>
        <p:spPr>
          <a:xfrm>
            <a:off x="8353187" y="5395442"/>
            <a:ext cx="1075741" cy="75333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2020-09-02T13:42:28Z</dcterms:created>
  <dc:creator>Microsoft Office User</dc:creator>
</cp:coreProperties>
</file>