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8"/>
  </p:notesMasterIdLst>
  <p:sldIdLst>
    <p:sldId id="256" r:id="rId2"/>
    <p:sldId id="257" r:id="rId3"/>
    <p:sldId id="258" r:id="rId4"/>
    <p:sldId id="259" r:id="rId5"/>
    <p:sldId id="262" r:id="rId6"/>
    <p:sldId id="261" r:id="rId7"/>
  </p:sldIdLst>
  <p:sldSz cx="9144000" cy="5143500" type="screen16x9"/>
  <p:notesSz cx="6858000" cy="9144000"/>
  <p:embeddedFontLst>
    <p:embeddedFont>
      <p:font typeface="Lucida Handwriting" panose="03010101010101010101" pitchFamily="66" charset="77"/>
      <p:regular r:id="rId9"/>
    </p:embeddedFont>
    <p:embeddedFont>
      <p:font typeface="Pacifico" pitchFamily="2" charset="77"/>
      <p:regular r:id="rId1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32"/>
  </p:normalViewPr>
  <p:slideViewPr>
    <p:cSldViewPr snapToGrid="0">
      <p:cViewPr varScale="1">
        <p:scale>
          <a:sx n="120" d="100"/>
          <a:sy n="120" d="100"/>
        </p:scale>
        <p:origin x="200" y="52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2fb679ed82d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2fb679ed82d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2fb679ed82d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2fb679ed82d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2fb679ed82d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2fb679ed82d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fb679ed82d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2fb679ed82d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4">
            <a:lumMod val="20000"/>
            <a:lumOff val="80000"/>
          </a:schemeClr>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7" name="Google Shape;57;p13"/>
          <p:cNvSpPr txBox="1"/>
          <p:nvPr/>
        </p:nvSpPr>
        <p:spPr>
          <a:xfrm>
            <a:off x="1040841" y="2704595"/>
            <a:ext cx="1924200" cy="577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err="1">
                <a:solidFill>
                  <a:schemeClr val="dk2"/>
                </a:solidFill>
                <a:latin typeface="Pacifico"/>
                <a:ea typeface="Pacifico"/>
                <a:cs typeface="Pacifico"/>
                <a:sym typeface="Pacifico"/>
              </a:rPr>
              <a:t>Sparrohawks</a:t>
            </a:r>
            <a:endParaRPr lang="en-GB" sz="2400" dirty="0">
              <a:solidFill>
                <a:schemeClr val="dk2"/>
              </a:solidFill>
              <a:latin typeface="Pacifico"/>
              <a:ea typeface="Pacifico"/>
              <a:cs typeface="Pacifico"/>
              <a:sym typeface="Pacifico"/>
            </a:endParaRPr>
          </a:p>
          <a:p>
            <a:pPr marL="0" lvl="0" indent="0" algn="ctr" rtl="0">
              <a:spcBef>
                <a:spcPts val="0"/>
              </a:spcBef>
              <a:spcAft>
                <a:spcPts val="0"/>
              </a:spcAft>
              <a:buNone/>
            </a:pPr>
            <a:endParaRPr sz="2400" dirty="0">
              <a:solidFill>
                <a:schemeClr val="dk2"/>
              </a:solidFill>
              <a:latin typeface="Pacifico"/>
              <a:ea typeface="Pacifico"/>
              <a:cs typeface="Pacifico"/>
              <a:sym typeface="Pacifico"/>
            </a:endParaRPr>
          </a:p>
          <a:p>
            <a:pPr marL="0" lvl="0" indent="0" algn="ctr" rtl="0">
              <a:spcBef>
                <a:spcPts val="0"/>
              </a:spcBef>
              <a:spcAft>
                <a:spcPts val="0"/>
              </a:spcAft>
              <a:buNone/>
            </a:pPr>
            <a:r>
              <a:rPr lang="en" sz="2000" dirty="0" err="1">
                <a:solidFill>
                  <a:srgbClr val="C27BA0"/>
                </a:solidFill>
                <a:latin typeface="Pacifico"/>
                <a:ea typeface="Pacifico"/>
                <a:cs typeface="Pacifico"/>
                <a:sym typeface="Pacifico"/>
              </a:rPr>
              <a:t>Mrs</a:t>
            </a:r>
            <a:r>
              <a:rPr lang="en" sz="2000" dirty="0">
                <a:solidFill>
                  <a:srgbClr val="C27BA0"/>
                </a:solidFill>
                <a:latin typeface="Pacifico"/>
                <a:ea typeface="Pacifico"/>
                <a:cs typeface="Pacifico"/>
                <a:sym typeface="Pacifico"/>
              </a:rPr>
              <a:t> Morris </a:t>
            </a:r>
            <a:r>
              <a:rPr lang="en" sz="2000" dirty="0" err="1">
                <a:solidFill>
                  <a:srgbClr val="C27BA0"/>
                </a:solidFill>
                <a:latin typeface="Pacifico"/>
                <a:ea typeface="Pacifico"/>
                <a:cs typeface="Pacifico"/>
                <a:sym typeface="Pacifico"/>
              </a:rPr>
              <a:t>Mrs</a:t>
            </a:r>
            <a:r>
              <a:rPr lang="en" sz="2000" dirty="0">
                <a:solidFill>
                  <a:srgbClr val="C27BA0"/>
                </a:solidFill>
                <a:latin typeface="Pacifico"/>
                <a:ea typeface="Pacifico"/>
                <a:cs typeface="Pacifico"/>
                <a:sym typeface="Pacifico"/>
              </a:rPr>
              <a:t> Thomson</a:t>
            </a:r>
          </a:p>
          <a:p>
            <a:pPr marL="0" lvl="0" indent="0" algn="ctr" rtl="0">
              <a:spcBef>
                <a:spcPts val="0"/>
              </a:spcBef>
              <a:spcAft>
                <a:spcPts val="0"/>
              </a:spcAft>
              <a:buNone/>
            </a:pPr>
            <a:r>
              <a:rPr lang="en" sz="2000" dirty="0" err="1">
                <a:solidFill>
                  <a:schemeClr val="bg2"/>
                </a:solidFill>
                <a:latin typeface="Pacifico"/>
                <a:ea typeface="Pacifico"/>
                <a:cs typeface="Pacifico"/>
                <a:sym typeface="Pacifico"/>
              </a:rPr>
              <a:t>Mrs</a:t>
            </a:r>
            <a:r>
              <a:rPr lang="en" sz="2000" dirty="0">
                <a:solidFill>
                  <a:schemeClr val="bg2"/>
                </a:solidFill>
                <a:latin typeface="Pacifico"/>
                <a:ea typeface="Pacifico"/>
                <a:cs typeface="Pacifico"/>
                <a:sym typeface="Pacifico"/>
              </a:rPr>
              <a:t> Baker </a:t>
            </a:r>
          </a:p>
          <a:p>
            <a:pPr marL="0" lvl="0" indent="0" algn="ctr" rtl="0">
              <a:spcBef>
                <a:spcPts val="0"/>
              </a:spcBef>
              <a:spcAft>
                <a:spcPts val="0"/>
              </a:spcAft>
              <a:buNone/>
            </a:pPr>
            <a:r>
              <a:rPr lang="en" sz="2000" dirty="0" err="1">
                <a:solidFill>
                  <a:schemeClr val="dk2"/>
                </a:solidFill>
                <a:latin typeface="Pacifico"/>
                <a:ea typeface="Pacifico"/>
                <a:cs typeface="Pacifico"/>
                <a:sym typeface="Pacifico"/>
              </a:rPr>
              <a:t>Mrs</a:t>
            </a:r>
            <a:r>
              <a:rPr lang="en" sz="2000" dirty="0">
                <a:solidFill>
                  <a:schemeClr val="dk2"/>
                </a:solidFill>
                <a:latin typeface="Pacifico"/>
                <a:ea typeface="Pacifico"/>
                <a:cs typeface="Pacifico"/>
                <a:sym typeface="Pacifico"/>
              </a:rPr>
              <a:t> Maynard</a:t>
            </a:r>
          </a:p>
          <a:p>
            <a:pPr marL="0" lvl="0" indent="0" algn="ctr" rtl="0">
              <a:spcBef>
                <a:spcPts val="0"/>
              </a:spcBef>
              <a:spcAft>
                <a:spcPts val="0"/>
              </a:spcAft>
              <a:buNone/>
            </a:pPr>
            <a:r>
              <a:rPr lang="en" sz="2000" dirty="0" err="1">
                <a:solidFill>
                  <a:schemeClr val="dk2"/>
                </a:solidFill>
                <a:latin typeface="Pacifico"/>
                <a:ea typeface="Pacifico"/>
                <a:cs typeface="Pacifico"/>
                <a:sym typeface="Pacifico"/>
              </a:rPr>
              <a:t>Ms</a:t>
            </a:r>
            <a:r>
              <a:rPr lang="en" sz="2000" dirty="0">
                <a:solidFill>
                  <a:schemeClr val="dk2"/>
                </a:solidFill>
                <a:latin typeface="Pacifico"/>
                <a:ea typeface="Pacifico"/>
                <a:cs typeface="Pacifico"/>
                <a:sym typeface="Pacifico"/>
              </a:rPr>
              <a:t> Willis</a:t>
            </a:r>
            <a:endParaRPr sz="2000" dirty="0">
              <a:solidFill>
                <a:schemeClr val="dk2"/>
              </a:solidFill>
              <a:latin typeface="Pacifico"/>
              <a:ea typeface="Pacifico"/>
              <a:cs typeface="Pacifico"/>
              <a:sym typeface="Pacifico"/>
            </a:endParaRPr>
          </a:p>
        </p:txBody>
      </p:sp>
      <p:sp>
        <p:nvSpPr>
          <p:cNvPr id="58" name="Google Shape;58;p13"/>
          <p:cNvSpPr txBox="1"/>
          <p:nvPr/>
        </p:nvSpPr>
        <p:spPr>
          <a:xfrm>
            <a:off x="3510991" y="2953741"/>
            <a:ext cx="2190600" cy="577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solidFill>
                  <a:schemeClr val="dk2"/>
                </a:solidFill>
                <a:latin typeface="Pacifico"/>
                <a:ea typeface="Pacifico"/>
                <a:cs typeface="Pacifico"/>
                <a:sym typeface="Pacifico"/>
              </a:rPr>
              <a:t>Barn Owls</a:t>
            </a:r>
            <a:endParaRPr sz="2400" dirty="0">
              <a:solidFill>
                <a:schemeClr val="dk2"/>
              </a:solidFill>
              <a:latin typeface="Pacifico"/>
              <a:ea typeface="Pacifico"/>
              <a:cs typeface="Pacifico"/>
              <a:sym typeface="Pacifico"/>
            </a:endParaRPr>
          </a:p>
          <a:p>
            <a:pPr marL="0" lvl="0" indent="0" algn="ctr" rtl="0">
              <a:spcBef>
                <a:spcPts val="0"/>
              </a:spcBef>
              <a:spcAft>
                <a:spcPts val="0"/>
              </a:spcAft>
              <a:buNone/>
            </a:pPr>
            <a:endParaRPr sz="2400" dirty="0">
              <a:solidFill>
                <a:schemeClr val="dk2"/>
              </a:solidFill>
              <a:latin typeface="Pacifico"/>
              <a:ea typeface="Pacifico"/>
              <a:cs typeface="Pacifico"/>
              <a:sym typeface="Pacifico"/>
            </a:endParaRPr>
          </a:p>
          <a:p>
            <a:pPr marL="0" lvl="0" indent="0" algn="ctr" rtl="0">
              <a:spcBef>
                <a:spcPts val="0"/>
              </a:spcBef>
              <a:spcAft>
                <a:spcPts val="0"/>
              </a:spcAft>
              <a:buNone/>
            </a:pPr>
            <a:r>
              <a:rPr lang="en" sz="2400" dirty="0">
                <a:solidFill>
                  <a:srgbClr val="C27BA0"/>
                </a:solidFill>
                <a:latin typeface="Pacifico"/>
                <a:ea typeface="Pacifico"/>
                <a:cs typeface="Pacifico"/>
                <a:sym typeface="Pacifico"/>
              </a:rPr>
              <a:t>Mrs Carter</a:t>
            </a:r>
          </a:p>
          <a:p>
            <a:pPr marL="0" lvl="0" indent="0" algn="ctr" rtl="0">
              <a:spcBef>
                <a:spcPts val="0"/>
              </a:spcBef>
              <a:spcAft>
                <a:spcPts val="0"/>
              </a:spcAft>
              <a:buNone/>
            </a:pPr>
            <a:r>
              <a:rPr lang="en" sz="2000" dirty="0" err="1">
                <a:solidFill>
                  <a:schemeClr val="tx1">
                    <a:lumMod val="65000"/>
                    <a:lumOff val="35000"/>
                  </a:schemeClr>
                </a:solidFill>
                <a:latin typeface="Pacifico"/>
                <a:ea typeface="Pacifico"/>
                <a:cs typeface="Pacifico"/>
                <a:sym typeface="Pacifico"/>
              </a:rPr>
              <a:t>Mrs</a:t>
            </a:r>
            <a:r>
              <a:rPr lang="en" sz="2000" dirty="0">
                <a:solidFill>
                  <a:schemeClr val="tx1">
                    <a:lumMod val="65000"/>
                    <a:lumOff val="35000"/>
                  </a:schemeClr>
                </a:solidFill>
                <a:latin typeface="Pacifico"/>
                <a:ea typeface="Pacifico"/>
                <a:cs typeface="Pacifico"/>
                <a:sym typeface="Pacifico"/>
              </a:rPr>
              <a:t> Maynard</a:t>
            </a:r>
          </a:p>
          <a:p>
            <a:pPr marL="0" lvl="0" indent="0" algn="ctr" rtl="0">
              <a:spcBef>
                <a:spcPts val="0"/>
              </a:spcBef>
              <a:spcAft>
                <a:spcPts val="0"/>
              </a:spcAft>
              <a:buNone/>
            </a:pPr>
            <a:r>
              <a:rPr lang="en" sz="2000" dirty="0" err="1">
                <a:solidFill>
                  <a:schemeClr val="tx1">
                    <a:lumMod val="65000"/>
                    <a:lumOff val="35000"/>
                  </a:schemeClr>
                </a:solidFill>
                <a:latin typeface="Pacifico"/>
                <a:ea typeface="Pacifico"/>
                <a:cs typeface="Pacifico"/>
                <a:sym typeface="Pacifico"/>
              </a:rPr>
              <a:t>Mrs</a:t>
            </a:r>
            <a:r>
              <a:rPr lang="en" sz="2000" dirty="0">
                <a:solidFill>
                  <a:schemeClr val="tx1">
                    <a:lumMod val="65000"/>
                    <a:lumOff val="35000"/>
                  </a:schemeClr>
                </a:solidFill>
                <a:latin typeface="Pacifico"/>
                <a:ea typeface="Pacifico"/>
                <a:cs typeface="Pacifico"/>
                <a:sym typeface="Pacifico"/>
              </a:rPr>
              <a:t> Harley</a:t>
            </a:r>
            <a:endParaRPr sz="2000" dirty="0">
              <a:solidFill>
                <a:schemeClr val="tx1">
                  <a:lumMod val="65000"/>
                  <a:lumOff val="35000"/>
                </a:schemeClr>
              </a:solidFill>
              <a:latin typeface="Pacifico"/>
              <a:ea typeface="Pacifico"/>
              <a:cs typeface="Pacifico"/>
              <a:sym typeface="Pacifico"/>
            </a:endParaRPr>
          </a:p>
        </p:txBody>
      </p:sp>
      <p:sp>
        <p:nvSpPr>
          <p:cNvPr id="59" name="Google Shape;59;p13"/>
          <p:cNvSpPr txBox="1"/>
          <p:nvPr/>
        </p:nvSpPr>
        <p:spPr>
          <a:xfrm>
            <a:off x="6247541" y="2885221"/>
            <a:ext cx="1924200" cy="577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solidFill>
                  <a:schemeClr val="dk2"/>
                </a:solidFill>
                <a:latin typeface="Pacifico"/>
                <a:ea typeface="Pacifico"/>
                <a:cs typeface="Pacifico"/>
                <a:sym typeface="Pacifico"/>
              </a:rPr>
              <a:t>Kestrels</a:t>
            </a:r>
            <a:endParaRPr sz="2400" dirty="0">
              <a:solidFill>
                <a:schemeClr val="dk2"/>
              </a:solidFill>
              <a:latin typeface="Pacifico"/>
              <a:ea typeface="Pacifico"/>
              <a:cs typeface="Pacifico"/>
              <a:sym typeface="Pacifico"/>
            </a:endParaRPr>
          </a:p>
          <a:p>
            <a:pPr marL="0" lvl="0" indent="0" algn="ctr" rtl="0">
              <a:spcBef>
                <a:spcPts val="0"/>
              </a:spcBef>
              <a:spcAft>
                <a:spcPts val="0"/>
              </a:spcAft>
              <a:buNone/>
            </a:pPr>
            <a:endParaRPr lang="en-GB" sz="2400" dirty="0">
              <a:solidFill>
                <a:schemeClr val="dk2"/>
              </a:solidFill>
              <a:latin typeface="Pacifico"/>
              <a:ea typeface="Pacifico"/>
              <a:cs typeface="Pacifico"/>
              <a:sym typeface="Pacifico"/>
            </a:endParaRPr>
          </a:p>
          <a:p>
            <a:pPr algn="ctr"/>
            <a:r>
              <a:rPr lang="en-GB" sz="2000" dirty="0">
                <a:solidFill>
                  <a:srgbClr val="C27BA0"/>
                </a:solidFill>
                <a:latin typeface="Pacifico"/>
                <a:ea typeface="Pacifico"/>
                <a:cs typeface="Pacifico"/>
                <a:sym typeface="Pacifico"/>
              </a:rPr>
              <a:t>Miss Powell</a:t>
            </a:r>
          </a:p>
          <a:p>
            <a:pPr algn="ctr"/>
            <a:r>
              <a:rPr lang="en-GB" sz="2000" dirty="0">
                <a:solidFill>
                  <a:schemeClr val="tx1">
                    <a:lumMod val="65000"/>
                    <a:lumOff val="35000"/>
                  </a:schemeClr>
                </a:solidFill>
                <a:latin typeface="Pacifico"/>
                <a:ea typeface="Pacifico"/>
                <a:cs typeface="Pacifico"/>
                <a:sym typeface="Pacifico"/>
              </a:rPr>
              <a:t>Mrs Kerner</a:t>
            </a:r>
          </a:p>
        </p:txBody>
      </p:sp>
      <p:sp>
        <p:nvSpPr>
          <p:cNvPr id="60" name="Google Shape;60;p13"/>
          <p:cNvSpPr txBox="1"/>
          <p:nvPr/>
        </p:nvSpPr>
        <p:spPr>
          <a:xfrm>
            <a:off x="413725" y="193350"/>
            <a:ext cx="8497500" cy="718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600" dirty="0">
                <a:solidFill>
                  <a:schemeClr val="dk2"/>
                </a:solidFill>
                <a:latin typeface="Pacifico"/>
                <a:ea typeface="Pacifico"/>
                <a:cs typeface="Pacifico"/>
                <a:sym typeface="Pacifico"/>
              </a:rPr>
              <a:t>Welcome to Year 2</a:t>
            </a:r>
            <a:r>
              <a:rPr lang="en" sz="3100" dirty="0">
                <a:solidFill>
                  <a:schemeClr val="dk2"/>
                </a:solidFill>
              </a:rPr>
              <a:t> </a:t>
            </a:r>
            <a:endParaRPr sz="3100" dirty="0">
              <a:solidFill>
                <a:schemeClr val="dk2"/>
              </a:solidFill>
            </a:endParaRPr>
          </a:p>
        </p:txBody>
      </p:sp>
      <p:pic>
        <p:nvPicPr>
          <p:cNvPr id="2" name="Picture 1"/>
          <p:cNvPicPr>
            <a:picLocks noChangeAspect="1"/>
          </p:cNvPicPr>
          <p:nvPr/>
        </p:nvPicPr>
        <p:blipFill>
          <a:blip r:embed="rId3"/>
          <a:stretch>
            <a:fillRect/>
          </a:stretch>
        </p:blipFill>
        <p:spPr>
          <a:xfrm>
            <a:off x="774283" y="686108"/>
            <a:ext cx="2295525" cy="1990725"/>
          </a:xfrm>
          <a:prstGeom prst="rect">
            <a:avLst/>
          </a:prstGeom>
        </p:spPr>
      </p:pic>
      <p:pic>
        <p:nvPicPr>
          <p:cNvPr id="3" name="Picture 2"/>
          <p:cNvPicPr>
            <a:picLocks noChangeAspect="1"/>
          </p:cNvPicPr>
          <p:nvPr/>
        </p:nvPicPr>
        <p:blipFill rotWithShape="1">
          <a:blip r:embed="rId4"/>
          <a:srcRect t="13200"/>
          <a:stretch/>
        </p:blipFill>
        <p:spPr>
          <a:xfrm>
            <a:off x="3476666" y="837205"/>
            <a:ext cx="1876425" cy="2116536"/>
          </a:xfrm>
          <a:prstGeom prst="rect">
            <a:avLst/>
          </a:prstGeom>
        </p:spPr>
      </p:pic>
      <p:pic>
        <p:nvPicPr>
          <p:cNvPr id="4" name="Picture 3"/>
          <p:cNvPicPr>
            <a:picLocks noChangeAspect="1"/>
          </p:cNvPicPr>
          <p:nvPr/>
        </p:nvPicPr>
        <p:blipFill>
          <a:blip r:embed="rId5"/>
          <a:stretch>
            <a:fillRect/>
          </a:stretch>
        </p:blipFill>
        <p:spPr>
          <a:xfrm>
            <a:off x="6226592" y="742096"/>
            <a:ext cx="2143125" cy="214312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4"/>
          <p:cNvSpPr txBox="1">
            <a:spLocks noGrp="1"/>
          </p:cNvSpPr>
          <p:nvPr>
            <p:ph type="title" idx="4294967295"/>
          </p:nvPr>
        </p:nvSpPr>
        <p:spPr>
          <a:xfrm>
            <a:off x="311700" y="1915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120">
                <a:latin typeface="Pacifico"/>
                <a:ea typeface="Pacifico"/>
                <a:cs typeface="Pacifico"/>
                <a:sym typeface="Pacifico"/>
              </a:rPr>
              <a:t>Housekeeping  </a:t>
            </a:r>
            <a:endParaRPr sz="3120">
              <a:latin typeface="Pacifico"/>
              <a:ea typeface="Pacifico"/>
              <a:cs typeface="Pacifico"/>
              <a:sym typeface="Pacifico"/>
            </a:endParaRPr>
          </a:p>
        </p:txBody>
      </p:sp>
      <p:sp>
        <p:nvSpPr>
          <p:cNvPr id="66" name="Google Shape;66;p14"/>
          <p:cNvSpPr txBox="1"/>
          <p:nvPr/>
        </p:nvSpPr>
        <p:spPr>
          <a:xfrm>
            <a:off x="369425" y="921075"/>
            <a:ext cx="2522700" cy="3966900"/>
          </a:xfrm>
          <a:prstGeom prst="rect">
            <a:avLst/>
          </a:prstGeom>
          <a:solidFill>
            <a:srgbClr val="6AA84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b="1" dirty="0">
                <a:solidFill>
                  <a:schemeClr val="dk2"/>
                </a:solidFill>
              </a:rPr>
              <a:t>Uniform</a:t>
            </a:r>
            <a:r>
              <a:rPr lang="en" sz="1600" dirty="0">
                <a:solidFill>
                  <a:schemeClr val="dk2"/>
                </a:solidFill>
              </a:rPr>
              <a:t> </a:t>
            </a:r>
            <a:endParaRPr sz="1600" dirty="0">
              <a:solidFill>
                <a:schemeClr val="dk2"/>
              </a:solidFill>
            </a:endParaRPr>
          </a:p>
          <a:p>
            <a:pPr marL="0" lvl="0" indent="0" algn="l" rtl="0">
              <a:spcBef>
                <a:spcPts val="0"/>
              </a:spcBef>
              <a:spcAft>
                <a:spcPts val="0"/>
              </a:spcAft>
              <a:buNone/>
            </a:pPr>
            <a:r>
              <a:rPr lang="en" sz="1600" dirty="0">
                <a:solidFill>
                  <a:schemeClr val="dk2"/>
                </a:solidFill>
              </a:rPr>
              <a:t>All children should come to school wearing labelled uniform. Year 2 children are expected to collect their own belongings at the end of the day (with guidance where needed). Therefore, clearly labelled items are essential. All lost property will be gathered at the school office and the end of each week. </a:t>
            </a:r>
            <a:endParaRPr sz="1600" dirty="0">
              <a:solidFill>
                <a:schemeClr val="dk2"/>
              </a:solidFill>
            </a:endParaRPr>
          </a:p>
        </p:txBody>
      </p:sp>
      <p:sp>
        <p:nvSpPr>
          <p:cNvPr id="67" name="Google Shape;67;p14"/>
          <p:cNvSpPr txBox="1"/>
          <p:nvPr/>
        </p:nvSpPr>
        <p:spPr>
          <a:xfrm>
            <a:off x="3464975" y="921075"/>
            <a:ext cx="2522700" cy="3966900"/>
          </a:xfrm>
          <a:prstGeom prst="rect">
            <a:avLst/>
          </a:prstGeom>
          <a:solidFill>
            <a:srgbClr val="93C47D"/>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b="1" dirty="0">
                <a:solidFill>
                  <a:schemeClr val="dk2"/>
                </a:solidFill>
              </a:rPr>
              <a:t>Newsletters/ Questions</a:t>
            </a:r>
            <a:endParaRPr sz="1600" b="1" dirty="0">
              <a:solidFill>
                <a:schemeClr val="dk2"/>
              </a:solidFill>
            </a:endParaRPr>
          </a:p>
          <a:p>
            <a:pPr lvl="0"/>
            <a:r>
              <a:rPr lang="en" sz="1600" dirty="0">
                <a:solidFill>
                  <a:schemeClr val="dk2"/>
                </a:solidFill>
              </a:rPr>
              <a:t>You will receive a half</a:t>
            </a:r>
            <a:r>
              <a:rPr lang="en-GB" sz="1600" dirty="0">
                <a:solidFill>
                  <a:schemeClr val="dk2"/>
                </a:solidFill>
              </a:rPr>
              <a:t>-termly newsletter from the Year Two team, </a:t>
            </a:r>
            <a:r>
              <a:rPr lang="en" sz="1600" dirty="0">
                <a:solidFill>
                  <a:schemeClr val="dk2"/>
                </a:solidFill>
              </a:rPr>
              <a:t>to share learning and events that have taken place in school. This will be sent to the email address you provided.</a:t>
            </a:r>
            <a:r>
              <a:rPr lang="en" sz="1700" dirty="0">
                <a:solidFill>
                  <a:schemeClr val="dk2"/>
                </a:solidFill>
              </a:rPr>
              <a:t> </a:t>
            </a:r>
            <a:endParaRPr sz="1700" dirty="0">
              <a:solidFill>
                <a:schemeClr val="dk2"/>
              </a:solidFill>
            </a:endParaRPr>
          </a:p>
          <a:p>
            <a:pPr marL="0" lvl="0" indent="0" algn="l" rtl="0">
              <a:spcBef>
                <a:spcPts val="0"/>
              </a:spcBef>
              <a:spcAft>
                <a:spcPts val="0"/>
              </a:spcAft>
              <a:buNone/>
            </a:pPr>
            <a:endParaRPr sz="1000" dirty="0">
              <a:solidFill>
                <a:schemeClr val="dk2"/>
              </a:solidFill>
            </a:endParaRPr>
          </a:p>
          <a:p>
            <a:pPr marL="0" lvl="0" indent="0" algn="l" rtl="0">
              <a:spcBef>
                <a:spcPts val="0"/>
              </a:spcBef>
              <a:spcAft>
                <a:spcPts val="0"/>
              </a:spcAft>
              <a:buNone/>
            </a:pPr>
            <a:r>
              <a:rPr lang="en" sz="1600" dirty="0">
                <a:solidFill>
                  <a:schemeClr val="dk2"/>
                </a:solidFill>
              </a:rPr>
              <a:t>Please contact the office or member of teaching staff at the door (during morning drop off) if you have any concerns or questions.  </a:t>
            </a:r>
            <a:endParaRPr sz="1600" dirty="0">
              <a:solidFill>
                <a:schemeClr val="dk2"/>
              </a:solidFill>
            </a:endParaRPr>
          </a:p>
          <a:p>
            <a:pPr marL="0" lvl="0" indent="0" algn="l" rtl="0">
              <a:spcBef>
                <a:spcPts val="0"/>
              </a:spcBef>
              <a:spcAft>
                <a:spcPts val="0"/>
              </a:spcAft>
              <a:buNone/>
            </a:pPr>
            <a:endParaRPr sz="1700" dirty="0">
              <a:solidFill>
                <a:schemeClr val="dk2"/>
              </a:solidFill>
            </a:endParaRPr>
          </a:p>
          <a:p>
            <a:pPr marL="0" lvl="0" indent="0" algn="l" rtl="0">
              <a:spcBef>
                <a:spcPts val="0"/>
              </a:spcBef>
              <a:spcAft>
                <a:spcPts val="0"/>
              </a:spcAft>
              <a:buNone/>
            </a:pPr>
            <a:endParaRPr sz="1700" dirty="0">
              <a:solidFill>
                <a:schemeClr val="dk2"/>
              </a:solidFill>
            </a:endParaRPr>
          </a:p>
        </p:txBody>
      </p:sp>
      <p:sp>
        <p:nvSpPr>
          <p:cNvPr id="68" name="Google Shape;68;p14"/>
          <p:cNvSpPr txBox="1"/>
          <p:nvPr/>
        </p:nvSpPr>
        <p:spPr>
          <a:xfrm>
            <a:off x="6476425" y="921063"/>
            <a:ext cx="2522700" cy="2733000"/>
          </a:xfrm>
          <a:prstGeom prst="rect">
            <a:avLst/>
          </a:prstGeom>
          <a:solidFill>
            <a:srgbClr val="D9EAD3"/>
          </a:solid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700">
              <a:solidFill>
                <a:schemeClr val="dk2"/>
              </a:solidFill>
            </a:endParaRPr>
          </a:p>
        </p:txBody>
      </p:sp>
      <p:sp>
        <p:nvSpPr>
          <p:cNvPr id="69" name="Google Shape;69;p14"/>
          <p:cNvSpPr txBox="1"/>
          <p:nvPr/>
        </p:nvSpPr>
        <p:spPr>
          <a:xfrm>
            <a:off x="6723575" y="921075"/>
            <a:ext cx="2214300" cy="3601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500" b="1">
                <a:solidFill>
                  <a:schemeClr val="dk2"/>
                </a:solidFill>
              </a:rPr>
              <a:t>End of Day Collection</a:t>
            </a:r>
            <a:endParaRPr sz="1500" b="1">
              <a:solidFill>
                <a:schemeClr val="dk2"/>
              </a:solidFill>
            </a:endParaRPr>
          </a:p>
          <a:p>
            <a:pPr marL="0" lvl="0" indent="0" algn="l" rtl="0">
              <a:spcBef>
                <a:spcPts val="0"/>
              </a:spcBef>
              <a:spcAft>
                <a:spcPts val="0"/>
              </a:spcAft>
              <a:buNone/>
            </a:pPr>
            <a:r>
              <a:rPr lang="en" sz="1600">
                <a:solidFill>
                  <a:schemeClr val="dk2"/>
                </a:solidFill>
              </a:rPr>
              <a:t>When collecting children from their class shapes, please wait for the teacher to dismiss your child before taking them. This is part of our safeguarding procedures. </a:t>
            </a:r>
            <a:endParaRPr sz="1600">
              <a:solidFill>
                <a:schemeClr val="dk2"/>
              </a:solidFill>
            </a:endParaRPr>
          </a:p>
        </p:txBody>
      </p:sp>
      <p:sp>
        <p:nvSpPr>
          <p:cNvPr id="70" name="Google Shape;70;p14"/>
          <p:cNvSpPr txBox="1"/>
          <p:nvPr/>
        </p:nvSpPr>
        <p:spPr>
          <a:xfrm>
            <a:off x="6578075" y="3976325"/>
            <a:ext cx="2505300" cy="911700"/>
          </a:xfrm>
          <a:prstGeom prst="rect">
            <a:avLst/>
          </a:prstGeom>
          <a:solidFill>
            <a:srgbClr val="B6D7A8"/>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sz="1800" dirty="0">
              <a:solidFill>
                <a:schemeClr val="dk2"/>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5"/>
          <p:cNvSpPr txBox="1">
            <a:spLocks noGrp="1"/>
          </p:cNvSpPr>
          <p:nvPr>
            <p:ph type="title"/>
          </p:nvPr>
        </p:nvSpPr>
        <p:spPr>
          <a:xfrm>
            <a:off x="311700" y="2195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120" dirty="0">
                <a:latin typeface="Pacifico"/>
                <a:ea typeface="Pacifico"/>
                <a:cs typeface="Pacifico"/>
                <a:sym typeface="Pacifico"/>
              </a:rPr>
              <a:t>Reading and Phonics </a:t>
            </a:r>
            <a:endParaRPr sz="3120" dirty="0">
              <a:latin typeface="Pacifico"/>
              <a:ea typeface="Pacifico"/>
              <a:cs typeface="Pacifico"/>
              <a:sym typeface="Pacifico"/>
            </a:endParaRPr>
          </a:p>
        </p:txBody>
      </p:sp>
      <p:sp>
        <p:nvSpPr>
          <p:cNvPr id="76" name="Google Shape;76;p15"/>
          <p:cNvSpPr txBox="1"/>
          <p:nvPr/>
        </p:nvSpPr>
        <p:spPr>
          <a:xfrm>
            <a:off x="427825" y="1236125"/>
            <a:ext cx="2170200" cy="3593400"/>
          </a:xfrm>
          <a:prstGeom prst="rect">
            <a:avLst/>
          </a:prstGeom>
          <a:solidFill>
            <a:srgbClr val="D9EAD3"/>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900" b="1" dirty="0">
                <a:solidFill>
                  <a:schemeClr val="dk2"/>
                </a:solidFill>
              </a:rPr>
              <a:t>Daily Phonics </a:t>
            </a:r>
            <a:endParaRPr sz="1900" b="1" dirty="0">
              <a:solidFill>
                <a:schemeClr val="dk2"/>
              </a:solidFill>
            </a:endParaRPr>
          </a:p>
          <a:p>
            <a:pPr marL="0" lvl="0" indent="0" algn="ctr" rtl="0">
              <a:spcBef>
                <a:spcPts val="0"/>
              </a:spcBef>
              <a:spcAft>
                <a:spcPts val="0"/>
              </a:spcAft>
              <a:buNone/>
            </a:pPr>
            <a:endParaRPr sz="1900" dirty="0">
              <a:solidFill>
                <a:schemeClr val="dk2"/>
              </a:solidFill>
            </a:endParaRPr>
          </a:p>
          <a:p>
            <a:pPr marL="0" lvl="0" indent="0" algn="ctr" rtl="0">
              <a:spcBef>
                <a:spcPts val="0"/>
              </a:spcBef>
              <a:spcAft>
                <a:spcPts val="0"/>
              </a:spcAft>
              <a:buNone/>
            </a:pPr>
            <a:r>
              <a:rPr lang="en" sz="1900" dirty="0">
                <a:solidFill>
                  <a:schemeClr val="dk2"/>
                </a:solidFill>
              </a:rPr>
              <a:t>Phase 2</a:t>
            </a:r>
            <a:endParaRPr sz="1900" dirty="0">
              <a:solidFill>
                <a:schemeClr val="dk2"/>
              </a:solidFill>
            </a:endParaRPr>
          </a:p>
          <a:p>
            <a:pPr marL="0" lvl="0" indent="0" algn="ctr" rtl="0">
              <a:spcBef>
                <a:spcPts val="0"/>
              </a:spcBef>
              <a:spcAft>
                <a:spcPts val="0"/>
              </a:spcAft>
              <a:buNone/>
            </a:pPr>
            <a:r>
              <a:rPr lang="en" sz="1900" dirty="0">
                <a:solidFill>
                  <a:schemeClr val="dk2"/>
                </a:solidFill>
              </a:rPr>
              <a:t>Phase 3</a:t>
            </a:r>
            <a:endParaRPr sz="1900" dirty="0">
              <a:solidFill>
                <a:schemeClr val="dk2"/>
              </a:solidFill>
            </a:endParaRPr>
          </a:p>
          <a:p>
            <a:pPr marL="0" lvl="0" indent="0" algn="ctr" rtl="0">
              <a:spcBef>
                <a:spcPts val="0"/>
              </a:spcBef>
              <a:spcAft>
                <a:spcPts val="0"/>
              </a:spcAft>
              <a:buNone/>
            </a:pPr>
            <a:r>
              <a:rPr lang="en" sz="1900" dirty="0">
                <a:solidFill>
                  <a:schemeClr val="dk2"/>
                </a:solidFill>
              </a:rPr>
              <a:t>Phase 4</a:t>
            </a:r>
            <a:endParaRPr sz="1900" dirty="0">
              <a:solidFill>
                <a:schemeClr val="dk2"/>
              </a:solidFill>
            </a:endParaRPr>
          </a:p>
          <a:p>
            <a:pPr marL="0" lvl="0" indent="0" algn="ctr" rtl="0">
              <a:spcBef>
                <a:spcPts val="0"/>
              </a:spcBef>
              <a:spcAft>
                <a:spcPts val="0"/>
              </a:spcAft>
              <a:buNone/>
            </a:pPr>
            <a:r>
              <a:rPr lang="en" sz="1900" dirty="0">
                <a:solidFill>
                  <a:schemeClr val="dk2"/>
                </a:solidFill>
              </a:rPr>
              <a:t>Phase 5 </a:t>
            </a:r>
          </a:p>
          <a:p>
            <a:pPr marL="0" lvl="0" indent="0" algn="ctr" rtl="0">
              <a:spcBef>
                <a:spcPts val="0"/>
              </a:spcBef>
              <a:spcAft>
                <a:spcPts val="0"/>
              </a:spcAft>
              <a:buNone/>
            </a:pPr>
            <a:r>
              <a:rPr lang="en" sz="1900" dirty="0">
                <a:solidFill>
                  <a:schemeClr val="dk2"/>
                </a:solidFill>
              </a:rPr>
              <a:t>Spelling</a:t>
            </a:r>
            <a:endParaRPr sz="1900" dirty="0">
              <a:solidFill>
                <a:schemeClr val="dk2"/>
              </a:solidFill>
            </a:endParaRPr>
          </a:p>
          <a:p>
            <a:pPr marL="0" lvl="0" indent="0" algn="ctr" rtl="0">
              <a:spcBef>
                <a:spcPts val="0"/>
              </a:spcBef>
              <a:spcAft>
                <a:spcPts val="0"/>
              </a:spcAft>
              <a:buNone/>
            </a:pPr>
            <a:endParaRPr sz="1900" dirty="0">
              <a:solidFill>
                <a:schemeClr val="dk2"/>
              </a:solidFill>
            </a:endParaRPr>
          </a:p>
          <a:p>
            <a:pPr marL="0" lvl="0" indent="0" algn="ctr" rtl="0">
              <a:spcBef>
                <a:spcPts val="0"/>
              </a:spcBef>
              <a:spcAft>
                <a:spcPts val="0"/>
              </a:spcAft>
              <a:buNone/>
            </a:pPr>
            <a:endParaRPr sz="1900" dirty="0">
              <a:solidFill>
                <a:schemeClr val="dk2"/>
              </a:solidFill>
            </a:endParaRPr>
          </a:p>
          <a:p>
            <a:pPr marL="0" lvl="0" indent="0" algn="ctr" rtl="0">
              <a:spcBef>
                <a:spcPts val="0"/>
              </a:spcBef>
              <a:spcAft>
                <a:spcPts val="0"/>
              </a:spcAft>
              <a:buNone/>
            </a:pPr>
            <a:r>
              <a:rPr lang="en" sz="1900" dirty="0">
                <a:solidFill>
                  <a:schemeClr val="dk2"/>
                </a:solidFill>
              </a:rPr>
              <a:t> </a:t>
            </a:r>
            <a:endParaRPr sz="1900" dirty="0">
              <a:solidFill>
                <a:schemeClr val="dk2"/>
              </a:solidFill>
            </a:endParaRPr>
          </a:p>
        </p:txBody>
      </p:sp>
      <p:sp>
        <p:nvSpPr>
          <p:cNvPr id="77" name="Google Shape;77;p15"/>
          <p:cNvSpPr txBox="1"/>
          <p:nvPr/>
        </p:nvSpPr>
        <p:spPr>
          <a:xfrm>
            <a:off x="3116750" y="1236125"/>
            <a:ext cx="2170200" cy="3593400"/>
          </a:xfrm>
          <a:prstGeom prst="rect">
            <a:avLst/>
          </a:prstGeom>
          <a:solidFill>
            <a:srgbClr val="D9EAD3"/>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500" b="1" dirty="0">
                <a:solidFill>
                  <a:schemeClr val="dk2"/>
                </a:solidFill>
              </a:rPr>
              <a:t>Reading 3 times a week </a:t>
            </a:r>
          </a:p>
          <a:p>
            <a:pPr marL="0" lvl="0" indent="0" algn="ctr" rtl="0">
              <a:spcBef>
                <a:spcPts val="0"/>
              </a:spcBef>
              <a:spcAft>
                <a:spcPts val="0"/>
              </a:spcAft>
              <a:buNone/>
            </a:pPr>
            <a:endParaRPr sz="1000" dirty="0">
              <a:solidFill>
                <a:schemeClr val="dk2"/>
              </a:solidFill>
            </a:endParaRPr>
          </a:p>
          <a:p>
            <a:pPr marL="0" lvl="0" indent="0" algn="ctr" rtl="0">
              <a:spcBef>
                <a:spcPts val="0"/>
              </a:spcBef>
              <a:spcAft>
                <a:spcPts val="0"/>
              </a:spcAft>
              <a:buNone/>
            </a:pPr>
            <a:r>
              <a:rPr lang="en" sz="1500" dirty="0">
                <a:solidFill>
                  <a:schemeClr val="dk2"/>
                </a:solidFill>
              </a:rPr>
              <a:t>Books home on a </a:t>
            </a:r>
            <a:r>
              <a:rPr lang="en-GB" sz="1500" dirty="0">
                <a:solidFill>
                  <a:schemeClr val="dk2"/>
                </a:solidFill>
              </a:rPr>
              <a:t>Friday</a:t>
            </a:r>
            <a:endParaRPr sz="1500" dirty="0">
              <a:solidFill>
                <a:schemeClr val="dk2"/>
              </a:solidFill>
            </a:endParaRPr>
          </a:p>
          <a:p>
            <a:pPr marL="0" lvl="0" indent="0" algn="ctr" rtl="0">
              <a:spcBef>
                <a:spcPts val="0"/>
              </a:spcBef>
              <a:spcAft>
                <a:spcPts val="0"/>
              </a:spcAft>
              <a:buNone/>
            </a:pPr>
            <a:endParaRPr sz="1500" dirty="0">
              <a:solidFill>
                <a:schemeClr val="dk2"/>
              </a:solidFill>
            </a:endParaRPr>
          </a:p>
          <a:p>
            <a:pPr marL="0" lvl="0" indent="0" algn="ctr" rtl="0">
              <a:spcBef>
                <a:spcPts val="0"/>
              </a:spcBef>
              <a:spcAft>
                <a:spcPts val="0"/>
              </a:spcAft>
              <a:buNone/>
            </a:pPr>
            <a:r>
              <a:rPr lang="en" sz="1500" dirty="0">
                <a:solidFill>
                  <a:schemeClr val="dk2"/>
                </a:solidFill>
              </a:rPr>
              <a:t>Collected back in on a Monday </a:t>
            </a:r>
            <a:endParaRPr sz="1500" dirty="0">
              <a:solidFill>
                <a:schemeClr val="dk2"/>
              </a:solidFill>
            </a:endParaRPr>
          </a:p>
          <a:p>
            <a:pPr marL="0" lvl="0" indent="0" algn="ctr" rtl="0">
              <a:spcBef>
                <a:spcPts val="0"/>
              </a:spcBef>
              <a:spcAft>
                <a:spcPts val="0"/>
              </a:spcAft>
              <a:buNone/>
            </a:pPr>
            <a:endParaRPr sz="1500" dirty="0">
              <a:solidFill>
                <a:schemeClr val="dk2"/>
              </a:solidFill>
            </a:endParaRPr>
          </a:p>
          <a:p>
            <a:pPr marL="0" lvl="0" indent="0" algn="ctr" rtl="0">
              <a:spcBef>
                <a:spcPts val="0"/>
              </a:spcBef>
              <a:spcAft>
                <a:spcPts val="0"/>
              </a:spcAft>
              <a:buNone/>
            </a:pPr>
            <a:r>
              <a:rPr lang="en" sz="1500" dirty="0">
                <a:solidFill>
                  <a:schemeClr val="dk2"/>
                </a:solidFill>
              </a:rPr>
              <a:t>Books will be signed in and out by teachers and </a:t>
            </a:r>
            <a:r>
              <a:rPr lang="en" sz="1500" b="1" dirty="0">
                <a:solidFill>
                  <a:schemeClr val="dk2"/>
                </a:solidFill>
              </a:rPr>
              <a:t>MUST</a:t>
            </a:r>
            <a:r>
              <a:rPr lang="en" sz="1500" dirty="0">
                <a:solidFill>
                  <a:schemeClr val="dk2"/>
                </a:solidFill>
              </a:rPr>
              <a:t> be returned on a Monday.  </a:t>
            </a:r>
            <a:endParaRPr sz="1500" dirty="0">
              <a:solidFill>
                <a:schemeClr val="dk2"/>
              </a:solidFill>
            </a:endParaRPr>
          </a:p>
          <a:p>
            <a:pPr marL="0" lvl="0" indent="0" algn="ctr" rtl="0">
              <a:spcBef>
                <a:spcPts val="0"/>
              </a:spcBef>
              <a:spcAft>
                <a:spcPts val="0"/>
              </a:spcAft>
              <a:buNone/>
            </a:pPr>
            <a:r>
              <a:rPr lang="en" sz="1000" dirty="0">
                <a:solidFill>
                  <a:srgbClr val="0000FF"/>
                </a:solidFill>
              </a:rPr>
              <a:t>Charges will be issued for lost or damaged books.</a:t>
            </a:r>
            <a:endParaRPr sz="1000" dirty="0">
              <a:solidFill>
                <a:srgbClr val="0000FF"/>
              </a:solidFill>
            </a:endParaRPr>
          </a:p>
        </p:txBody>
      </p:sp>
      <p:sp>
        <p:nvSpPr>
          <p:cNvPr id="78" name="Google Shape;78;p15"/>
          <p:cNvSpPr txBox="1"/>
          <p:nvPr/>
        </p:nvSpPr>
        <p:spPr>
          <a:xfrm>
            <a:off x="5805675" y="1236125"/>
            <a:ext cx="2170200" cy="3593400"/>
          </a:xfrm>
          <a:prstGeom prst="rect">
            <a:avLst/>
          </a:prstGeom>
          <a:solidFill>
            <a:srgbClr val="D9EAD3"/>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900" b="1" dirty="0">
                <a:solidFill>
                  <a:schemeClr val="dk2"/>
                </a:solidFill>
              </a:rPr>
              <a:t>Library </a:t>
            </a:r>
            <a:endParaRPr sz="1900" b="1" dirty="0">
              <a:solidFill>
                <a:schemeClr val="dk2"/>
              </a:solidFill>
            </a:endParaRPr>
          </a:p>
          <a:p>
            <a:pPr marL="0" lvl="0" indent="0" algn="ctr" rtl="0">
              <a:spcBef>
                <a:spcPts val="0"/>
              </a:spcBef>
              <a:spcAft>
                <a:spcPts val="0"/>
              </a:spcAft>
              <a:buNone/>
            </a:pPr>
            <a:endParaRPr sz="1900" b="1" dirty="0">
              <a:solidFill>
                <a:schemeClr val="dk2"/>
              </a:solidFill>
            </a:endParaRPr>
          </a:p>
          <a:p>
            <a:pPr lvl="0" algn="ctr"/>
            <a:r>
              <a:rPr lang="en" sz="1800" dirty="0">
                <a:solidFill>
                  <a:schemeClr val="dk2"/>
                </a:solidFill>
              </a:rPr>
              <a:t>Children will visit the library every week. Sparrowhawks will visit on Th</a:t>
            </a:r>
            <a:r>
              <a:rPr lang="en-GB" sz="1800" dirty="0">
                <a:solidFill>
                  <a:schemeClr val="dk2"/>
                </a:solidFill>
              </a:rPr>
              <a:t>u</a:t>
            </a:r>
            <a:r>
              <a:rPr lang="en" sz="1800" dirty="0" err="1">
                <a:solidFill>
                  <a:schemeClr val="dk2"/>
                </a:solidFill>
              </a:rPr>
              <a:t>rsdays</a:t>
            </a:r>
            <a:endParaRPr sz="1800" dirty="0">
              <a:solidFill>
                <a:schemeClr val="dk2"/>
              </a:solidFill>
            </a:endParaRPr>
          </a:p>
          <a:p>
            <a:pPr marL="0" lvl="0" indent="0" algn="ctr" rtl="0">
              <a:spcBef>
                <a:spcPts val="0"/>
              </a:spcBef>
              <a:spcAft>
                <a:spcPts val="0"/>
              </a:spcAft>
              <a:buNone/>
            </a:pPr>
            <a:r>
              <a:rPr lang="en" sz="1800" dirty="0">
                <a:solidFill>
                  <a:schemeClr val="dk2"/>
                </a:solidFill>
              </a:rPr>
              <a:t>Please have these in bags each week so they can be changed</a:t>
            </a:r>
            <a:r>
              <a:rPr lang="en" sz="1900" dirty="0">
                <a:solidFill>
                  <a:schemeClr val="dk2"/>
                </a:solidFill>
              </a:rPr>
              <a:t>.</a:t>
            </a:r>
            <a:r>
              <a:rPr lang="en" sz="1900" b="1" dirty="0">
                <a:solidFill>
                  <a:schemeClr val="dk2"/>
                </a:solidFill>
              </a:rPr>
              <a:t> </a:t>
            </a:r>
            <a:endParaRPr sz="1900" b="1" dirty="0">
              <a:solidFill>
                <a:schemeClr val="dk2"/>
              </a:solidFill>
            </a:endParaRPr>
          </a:p>
        </p:txBody>
      </p:sp>
      <p:pic>
        <p:nvPicPr>
          <p:cNvPr id="79" name="Google Shape;79;p15"/>
          <p:cNvPicPr preferRelativeResize="0"/>
          <p:nvPr/>
        </p:nvPicPr>
        <p:blipFill>
          <a:blip r:embed="rId3">
            <a:alphaModFix/>
          </a:blip>
          <a:stretch>
            <a:fillRect/>
          </a:stretch>
        </p:blipFill>
        <p:spPr>
          <a:xfrm>
            <a:off x="6585926" y="83699"/>
            <a:ext cx="2303975" cy="10932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6"/>
          <p:cNvSpPr txBox="1">
            <a:spLocks noGrp="1"/>
          </p:cNvSpPr>
          <p:nvPr>
            <p:ph type="title"/>
          </p:nvPr>
        </p:nvSpPr>
        <p:spPr>
          <a:xfrm>
            <a:off x="311700" y="2195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120" dirty="0">
                <a:latin typeface="Pacifico"/>
                <a:ea typeface="Pacifico"/>
                <a:cs typeface="Pacifico"/>
                <a:sym typeface="Pacifico"/>
              </a:rPr>
              <a:t>Yearly Overview  </a:t>
            </a:r>
            <a:endParaRPr sz="3120" dirty="0">
              <a:latin typeface="Pacifico"/>
              <a:ea typeface="Pacifico"/>
              <a:cs typeface="Pacifico"/>
              <a:sym typeface="Pacifico"/>
            </a:endParaRPr>
          </a:p>
        </p:txBody>
      </p:sp>
      <p:sp>
        <p:nvSpPr>
          <p:cNvPr id="85" name="Google Shape;85;p16"/>
          <p:cNvSpPr txBox="1"/>
          <p:nvPr/>
        </p:nvSpPr>
        <p:spPr>
          <a:xfrm>
            <a:off x="216450" y="993450"/>
            <a:ext cx="1775700" cy="1578300"/>
          </a:xfrm>
          <a:prstGeom prst="rect">
            <a:avLst/>
          </a:prstGeom>
          <a:solidFill>
            <a:srgbClr val="F9CB9C"/>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b="1" dirty="0">
                <a:solidFill>
                  <a:schemeClr val="dk2"/>
                </a:solidFill>
              </a:rPr>
              <a:t>Autumn 1 </a:t>
            </a:r>
          </a:p>
          <a:p>
            <a:pPr marL="0" lvl="0" indent="0" algn="ctr" rtl="0">
              <a:spcBef>
                <a:spcPts val="0"/>
              </a:spcBef>
              <a:spcAft>
                <a:spcPts val="0"/>
              </a:spcAft>
              <a:buNone/>
            </a:pPr>
            <a:r>
              <a:rPr lang="en" sz="1200" b="1" dirty="0">
                <a:solidFill>
                  <a:schemeClr val="dk2"/>
                </a:solidFill>
              </a:rPr>
              <a:t>Space</a:t>
            </a:r>
          </a:p>
          <a:p>
            <a:pPr lvl="0" algn="ctr"/>
            <a:r>
              <a:rPr lang="en-GB" i="1" dirty="0"/>
              <a:t>How did Neil Armstrong   and Mae Jemison help us learn more about space?</a:t>
            </a:r>
            <a:endParaRPr sz="1200" i="1" dirty="0">
              <a:solidFill>
                <a:schemeClr val="dk2"/>
              </a:solidFill>
            </a:endParaRPr>
          </a:p>
        </p:txBody>
      </p:sp>
      <p:sp>
        <p:nvSpPr>
          <p:cNvPr id="86" name="Google Shape;86;p16"/>
          <p:cNvSpPr txBox="1"/>
          <p:nvPr/>
        </p:nvSpPr>
        <p:spPr>
          <a:xfrm>
            <a:off x="2200775" y="993450"/>
            <a:ext cx="1775700" cy="1578300"/>
          </a:xfrm>
          <a:prstGeom prst="rect">
            <a:avLst/>
          </a:prstGeom>
          <a:solidFill>
            <a:srgbClr val="FCE5CD"/>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b="1" dirty="0">
                <a:solidFill>
                  <a:schemeClr val="dk2"/>
                </a:solidFill>
              </a:rPr>
              <a:t>Autumn 2 </a:t>
            </a:r>
            <a:endParaRPr sz="1200" b="1" dirty="0">
              <a:solidFill>
                <a:schemeClr val="dk2"/>
              </a:solidFill>
            </a:endParaRPr>
          </a:p>
          <a:p>
            <a:pPr marL="0" lvl="0" indent="0" algn="ctr" rtl="0">
              <a:spcBef>
                <a:spcPts val="0"/>
              </a:spcBef>
              <a:spcAft>
                <a:spcPts val="0"/>
              </a:spcAft>
              <a:buNone/>
            </a:pPr>
            <a:r>
              <a:rPr lang="en-GB" sz="1200" b="1" dirty="0">
                <a:solidFill>
                  <a:schemeClr val="dk2"/>
                </a:solidFill>
              </a:rPr>
              <a:t>Rainforests</a:t>
            </a:r>
          </a:p>
          <a:p>
            <a:pPr marL="0" lvl="0" indent="0" algn="ctr" rtl="0">
              <a:spcBef>
                <a:spcPts val="0"/>
              </a:spcBef>
              <a:spcAft>
                <a:spcPts val="0"/>
              </a:spcAft>
              <a:buNone/>
            </a:pPr>
            <a:endParaRPr lang="en-GB" sz="1200" b="1" dirty="0">
              <a:solidFill>
                <a:schemeClr val="dk2"/>
              </a:solidFill>
            </a:endParaRPr>
          </a:p>
          <a:p>
            <a:pPr lvl="0" algn="ctr"/>
            <a:r>
              <a:rPr lang="en-GB" i="1" dirty="0"/>
              <a:t>Why does  the  world need rainforests? </a:t>
            </a:r>
            <a:endParaRPr lang="en-GB" sz="1200" i="1" dirty="0">
              <a:solidFill>
                <a:schemeClr val="dk2"/>
              </a:solidFill>
            </a:endParaRPr>
          </a:p>
          <a:p>
            <a:pPr marL="0" lvl="0" indent="0" algn="ctr" rtl="0">
              <a:spcBef>
                <a:spcPts val="0"/>
              </a:spcBef>
              <a:spcAft>
                <a:spcPts val="0"/>
              </a:spcAft>
              <a:buNone/>
            </a:pPr>
            <a:endParaRPr lang="en-GB" sz="1200" b="1" dirty="0">
              <a:solidFill>
                <a:schemeClr val="dk2"/>
              </a:solidFill>
            </a:endParaRPr>
          </a:p>
        </p:txBody>
      </p:sp>
      <p:sp>
        <p:nvSpPr>
          <p:cNvPr id="87" name="Google Shape;87;p16"/>
          <p:cNvSpPr txBox="1"/>
          <p:nvPr/>
        </p:nvSpPr>
        <p:spPr>
          <a:xfrm>
            <a:off x="4287250" y="993450"/>
            <a:ext cx="1775700" cy="1578300"/>
          </a:xfrm>
          <a:prstGeom prst="rect">
            <a:avLst/>
          </a:prstGeom>
          <a:solidFill>
            <a:srgbClr val="93C47D"/>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b="1" dirty="0">
                <a:solidFill>
                  <a:schemeClr val="dk2"/>
                </a:solidFill>
              </a:rPr>
              <a:t>Spring 1  </a:t>
            </a:r>
            <a:endParaRPr sz="1200" b="1" dirty="0">
              <a:solidFill>
                <a:schemeClr val="dk2"/>
              </a:solidFill>
            </a:endParaRPr>
          </a:p>
          <a:p>
            <a:pPr marL="0" lvl="0" indent="0" algn="ctr" rtl="0">
              <a:spcBef>
                <a:spcPts val="0"/>
              </a:spcBef>
              <a:spcAft>
                <a:spcPts val="0"/>
              </a:spcAft>
              <a:buNone/>
            </a:pPr>
            <a:r>
              <a:rPr lang="en" sz="1200" b="1" dirty="0">
                <a:solidFill>
                  <a:schemeClr val="dk2"/>
                </a:solidFill>
              </a:rPr>
              <a:t>African adventure</a:t>
            </a:r>
          </a:p>
          <a:p>
            <a:pPr marL="0" lvl="0" indent="0" algn="ctr" rtl="0">
              <a:spcBef>
                <a:spcPts val="0"/>
              </a:spcBef>
              <a:spcAft>
                <a:spcPts val="0"/>
              </a:spcAft>
              <a:buNone/>
            </a:pPr>
            <a:endParaRPr lang="en" sz="1200" dirty="0">
              <a:solidFill>
                <a:schemeClr val="dk2"/>
              </a:solidFill>
            </a:endParaRPr>
          </a:p>
          <a:p>
            <a:pPr lvl="0" algn="ctr"/>
            <a:r>
              <a:rPr lang="en-GB" i="1" dirty="0"/>
              <a:t>How is life in Africa different from life in England?</a:t>
            </a:r>
            <a:endParaRPr lang="en" sz="1200" i="1" dirty="0">
              <a:solidFill>
                <a:schemeClr val="dk2"/>
              </a:solidFill>
            </a:endParaRPr>
          </a:p>
        </p:txBody>
      </p:sp>
      <p:sp>
        <p:nvSpPr>
          <p:cNvPr id="88" name="Google Shape;88;p16"/>
          <p:cNvSpPr txBox="1"/>
          <p:nvPr/>
        </p:nvSpPr>
        <p:spPr>
          <a:xfrm>
            <a:off x="6373725" y="993450"/>
            <a:ext cx="1775700" cy="1578300"/>
          </a:xfrm>
          <a:prstGeom prst="rect">
            <a:avLst/>
          </a:prstGeom>
          <a:solidFill>
            <a:srgbClr val="B6D7A8"/>
          </a:solidFill>
          <a:ln>
            <a:noFill/>
          </a:ln>
        </p:spPr>
        <p:txBody>
          <a:bodyPr spcFirstLastPara="1" wrap="square" lIns="91425" tIns="91425" rIns="91425" bIns="91425" anchor="t" anchorCtr="0">
            <a:noAutofit/>
          </a:bodyPr>
          <a:lstStyle/>
          <a:p>
            <a:pPr algn="ctr"/>
            <a:r>
              <a:rPr lang="en" sz="1200" b="1" dirty="0">
                <a:solidFill>
                  <a:schemeClr val="dk2"/>
                </a:solidFill>
              </a:rPr>
              <a:t>Spring 2</a:t>
            </a:r>
          </a:p>
          <a:p>
            <a:pPr algn="ctr"/>
            <a:r>
              <a:rPr lang="en" sz="1200" b="1" dirty="0">
                <a:solidFill>
                  <a:schemeClr val="dk2"/>
                </a:solidFill>
              </a:rPr>
              <a:t>Flight</a:t>
            </a:r>
          </a:p>
          <a:p>
            <a:pPr algn="ctr"/>
            <a:endParaRPr lang="en" sz="1200" b="1" dirty="0">
              <a:solidFill>
                <a:schemeClr val="dk2"/>
              </a:solidFill>
            </a:endParaRPr>
          </a:p>
          <a:p>
            <a:pPr algn="ctr"/>
            <a:r>
              <a:rPr lang="en-GB" i="1" dirty="0"/>
              <a:t>What did Samuel Cody teach us about flight? </a:t>
            </a:r>
            <a:endParaRPr sz="1200" dirty="0">
              <a:solidFill>
                <a:schemeClr val="dk2"/>
              </a:solidFill>
            </a:endParaRPr>
          </a:p>
        </p:txBody>
      </p:sp>
      <p:sp>
        <p:nvSpPr>
          <p:cNvPr id="89" name="Google Shape;89;p16"/>
          <p:cNvSpPr txBox="1"/>
          <p:nvPr/>
        </p:nvSpPr>
        <p:spPr>
          <a:xfrm>
            <a:off x="3088625" y="3143268"/>
            <a:ext cx="1775700" cy="1578300"/>
          </a:xfrm>
          <a:prstGeom prst="rect">
            <a:avLst/>
          </a:prstGeom>
          <a:solidFill>
            <a:srgbClr val="9FC5E8"/>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b="1" dirty="0">
                <a:solidFill>
                  <a:schemeClr val="dk2"/>
                </a:solidFill>
              </a:rPr>
              <a:t>Summer 1</a:t>
            </a:r>
            <a:endParaRPr sz="1200" b="1" dirty="0">
              <a:solidFill>
                <a:schemeClr val="dk2"/>
              </a:solidFill>
            </a:endParaRPr>
          </a:p>
          <a:p>
            <a:pPr lvl="0" algn="ctr"/>
            <a:r>
              <a:rPr lang="en-GB" sz="1200" b="1" dirty="0">
                <a:solidFill>
                  <a:schemeClr val="dk2"/>
                </a:solidFill>
              </a:rPr>
              <a:t>Britain’s Coastline</a:t>
            </a:r>
          </a:p>
          <a:p>
            <a:pPr lvl="0" algn="ctr"/>
            <a:endParaRPr lang="en-GB" sz="1200" b="1" dirty="0">
              <a:solidFill>
                <a:schemeClr val="dk2"/>
              </a:solidFill>
            </a:endParaRPr>
          </a:p>
          <a:p>
            <a:pPr lvl="0" algn="ctr"/>
            <a:r>
              <a:rPr lang="en-GB" i="1" dirty="0"/>
              <a:t>What are Britain’s coastlines used for? </a:t>
            </a:r>
            <a:endParaRPr lang="en-GB" sz="1200" b="1" dirty="0">
              <a:solidFill>
                <a:schemeClr val="dk2"/>
              </a:solidFill>
            </a:endParaRPr>
          </a:p>
        </p:txBody>
      </p:sp>
      <p:sp>
        <p:nvSpPr>
          <p:cNvPr id="90" name="Google Shape;90;p16"/>
          <p:cNvSpPr txBox="1"/>
          <p:nvPr/>
        </p:nvSpPr>
        <p:spPr>
          <a:xfrm>
            <a:off x="5377396" y="3143268"/>
            <a:ext cx="1775700" cy="1578300"/>
          </a:xfrm>
          <a:prstGeom prst="rect">
            <a:avLst/>
          </a:prstGeom>
          <a:solidFill>
            <a:srgbClr val="CFE2F3"/>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b="1" dirty="0">
                <a:solidFill>
                  <a:schemeClr val="dk2"/>
                </a:solidFill>
              </a:rPr>
              <a:t>Summer 2 </a:t>
            </a:r>
            <a:endParaRPr sz="1200" b="1" dirty="0">
              <a:solidFill>
                <a:schemeClr val="dk2"/>
              </a:solidFill>
            </a:endParaRPr>
          </a:p>
          <a:p>
            <a:pPr marL="0" lvl="0" indent="0" algn="ctr" rtl="0">
              <a:spcBef>
                <a:spcPts val="0"/>
              </a:spcBef>
              <a:spcAft>
                <a:spcPts val="0"/>
              </a:spcAft>
              <a:buNone/>
            </a:pPr>
            <a:r>
              <a:rPr lang="en" sz="1200" b="1" dirty="0">
                <a:solidFill>
                  <a:schemeClr val="dk2"/>
                </a:solidFill>
              </a:rPr>
              <a:t>Oceans</a:t>
            </a:r>
          </a:p>
          <a:p>
            <a:pPr marL="0" lvl="0" indent="0" algn="ctr" rtl="0">
              <a:spcBef>
                <a:spcPts val="0"/>
              </a:spcBef>
              <a:spcAft>
                <a:spcPts val="0"/>
              </a:spcAft>
              <a:buNone/>
            </a:pPr>
            <a:endParaRPr lang="en" sz="1200" b="1" dirty="0">
              <a:solidFill>
                <a:schemeClr val="dk2"/>
              </a:solidFill>
            </a:endParaRPr>
          </a:p>
          <a:p>
            <a:pPr lvl="0" algn="ctr"/>
            <a:r>
              <a:rPr lang="en-GB" i="1" dirty="0"/>
              <a:t>Why are our oceans magnificent?</a:t>
            </a:r>
            <a:r>
              <a:rPr lang="en" sz="1200" dirty="0">
                <a:solidFill>
                  <a:schemeClr val="dk2"/>
                </a:solidFill>
              </a:rPr>
              <a:t> </a:t>
            </a:r>
            <a:endParaRPr sz="1200" dirty="0">
              <a:solidFill>
                <a:schemeClr val="dk2"/>
              </a:solidFill>
            </a:endParaRPr>
          </a:p>
          <a:p>
            <a:pPr lvl="0" algn="ctr"/>
            <a:r>
              <a:rPr lang="en" sz="1800" dirty="0">
                <a:solidFill>
                  <a:schemeClr val="dk2"/>
                </a:solidFill>
              </a:rPr>
              <a:t> </a:t>
            </a:r>
            <a:endParaRPr sz="1200" dirty="0">
              <a:solidFill>
                <a:schemeClr val="dk2"/>
              </a:solidFill>
            </a:endParaRPr>
          </a:p>
        </p:txBody>
      </p:sp>
      <p:pic>
        <p:nvPicPr>
          <p:cNvPr id="1026" name="Picture 2" descr="1,000+ British Seaside Cartoons Stock Illustrations, Royalty ...">
            <a:extLst>
              <a:ext uri="{FF2B5EF4-FFF2-40B4-BE49-F238E27FC236}">
                <a16:creationId xmlns:a16="http://schemas.microsoft.com/office/drawing/2014/main" id="{A6ED38E7-44F5-AE18-CCD3-0818F92504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6586" y="3379968"/>
            <a:ext cx="1181100" cy="11049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artoon Ocean Surface Stock ...">
            <a:extLst>
              <a:ext uri="{FF2B5EF4-FFF2-40B4-BE49-F238E27FC236}">
                <a16:creationId xmlns:a16="http://schemas.microsoft.com/office/drawing/2014/main" id="{E963705B-0CEC-FBDD-EFFC-DA3DDDC194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4035" y="3478207"/>
            <a:ext cx="1230779" cy="89383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Outer Space Cartoon Stock Illustrations ...">
            <a:extLst>
              <a:ext uri="{FF2B5EF4-FFF2-40B4-BE49-F238E27FC236}">
                <a16:creationId xmlns:a16="http://schemas.microsoft.com/office/drawing/2014/main" id="{D2B7C9DA-3B17-3F31-C664-BE7DF20768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6376" y="2604265"/>
            <a:ext cx="762450" cy="117526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47,300+ Cartoon Airplane Stock Photos ...">
            <a:extLst>
              <a:ext uri="{FF2B5EF4-FFF2-40B4-BE49-F238E27FC236}">
                <a16:creationId xmlns:a16="http://schemas.microsoft.com/office/drawing/2014/main" id="{72187E01-8A11-FFD0-1FE7-4117E84B8E3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10965" y="219575"/>
            <a:ext cx="1121335" cy="90155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660+ Cartoon Of The Amazon Rainforest ...">
            <a:extLst>
              <a:ext uri="{FF2B5EF4-FFF2-40B4-BE49-F238E27FC236}">
                <a16:creationId xmlns:a16="http://schemas.microsoft.com/office/drawing/2014/main" id="{F91FEEE7-FE27-3528-B76A-F162881B56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64575" y="219575"/>
            <a:ext cx="820525" cy="83156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Lot 36 - 2019 - East African Art Auction">
            <a:extLst>
              <a:ext uri="{FF2B5EF4-FFF2-40B4-BE49-F238E27FC236}">
                <a16:creationId xmlns:a16="http://schemas.microsoft.com/office/drawing/2014/main" id="{33DE1E5A-9D54-9A25-EC4B-065DD0AEA02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96457" y="2280161"/>
            <a:ext cx="744875" cy="9855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6557" y="365197"/>
            <a:ext cx="8520600" cy="572700"/>
          </a:xfrm>
        </p:spPr>
        <p:txBody>
          <a:bodyPr>
            <a:normAutofit fontScale="90000"/>
          </a:bodyPr>
          <a:lstStyle/>
          <a:p>
            <a:r>
              <a:rPr lang="en-GB" dirty="0">
                <a:latin typeface="Lucida Handwriting" panose="03010101010101010101" pitchFamily="66" charset="0"/>
              </a:rPr>
              <a:t>Things to remember</a:t>
            </a:r>
          </a:p>
        </p:txBody>
      </p:sp>
      <p:sp>
        <p:nvSpPr>
          <p:cNvPr id="4" name="Google Shape;76;p15"/>
          <p:cNvSpPr txBox="1"/>
          <p:nvPr/>
        </p:nvSpPr>
        <p:spPr>
          <a:xfrm>
            <a:off x="221553" y="1243948"/>
            <a:ext cx="2772575" cy="3593400"/>
          </a:xfrm>
          <a:prstGeom prst="rect">
            <a:avLst/>
          </a:prstGeom>
          <a:solidFill>
            <a:srgbClr val="D9EAD3"/>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900" b="1" dirty="0">
                <a:solidFill>
                  <a:schemeClr val="dk2"/>
                </a:solidFill>
              </a:rPr>
              <a:t>PE days</a:t>
            </a:r>
          </a:p>
          <a:p>
            <a:pPr marL="0" lvl="0" indent="0" algn="ctr" rtl="0">
              <a:spcBef>
                <a:spcPts val="0"/>
              </a:spcBef>
              <a:spcAft>
                <a:spcPts val="0"/>
              </a:spcAft>
              <a:buNone/>
            </a:pPr>
            <a:endParaRPr lang="en-GB" sz="1900" dirty="0">
              <a:solidFill>
                <a:schemeClr val="dk2"/>
              </a:solidFill>
            </a:endParaRPr>
          </a:p>
          <a:p>
            <a:pPr marL="0" lvl="0" indent="0" algn="ctr" rtl="0">
              <a:spcBef>
                <a:spcPts val="0"/>
              </a:spcBef>
              <a:spcAft>
                <a:spcPts val="0"/>
              </a:spcAft>
              <a:buNone/>
            </a:pPr>
            <a:r>
              <a:rPr lang="en-GB" sz="1900" dirty="0" err="1">
                <a:solidFill>
                  <a:schemeClr val="dk2"/>
                </a:solidFill>
              </a:rPr>
              <a:t>Sparrowhawks</a:t>
            </a:r>
            <a:r>
              <a:rPr lang="en-GB" sz="1900" dirty="0">
                <a:solidFill>
                  <a:schemeClr val="dk2"/>
                </a:solidFill>
              </a:rPr>
              <a:t> on Monday and Friday</a:t>
            </a:r>
          </a:p>
          <a:p>
            <a:pPr marL="0" lvl="0" indent="0" algn="ctr" rtl="0">
              <a:spcBef>
                <a:spcPts val="0"/>
              </a:spcBef>
              <a:spcAft>
                <a:spcPts val="0"/>
              </a:spcAft>
              <a:buNone/>
            </a:pPr>
            <a:endParaRPr lang="en-GB" sz="1900" dirty="0">
              <a:solidFill>
                <a:schemeClr val="dk2"/>
              </a:solidFill>
            </a:endParaRPr>
          </a:p>
          <a:p>
            <a:pPr marL="0" lvl="0" indent="0" algn="ctr" rtl="0">
              <a:spcBef>
                <a:spcPts val="0"/>
              </a:spcBef>
              <a:spcAft>
                <a:spcPts val="0"/>
              </a:spcAft>
              <a:buNone/>
            </a:pPr>
            <a:r>
              <a:rPr lang="en-GB" sz="1900" dirty="0">
                <a:solidFill>
                  <a:schemeClr val="dk2"/>
                </a:solidFill>
              </a:rPr>
              <a:t>Kestrels and Barn owls on Wednesday and Friday </a:t>
            </a:r>
            <a:endParaRPr sz="1900" dirty="0">
              <a:solidFill>
                <a:schemeClr val="dk2"/>
              </a:solidFill>
            </a:endParaRPr>
          </a:p>
        </p:txBody>
      </p:sp>
      <p:sp>
        <p:nvSpPr>
          <p:cNvPr id="5" name="Google Shape;76;p15"/>
          <p:cNvSpPr txBox="1"/>
          <p:nvPr/>
        </p:nvSpPr>
        <p:spPr>
          <a:xfrm>
            <a:off x="5384626" y="1243948"/>
            <a:ext cx="2772575" cy="3593400"/>
          </a:xfrm>
          <a:prstGeom prst="rect">
            <a:avLst/>
          </a:prstGeom>
          <a:solidFill>
            <a:schemeClr val="accent6">
              <a:lumMod val="20000"/>
              <a:lumOff val="80000"/>
            </a:schemeClr>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900" b="1" dirty="0">
                <a:solidFill>
                  <a:schemeClr val="dk2"/>
                </a:solidFill>
              </a:rPr>
              <a:t>Homework/spelling</a:t>
            </a:r>
          </a:p>
          <a:p>
            <a:pPr marL="0" lvl="0" indent="0" algn="ctr" rtl="0">
              <a:spcBef>
                <a:spcPts val="0"/>
              </a:spcBef>
              <a:spcAft>
                <a:spcPts val="0"/>
              </a:spcAft>
              <a:buNone/>
            </a:pPr>
            <a:endParaRPr lang="en-GB" sz="1900" b="1" dirty="0">
              <a:solidFill>
                <a:schemeClr val="dk2"/>
              </a:solidFill>
            </a:endParaRPr>
          </a:p>
          <a:p>
            <a:pPr marL="0" lvl="0" indent="0" algn="ctr" rtl="0">
              <a:spcBef>
                <a:spcPts val="0"/>
              </a:spcBef>
              <a:spcAft>
                <a:spcPts val="0"/>
              </a:spcAft>
              <a:buNone/>
            </a:pPr>
            <a:r>
              <a:rPr lang="en-GB" sz="1900" dirty="0">
                <a:solidFill>
                  <a:schemeClr val="dk2"/>
                </a:solidFill>
              </a:rPr>
              <a:t>Spelling – Children will take home weekly spellings. Please practice these at home with your child.</a:t>
            </a:r>
          </a:p>
          <a:p>
            <a:pPr marL="0" lvl="0" indent="0" algn="ctr" rtl="0">
              <a:spcBef>
                <a:spcPts val="0"/>
              </a:spcBef>
              <a:spcAft>
                <a:spcPts val="0"/>
              </a:spcAft>
              <a:buNone/>
            </a:pPr>
            <a:endParaRPr lang="en-GB" sz="1900" dirty="0">
              <a:solidFill>
                <a:schemeClr val="dk2"/>
              </a:solidFill>
            </a:endParaRPr>
          </a:p>
        </p:txBody>
      </p:sp>
    </p:spTree>
    <p:extLst>
      <p:ext uri="{BB962C8B-B14F-4D97-AF65-F5344CB8AC3E}">
        <p14:creationId xmlns:p14="http://schemas.microsoft.com/office/powerpoint/2010/main" val="40426633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18"/>
          <p:cNvSpPr txBox="1">
            <a:spLocks noGrp="1"/>
          </p:cNvSpPr>
          <p:nvPr>
            <p:ph type="title"/>
          </p:nvPr>
        </p:nvSpPr>
        <p:spPr>
          <a:xfrm>
            <a:off x="1619505" y="3439097"/>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120" dirty="0">
                <a:latin typeface="Pacifico"/>
                <a:ea typeface="Pacifico"/>
                <a:cs typeface="Pacifico"/>
                <a:sym typeface="Pacifico"/>
              </a:rPr>
              <a:t>Questions    </a:t>
            </a:r>
            <a:endParaRPr sz="3120" dirty="0">
              <a:latin typeface="Pacifico"/>
              <a:ea typeface="Pacifico"/>
              <a:cs typeface="Pacifico"/>
              <a:sym typeface="Pacifico"/>
            </a:endParaRPr>
          </a:p>
        </p:txBody>
      </p:sp>
      <p:pic>
        <p:nvPicPr>
          <p:cNvPr id="112" name="Google Shape;112;p18"/>
          <p:cNvPicPr preferRelativeResize="0"/>
          <p:nvPr/>
        </p:nvPicPr>
        <p:blipFill>
          <a:blip r:embed="rId3">
            <a:alphaModFix/>
          </a:blip>
          <a:stretch>
            <a:fillRect/>
          </a:stretch>
        </p:blipFill>
        <p:spPr>
          <a:xfrm>
            <a:off x="5220585" y="2211571"/>
            <a:ext cx="2488020" cy="3027753"/>
          </a:xfrm>
          <a:prstGeom prst="rect">
            <a:avLst/>
          </a:prstGeom>
          <a:noFill/>
          <a:ln>
            <a:noFill/>
          </a:ln>
        </p:spPr>
      </p:pic>
      <p:sp>
        <p:nvSpPr>
          <p:cNvPr id="2" name="TextBox 1">
            <a:extLst>
              <a:ext uri="{FF2B5EF4-FFF2-40B4-BE49-F238E27FC236}">
                <a16:creationId xmlns:a16="http://schemas.microsoft.com/office/drawing/2014/main" id="{4806E066-8FFB-9C7C-5288-4C60CCA7A373}"/>
              </a:ext>
            </a:extLst>
          </p:cNvPr>
          <p:cNvSpPr txBox="1"/>
          <p:nvPr/>
        </p:nvSpPr>
        <p:spPr>
          <a:xfrm>
            <a:off x="372140" y="361507"/>
            <a:ext cx="6666613" cy="1323439"/>
          </a:xfrm>
          <a:prstGeom prst="rect">
            <a:avLst/>
          </a:prstGeom>
          <a:noFill/>
        </p:spPr>
        <p:txBody>
          <a:bodyPr wrap="square" rtlCol="0">
            <a:spAutoFit/>
          </a:bodyPr>
          <a:lstStyle/>
          <a:p>
            <a:r>
              <a:rPr lang="en-US" sz="2000" i="1" dirty="0">
                <a:latin typeface="Arial Rounded MT Bold" panose="020F0704030504030204" pitchFamily="34" charset="77"/>
              </a:rPr>
              <a:t>Open door policy – please always speak to one of the grown ups if you need anything. </a:t>
            </a:r>
          </a:p>
          <a:p>
            <a:endParaRPr lang="en-US" sz="2000" i="1" dirty="0">
              <a:latin typeface="Arial Rounded MT Bold" panose="020F0704030504030204" pitchFamily="34" charset="77"/>
            </a:endParaRPr>
          </a:p>
          <a:p>
            <a:r>
              <a:rPr lang="en-US" sz="2000" i="1" dirty="0">
                <a:latin typeface="Arial Rounded MT Bold" panose="020F0704030504030204" pitchFamily="34" charset="77"/>
              </a:rPr>
              <a:t>We value the home-school partnership! </a:t>
            </a:r>
          </a:p>
        </p:txBody>
      </p:sp>
      <p:pic>
        <p:nvPicPr>
          <p:cNvPr id="2050" name="Picture 2" descr="Masters Reflections – The home/school ...">
            <a:extLst>
              <a:ext uri="{FF2B5EF4-FFF2-40B4-BE49-F238E27FC236}">
                <a16:creationId xmlns:a16="http://schemas.microsoft.com/office/drawing/2014/main" id="{A684EB0C-E023-AB44-7762-7800C01315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7229" y="975270"/>
            <a:ext cx="3167126" cy="1323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TotalTime>
  <Words>413</Words>
  <Application>Microsoft Macintosh PowerPoint</Application>
  <PresentationFormat>On-screen Show (16:9)</PresentationFormat>
  <Paragraphs>86</Paragraphs>
  <Slides>6</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Pacifico</vt:lpstr>
      <vt:lpstr>Lucida Handwriting</vt:lpstr>
      <vt:lpstr>Arial</vt:lpstr>
      <vt:lpstr>Arial Rounded MT Bold</vt:lpstr>
      <vt:lpstr>Simple Light</vt:lpstr>
      <vt:lpstr>PowerPoint Presentation</vt:lpstr>
      <vt:lpstr>Housekeeping  </vt:lpstr>
      <vt:lpstr>Reading and Phonics </vt:lpstr>
      <vt:lpstr>Yearly Overview  </vt:lpstr>
      <vt:lpstr>Things to remember</vt:lpstr>
      <vt:lpstr>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Daniella Deans</dc:creator>
  <cp:lastModifiedBy>T Morris</cp:lastModifiedBy>
  <cp:revision>9</cp:revision>
  <dcterms:modified xsi:type="dcterms:W3CDTF">2025-09-14T10:29:08Z</dcterms:modified>
</cp:coreProperties>
</file>