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Lst>
  <p:sldSz cy="6858000" cx="9906000"/>
  <p:notesSz cx="6797675" cy="9874250"/>
  <p:embeddedFontLst>
    <p:embeddedFont>
      <p:font typeface="Arial Narrow"/>
      <p:regular r:id="rId8"/>
      <p:bold r:id="rId9"/>
      <p:italic r:id="rId10"/>
      <p:bold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GoogleSlidesCustomDataVersion2">
      <go:slidesCustomData xmlns:go="http://customooxmlschemas.google.com/" r:id="rId12" roundtripDataSignature="AMtx7mikYkBqfg5lCC98tIORkxfZtQcrQ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font" Target="fonts/ArialNarrow-boldItalic.fntdata"/><Relationship Id="rId10" Type="http://schemas.openxmlformats.org/officeDocument/2006/relationships/font" Target="fonts/ArialNarrow-italic.fntdata"/><Relationship Id="rId12" Type="http://customschemas.google.com/relationships/presentationmetadata" Target="metadata"/><Relationship Id="rId9" Type="http://schemas.openxmlformats.org/officeDocument/2006/relationships/font" Target="fonts/ArialNarrow-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font" Target="fonts/ArialNarrow-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45659" cy="49542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4" y="0"/>
            <a:ext cx="2945659" cy="49542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378825"/>
            <a:ext cx="2945659" cy="49542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23330213d4_0_0:notes"/>
          <p:cNvSpPr/>
          <p:nvPr>
            <p:ph idx="2" type="sldImg"/>
          </p:nvPr>
        </p:nvSpPr>
        <p:spPr>
          <a:xfrm>
            <a:off x="992188" y="1235075"/>
            <a:ext cx="4813200" cy="33321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23330213d4_0_0:notes"/>
          <p:cNvSpPr txBox="1"/>
          <p:nvPr>
            <p:ph idx="1" type="body"/>
          </p:nvPr>
        </p:nvSpPr>
        <p:spPr>
          <a:xfrm>
            <a:off x="679768" y="4751982"/>
            <a:ext cx="5438100" cy="3888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 name="Google Shape;109;g323330213d4_0_0:notes"/>
          <p:cNvSpPr txBox="1"/>
          <p:nvPr>
            <p:ph idx="12" type="sldNum"/>
          </p:nvPr>
        </p:nvSpPr>
        <p:spPr>
          <a:xfrm>
            <a:off x="3850444" y="9378825"/>
            <a:ext cx="2945700" cy="4953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
          <p:cNvSpPr txBox="1"/>
          <p:nvPr>
            <p:ph type="ctrTitle"/>
          </p:nvPr>
        </p:nvSpPr>
        <p:spPr>
          <a:xfrm>
            <a:off x="742950" y="1122363"/>
            <a:ext cx="84201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6"/>
          <p:cNvSpPr txBox="1"/>
          <p:nvPr>
            <p:ph type="title"/>
          </p:nvPr>
        </p:nvSpPr>
        <p:spPr>
          <a:xfrm>
            <a:off x="675879" y="1709740"/>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6"/>
          <p:cNvSpPr txBox="1"/>
          <p:nvPr>
            <p:ph idx="1" type="body"/>
          </p:nvPr>
        </p:nvSpPr>
        <p:spPr>
          <a:xfrm>
            <a:off x="675879"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6"/>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7"/>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7"/>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7"/>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7"/>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8"/>
          <p:cNvSpPr txBox="1"/>
          <p:nvPr>
            <p:ph type="title"/>
          </p:nvPr>
        </p:nvSpPr>
        <p:spPr>
          <a:xfrm>
            <a:off x="68232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8"/>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8"/>
          <p:cNvSpPr txBox="1"/>
          <p:nvPr>
            <p:ph idx="2" type="body"/>
          </p:nvPr>
        </p:nvSpPr>
        <p:spPr>
          <a:xfrm>
            <a:off x="682329"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8"/>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8"/>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8"/>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9"/>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1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10"/>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1"/>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11"/>
          <p:cNvSpPr txBox="1"/>
          <p:nvPr>
            <p:ph idx="1" type="body"/>
          </p:nvPr>
        </p:nvSpPr>
        <p:spPr>
          <a:xfrm>
            <a:off x="4211340" y="987427"/>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1"/>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1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1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2"/>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2"/>
          <p:cNvSpPr/>
          <p:nvPr>
            <p:ph idx="2" type="pic"/>
          </p:nvPr>
        </p:nvSpPr>
        <p:spPr>
          <a:xfrm>
            <a:off x="4211340" y="987427"/>
            <a:ext cx="5014913" cy="4873625"/>
          </a:xfrm>
          <a:prstGeom prst="rect">
            <a:avLst/>
          </a:prstGeom>
          <a:noFill/>
          <a:ln>
            <a:noFill/>
          </a:ln>
        </p:spPr>
      </p:sp>
      <p:sp>
        <p:nvSpPr>
          <p:cNvPr id="68" name="Google Shape;68;p12"/>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3"/>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4"/>
          <p:cNvSpPr txBox="1"/>
          <p:nvPr>
            <p:ph type="title"/>
          </p:nvPr>
        </p:nvSpPr>
        <p:spPr>
          <a:xfrm rot="5400000">
            <a:off x="5251054"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4"/>
          <p:cNvSpPr txBox="1"/>
          <p:nvPr>
            <p:ph idx="1" type="body"/>
          </p:nvPr>
        </p:nvSpPr>
        <p:spPr>
          <a:xfrm rot="5400000">
            <a:off x="917179"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7.png"/><Relationship Id="rId10" Type="http://schemas.openxmlformats.org/officeDocument/2006/relationships/image" Target="../media/image10.png"/><Relationship Id="rId9" Type="http://schemas.openxmlformats.org/officeDocument/2006/relationships/image" Target="../media/image6.png"/><Relationship Id="rId5" Type="http://schemas.openxmlformats.org/officeDocument/2006/relationships/image" Target="../media/image9.png"/><Relationship Id="rId6" Type="http://schemas.openxmlformats.org/officeDocument/2006/relationships/image" Target="../media/image11.png"/><Relationship Id="rId7" Type="http://schemas.openxmlformats.org/officeDocument/2006/relationships/image" Target="../media/image14.png"/><Relationship Id="rId8"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2.png"/><Relationship Id="rId4" Type="http://schemas.openxmlformats.org/officeDocument/2006/relationships/image" Target="../media/image8.png"/><Relationship Id="rId5" Type="http://schemas.openxmlformats.org/officeDocument/2006/relationships/image" Target="../media/image4.png"/><Relationship Id="rId6" Type="http://schemas.openxmlformats.org/officeDocument/2006/relationships/image" Target="../media/image1.png"/><Relationship Id="rId7" Type="http://schemas.openxmlformats.org/officeDocument/2006/relationships/image" Target="../media/image5.png"/><Relationship Id="rId8"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8E2F3"/>
            </a:gs>
            <a:gs pos="96000">
              <a:srgbClr val="FBE4D4"/>
            </a:gs>
            <a:gs pos="100000">
              <a:srgbClr val="FEE599"/>
            </a:gs>
          </a:gsLst>
          <a:lin ang="5400000" scaled="0"/>
        </a:gradFill>
      </p:bgPr>
    </p:bg>
    <p:spTree>
      <p:nvGrpSpPr>
        <p:cNvPr id="88" name="Shape 88"/>
        <p:cNvGrpSpPr/>
        <p:nvPr/>
      </p:nvGrpSpPr>
      <p:grpSpPr>
        <a:xfrm>
          <a:off x="0" y="0"/>
          <a:ext cx="0" cy="0"/>
          <a:chOff x="0" y="0"/>
          <a:chExt cx="0" cy="0"/>
        </a:xfrm>
      </p:grpSpPr>
      <p:sp>
        <p:nvSpPr>
          <p:cNvPr id="89" name="Google Shape;89;p1"/>
          <p:cNvSpPr/>
          <p:nvPr/>
        </p:nvSpPr>
        <p:spPr>
          <a:xfrm>
            <a:off x="69100" y="4420075"/>
            <a:ext cx="4979100" cy="2359500"/>
          </a:xfrm>
          <a:prstGeom prst="roundRect">
            <a:avLst>
              <a:gd fmla="val 16667" name="adj"/>
            </a:avLst>
          </a:prstGeom>
          <a:solidFill>
            <a:srgbClr val="B3C6E7">
              <a:alpha val="49800"/>
            </a:srgbClr>
          </a:solidFill>
          <a:ln cap="flat" cmpd="sng" w="38100">
            <a:solidFill>
              <a:srgbClr val="0070C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just">
              <a:spcBef>
                <a:spcPts val="0"/>
              </a:spcBef>
              <a:spcAft>
                <a:spcPts val="0"/>
              </a:spcAft>
              <a:buNone/>
            </a:pPr>
            <a:r>
              <a:t/>
            </a:r>
            <a:endParaRPr b="1" sz="1800" u="sng">
              <a:solidFill>
                <a:schemeClr val="dk1"/>
              </a:solidFill>
              <a:latin typeface="Arial"/>
              <a:ea typeface="Arial"/>
              <a:cs typeface="Arial"/>
              <a:sym typeface="Arial"/>
            </a:endParaRPr>
          </a:p>
        </p:txBody>
      </p:sp>
      <p:sp>
        <p:nvSpPr>
          <p:cNvPr id="90" name="Google Shape;90;p1"/>
          <p:cNvSpPr txBox="1"/>
          <p:nvPr/>
        </p:nvSpPr>
        <p:spPr>
          <a:xfrm>
            <a:off x="223622" y="3645296"/>
            <a:ext cx="2490394" cy="3000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350">
              <a:solidFill>
                <a:schemeClr val="dk1"/>
              </a:solidFill>
              <a:latin typeface="Arial"/>
              <a:ea typeface="Arial"/>
              <a:cs typeface="Arial"/>
              <a:sym typeface="Arial"/>
            </a:endParaRPr>
          </a:p>
        </p:txBody>
      </p:sp>
      <p:sp>
        <p:nvSpPr>
          <p:cNvPr id="91" name="Google Shape;91;p1"/>
          <p:cNvSpPr/>
          <p:nvPr/>
        </p:nvSpPr>
        <p:spPr>
          <a:xfrm>
            <a:off x="4402384" y="1107621"/>
            <a:ext cx="5386846" cy="3166886"/>
          </a:xfrm>
          <a:prstGeom prst="roundRect">
            <a:avLst>
              <a:gd fmla="val 16667" name="adj"/>
            </a:avLst>
          </a:prstGeom>
          <a:solidFill>
            <a:srgbClr val="92D050">
              <a:alpha val="49803"/>
            </a:srgbClr>
          </a:solidFill>
          <a:ln cap="flat" cmpd="sng" w="38100">
            <a:solidFill>
              <a:srgbClr val="54813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196850" lvl="0" marL="285750" marR="0" rtl="0" algn="l">
              <a:spcBef>
                <a:spcPts val="0"/>
              </a:spcBef>
              <a:spcAft>
                <a:spcPts val="0"/>
              </a:spcAft>
              <a:buClr>
                <a:schemeClr val="dk1"/>
              </a:buClr>
              <a:buSzPts val="1400"/>
              <a:buFont typeface="Arial"/>
              <a:buNone/>
            </a:pPr>
            <a:r>
              <a:t/>
            </a:r>
            <a:endParaRPr sz="1400">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ctr">
              <a:spcBef>
                <a:spcPts val="0"/>
              </a:spcBef>
              <a:spcAft>
                <a:spcPts val="0"/>
              </a:spcAft>
              <a:buNone/>
            </a:pPr>
            <a:r>
              <a:t/>
            </a:r>
            <a:endParaRPr b="1" sz="1800" u="sng">
              <a:solidFill>
                <a:schemeClr val="dk1"/>
              </a:solidFill>
              <a:latin typeface="Arial Narrow"/>
              <a:ea typeface="Arial Narrow"/>
              <a:cs typeface="Arial Narrow"/>
              <a:sym typeface="Arial Narrow"/>
            </a:endParaRPr>
          </a:p>
          <a:p>
            <a:pPr indent="0" lvl="0" marL="0" marR="0" rtl="0" algn="ctr">
              <a:spcBef>
                <a:spcPts val="0"/>
              </a:spcBef>
              <a:spcAft>
                <a:spcPts val="0"/>
              </a:spcAft>
              <a:buNone/>
            </a:pPr>
            <a:r>
              <a:t/>
            </a:r>
            <a:endParaRPr b="1" sz="1800" u="sng">
              <a:solidFill>
                <a:schemeClr val="dk1"/>
              </a:solidFill>
              <a:latin typeface="Arial"/>
              <a:ea typeface="Arial"/>
              <a:cs typeface="Arial"/>
              <a:sym typeface="Arial"/>
            </a:endParaRPr>
          </a:p>
          <a:p>
            <a:pPr indent="0" lvl="0" marL="0" marR="0" rtl="0" algn="just">
              <a:spcBef>
                <a:spcPts val="0"/>
              </a:spcBef>
              <a:spcAft>
                <a:spcPts val="0"/>
              </a:spcAft>
              <a:buNone/>
            </a:pPr>
            <a:r>
              <a:t/>
            </a:r>
            <a:endParaRPr b="1" sz="1400" u="sng">
              <a:solidFill>
                <a:schemeClr val="dk1"/>
              </a:solidFill>
              <a:latin typeface="Arial"/>
              <a:ea typeface="Arial"/>
              <a:cs typeface="Arial"/>
              <a:sym typeface="Arial"/>
            </a:endParaRPr>
          </a:p>
          <a:p>
            <a:pPr indent="0" lvl="0" marL="0" marR="0" rtl="0" algn="ctr">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rPr lang="en-GB" sz="1400">
                <a:solidFill>
                  <a:schemeClr val="dk1"/>
                </a:solidFill>
                <a:latin typeface="Arial"/>
                <a:ea typeface="Arial"/>
                <a:cs typeface="Arial"/>
                <a:sym typeface="Arial"/>
              </a:rPr>
              <a:t>   </a:t>
            </a:r>
            <a:endParaRPr sz="1400">
              <a:solidFill>
                <a:schemeClr val="dk1"/>
              </a:solidFill>
              <a:latin typeface="Arial"/>
              <a:ea typeface="Arial"/>
              <a:cs typeface="Arial"/>
              <a:sym typeface="Arial"/>
            </a:endParaRPr>
          </a:p>
        </p:txBody>
      </p:sp>
      <p:sp>
        <p:nvSpPr>
          <p:cNvPr id="92" name="Google Shape;92;p1"/>
          <p:cNvSpPr txBox="1"/>
          <p:nvPr/>
        </p:nvSpPr>
        <p:spPr>
          <a:xfrm>
            <a:off x="9192638" y="3573633"/>
            <a:ext cx="18473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 name="Google Shape;93;p1"/>
          <p:cNvSpPr txBox="1"/>
          <p:nvPr/>
        </p:nvSpPr>
        <p:spPr>
          <a:xfrm>
            <a:off x="69099" y="1308973"/>
            <a:ext cx="4215513" cy="9233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GB" sz="1000">
                <a:solidFill>
                  <a:schemeClr val="dk1"/>
                </a:solidFill>
                <a:latin typeface="Arial Narrow"/>
                <a:ea typeface="Arial Narrow"/>
                <a:cs typeface="Arial Narrow"/>
                <a:sym typeface="Arial Narrow"/>
              </a:rPr>
              <a:t>		        </a:t>
            </a:r>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just">
              <a:spcBef>
                <a:spcPts val="0"/>
              </a:spcBef>
              <a:spcAft>
                <a:spcPts val="0"/>
              </a:spcAft>
              <a:buNone/>
            </a:pPr>
            <a:r>
              <a:t/>
            </a:r>
            <a:endParaRPr b="1" sz="1000">
              <a:solidFill>
                <a:schemeClr val="dk1"/>
              </a:solidFill>
              <a:latin typeface="Arial Narrow"/>
              <a:ea typeface="Arial Narrow"/>
              <a:cs typeface="Arial Narrow"/>
              <a:sym typeface="Arial Narrow"/>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94" name="Google Shape;94;p1"/>
          <p:cNvSpPr txBox="1"/>
          <p:nvPr/>
        </p:nvSpPr>
        <p:spPr>
          <a:xfrm>
            <a:off x="84114" y="4828181"/>
            <a:ext cx="7017078" cy="44627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800">
              <a:solidFill>
                <a:schemeClr val="dk1"/>
              </a:solidFill>
              <a:latin typeface="Arial"/>
              <a:ea typeface="Arial"/>
              <a:cs typeface="Arial"/>
              <a:sym typeface="Arial"/>
            </a:endParaRPr>
          </a:p>
          <a:p>
            <a:pPr indent="0" lvl="0" marL="0" marR="0" rtl="0" algn="l">
              <a:spcBef>
                <a:spcPts val="0"/>
              </a:spcBef>
              <a:spcAft>
                <a:spcPts val="0"/>
              </a:spcAft>
              <a:buNone/>
            </a:pPr>
            <a:r>
              <a:rPr lang="en-GB" sz="15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p:txBody>
      </p:sp>
      <p:pic>
        <p:nvPicPr>
          <p:cNvPr id="95" name="Google Shape;95;p1"/>
          <p:cNvPicPr preferRelativeResize="0"/>
          <p:nvPr/>
        </p:nvPicPr>
        <p:blipFill rotWithShape="1">
          <a:blip r:embed="rId3">
            <a:alphaModFix/>
          </a:blip>
          <a:srcRect b="0" l="0" r="19061" t="0"/>
          <a:stretch/>
        </p:blipFill>
        <p:spPr>
          <a:xfrm>
            <a:off x="5505083" y="70270"/>
            <a:ext cx="3006620" cy="891787"/>
          </a:xfrm>
          <a:prstGeom prst="roundRect">
            <a:avLst>
              <a:gd fmla="val 16667" name="adj"/>
            </a:avLst>
          </a:prstGeom>
          <a:noFill/>
          <a:ln>
            <a:noFill/>
          </a:ln>
          <a:effectLst>
            <a:outerShdw blurRad="76200" rotWithShape="0" algn="tl" dir="7800000" dist="38100">
              <a:srgbClr val="000000">
                <a:alpha val="40000"/>
              </a:srgbClr>
            </a:outerShdw>
          </a:effectLst>
        </p:spPr>
      </p:pic>
      <p:sp>
        <p:nvSpPr>
          <p:cNvPr id="96" name="Google Shape;96;p1"/>
          <p:cNvSpPr txBox="1"/>
          <p:nvPr/>
        </p:nvSpPr>
        <p:spPr>
          <a:xfrm>
            <a:off x="4402384" y="1163408"/>
            <a:ext cx="5386800" cy="33708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2000" u="sng">
                <a:solidFill>
                  <a:schemeClr val="dk1"/>
                </a:solidFill>
                <a:latin typeface="Arial"/>
                <a:ea typeface="Arial"/>
                <a:cs typeface="Arial"/>
                <a:sym typeface="Arial"/>
              </a:rPr>
              <a:t>What are we learning?</a:t>
            </a:r>
            <a:endParaRPr b="1" sz="1400">
              <a:solidFill>
                <a:srgbClr val="0070C0"/>
              </a:solidFill>
              <a:latin typeface="Arial"/>
              <a:ea typeface="Arial"/>
              <a:cs typeface="Arial"/>
              <a:sym typeface="Arial"/>
            </a:endParaRPr>
          </a:p>
          <a:p>
            <a:pPr indent="0" lvl="0" marL="0" marR="0" rtl="0" algn="ctr">
              <a:spcBef>
                <a:spcPts val="0"/>
              </a:spcBef>
              <a:spcAft>
                <a:spcPts val="0"/>
              </a:spcAft>
              <a:buNone/>
            </a:pPr>
            <a:r>
              <a:t/>
            </a:r>
            <a:endParaRPr b="1">
              <a:solidFill>
                <a:srgbClr val="0070C0"/>
              </a:solidFill>
            </a:endParaRPr>
          </a:p>
          <a:p>
            <a:pPr indent="0" lvl="0" marL="0" marR="0" rtl="0" algn="ctr">
              <a:spcBef>
                <a:spcPts val="0"/>
              </a:spcBef>
              <a:spcAft>
                <a:spcPts val="0"/>
              </a:spcAft>
              <a:buNone/>
            </a:pPr>
            <a:r>
              <a:rPr b="1" lang="en-GB">
                <a:solidFill>
                  <a:srgbClr val="0070C0"/>
                </a:solidFill>
              </a:rPr>
              <a:t>What can we learn about Diversity and Adaptation from The Great Fire of London? </a:t>
            </a:r>
            <a:endParaRPr b="1">
              <a:solidFill>
                <a:srgbClr val="0070C0"/>
              </a:solidFill>
            </a:endParaRPr>
          </a:p>
          <a:p>
            <a:pPr indent="0" lvl="0" marL="0" marR="0" rtl="0" algn="ctr">
              <a:spcBef>
                <a:spcPts val="0"/>
              </a:spcBef>
              <a:spcAft>
                <a:spcPts val="0"/>
              </a:spcAft>
              <a:buNone/>
            </a:pPr>
            <a:r>
              <a:t/>
            </a:r>
            <a:endParaRPr b="1" sz="400">
              <a:solidFill>
                <a:srgbClr val="0070C0"/>
              </a:solidFill>
            </a:endParaRPr>
          </a:p>
          <a:p>
            <a:pPr indent="0" lvl="0" marL="0" rtl="0" algn="ctr">
              <a:spcBef>
                <a:spcPts val="0"/>
              </a:spcBef>
              <a:spcAft>
                <a:spcPts val="0"/>
              </a:spcAft>
              <a:buClr>
                <a:schemeClr val="dk1"/>
              </a:buClr>
              <a:buFont typeface="Arial"/>
              <a:buNone/>
            </a:pPr>
            <a:r>
              <a:rPr lang="en-GB" sz="1700">
                <a:solidFill>
                  <a:schemeClr val="dk1"/>
                </a:solidFill>
                <a:latin typeface="Calibri"/>
                <a:ea typeface="Calibri"/>
                <a:cs typeface="Calibri"/>
                <a:sym typeface="Calibri"/>
              </a:rPr>
              <a:t>This half term we will be learning all about The Great Fire of London. We will think about life during the 17th century and how it differs from the lives we lead today. Throughout the half term we will draw upon our knowledge of London and think about how the design of London in 1666 contributed to the fire. Alongside this, we will learn about fire safety and how to keep ourselves and others safe.</a:t>
            </a:r>
            <a:endParaRPr b="1" sz="1300">
              <a:solidFill>
                <a:srgbClr val="0070C0"/>
              </a:solidFill>
            </a:endParaRPr>
          </a:p>
          <a:p>
            <a:pPr indent="0" lvl="0" marL="0" marR="0" rtl="0" algn="l">
              <a:spcBef>
                <a:spcPts val="0"/>
              </a:spcBef>
              <a:spcAft>
                <a:spcPts val="0"/>
              </a:spcAft>
              <a:buNone/>
            </a:pPr>
            <a:r>
              <a:t/>
            </a:r>
            <a:endParaRPr sz="1400">
              <a:solidFill>
                <a:schemeClr val="dk1"/>
              </a:solidFill>
              <a:latin typeface="Arial"/>
              <a:ea typeface="Arial"/>
              <a:cs typeface="Arial"/>
              <a:sym typeface="Arial"/>
            </a:endParaRPr>
          </a:p>
          <a:p>
            <a:pPr indent="0" lvl="0" marL="0" marR="0" rtl="0" algn="l">
              <a:spcBef>
                <a:spcPts val="0"/>
              </a:spcBef>
              <a:spcAft>
                <a:spcPts val="0"/>
              </a:spcAft>
              <a:buNone/>
            </a:pPr>
            <a:r>
              <a:t/>
            </a:r>
            <a:endParaRPr/>
          </a:p>
        </p:txBody>
      </p:sp>
      <p:sp>
        <p:nvSpPr>
          <p:cNvPr id="97" name="Google Shape;97;p1"/>
          <p:cNvSpPr txBox="1"/>
          <p:nvPr/>
        </p:nvSpPr>
        <p:spPr>
          <a:xfrm>
            <a:off x="98600" y="1251963"/>
            <a:ext cx="4156500" cy="24627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600">
                <a:solidFill>
                  <a:schemeClr val="dk1"/>
                </a:solidFill>
                <a:latin typeface="Calibri"/>
                <a:ea typeface="Calibri"/>
                <a:cs typeface="Calibri"/>
                <a:sym typeface="Calibri"/>
              </a:rPr>
              <a:t>Thank you to those of you who joined us for our Christmas Crafts event in school </a:t>
            </a:r>
            <a:r>
              <a:rPr lang="en-GB" sz="1600">
                <a:solidFill>
                  <a:schemeClr val="dk1"/>
                </a:solidFill>
                <a:latin typeface="Calibri"/>
                <a:ea typeface="Calibri"/>
                <a:cs typeface="Calibri"/>
                <a:sym typeface="Calibri"/>
              </a:rPr>
              <a:t>before</a:t>
            </a:r>
            <a:r>
              <a:rPr lang="en-GB" sz="1600">
                <a:solidFill>
                  <a:schemeClr val="dk1"/>
                </a:solidFill>
                <a:latin typeface="Calibri"/>
                <a:ea typeface="Calibri"/>
                <a:cs typeface="Calibri"/>
                <a:sym typeface="Calibri"/>
              </a:rPr>
              <a:t> the </a:t>
            </a:r>
            <a:r>
              <a:rPr lang="en-GB" sz="1600">
                <a:solidFill>
                  <a:schemeClr val="dk1"/>
                </a:solidFill>
                <a:latin typeface="Calibri"/>
                <a:ea typeface="Calibri"/>
                <a:cs typeface="Calibri"/>
                <a:sym typeface="Calibri"/>
              </a:rPr>
              <a:t>holidays</a:t>
            </a:r>
            <a:r>
              <a:rPr lang="en-GB" sz="1600">
                <a:solidFill>
                  <a:schemeClr val="dk1"/>
                </a:solidFill>
                <a:latin typeface="Calibri"/>
                <a:ea typeface="Calibri"/>
                <a:cs typeface="Calibri"/>
                <a:sym typeface="Calibri"/>
              </a:rPr>
              <a:t>. The children had a blast and were proud to show you into their classrooms and make some </a:t>
            </a:r>
            <a:r>
              <a:rPr lang="en-GB" sz="1600">
                <a:solidFill>
                  <a:schemeClr val="dk1"/>
                </a:solidFill>
                <a:latin typeface="Calibri"/>
                <a:ea typeface="Calibri"/>
                <a:cs typeface="Calibri"/>
                <a:sym typeface="Calibri"/>
              </a:rPr>
              <a:t>special</a:t>
            </a:r>
            <a:r>
              <a:rPr lang="en-GB" sz="1600">
                <a:solidFill>
                  <a:schemeClr val="dk1"/>
                </a:solidFill>
                <a:latin typeface="Calibri"/>
                <a:ea typeface="Calibri"/>
                <a:cs typeface="Calibri"/>
                <a:sym typeface="Calibri"/>
              </a:rPr>
              <a:t> keepsakes </a:t>
            </a:r>
            <a:r>
              <a:rPr lang="en-GB" sz="1600">
                <a:solidFill>
                  <a:schemeClr val="dk1"/>
                </a:solidFill>
                <a:latin typeface="Calibri"/>
                <a:ea typeface="Calibri"/>
                <a:cs typeface="Calibri"/>
                <a:sym typeface="Calibri"/>
              </a:rPr>
              <a:t>alongside</a:t>
            </a:r>
            <a:r>
              <a:rPr lang="en-GB" sz="1600">
                <a:solidFill>
                  <a:schemeClr val="dk1"/>
                </a:solidFill>
                <a:latin typeface="Calibri"/>
                <a:ea typeface="Calibri"/>
                <a:cs typeface="Calibri"/>
                <a:sym typeface="Calibri"/>
              </a:rPr>
              <a:t> you. </a:t>
            </a:r>
            <a:endParaRPr sz="16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600">
              <a:solidFill>
                <a:schemeClr val="dk1"/>
              </a:solidFill>
              <a:latin typeface="Calibri"/>
              <a:ea typeface="Calibri"/>
              <a:cs typeface="Calibri"/>
              <a:sym typeface="Calibri"/>
            </a:endParaRPr>
          </a:p>
          <a:p>
            <a:pPr indent="0" lvl="0" marL="0" marR="0" rtl="0" algn="ctr">
              <a:spcBef>
                <a:spcPts val="0"/>
              </a:spcBef>
              <a:spcAft>
                <a:spcPts val="0"/>
              </a:spcAft>
              <a:buNone/>
            </a:pPr>
            <a:r>
              <a:rPr b="1" i="1" lang="en-GB" sz="1700" u="sng">
                <a:solidFill>
                  <a:schemeClr val="dk1"/>
                </a:solidFill>
                <a:latin typeface="Calibri"/>
                <a:ea typeface="Calibri"/>
                <a:cs typeface="Calibri"/>
                <a:sym typeface="Calibri"/>
              </a:rPr>
              <a:t>Resources needed:</a:t>
            </a:r>
            <a:r>
              <a:rPr lang="en-GB" sz="1700">
                <a:solidFill>
                  <a:schemeClr val="dk1"/>
                </a:solidFill>
                <a:latin typeface="Calibri"/>
                <a:ea typeface="Calibri"/>
                <a:cs typeface="Calibri"/>
                <a:sym typeface="Calibri"/>
              </a:rPr>
              <a:t> Please send your children into school with a</a:t>
            </a:r>
            <a:r>
              <a:rPr b="1" i="1" lang="en-GB" sz="1700">
                <a:solidFill>
                  <a:srgbClr val="FF0000"/>
                </a:solidFill>
                <a:latin typeface="Calibri"/>
                <a:ea typeface="Calibri"/>
                <a:cs typeface="Calibri"/>
                <a:sym typeface="Calibri"/>
              </a:rPr>
              <a:t> </a:t>
            </a:r>
            <a:r>
              <a:rPr b="1" i="1" lang="en-GB" sz="1700">
                <a:solidFill>
                  <a:srgbClr val="FF0000"/>
                </a:solidFill>
                <a:latin typeface="Calibri"/>
                <a:ea typeface="Calibri"/>
                <a:cs typeface="Calibri"/>
                <a:sym typeface="Calibri"/>
              </a:rPr>
              <a:t>cereal</a:t>
            </a:r>
            <a:r>
              <a:rPr b="1" i="1" lang="en-GB" sz="1700">
                <a:solidFill>
                  <a:srgbClr val="FF0000"/>
                </a:solidFill>
                <a:latin typeface="Calibri"/>
                <a:ea typeface="Calibri"/>
                <a:cs typeface="Calibri"/>
                <a:sym typeface="Calibri"/>
              </a:rPr>
              <a:t> box</a:t>
            </a:r>
            <a:r>
              <a:rPr lang="en-GB" sz="1700">
                <a:solidFill>
                  <a:schemeClr val="dk1"/>
                </a:solidFill>
                <a:latin typeface="Calibri"/>
                <a:ea typeface="Calibri"/>
                <a:cs typeface="Calibri"/>
                <a:sym typeface="Calibri"/>
              </a:rPr>
              <a:t>. We will be using these to make our own Tudor Houses over the </a:t>
            </a:r>
            <a:r>
              <a:rPr lang="en-GB" sz="1700">
                <a:solidFill>
                  <a:schemeClr val="dk1"/>
                </a:solidFill>
                <a:latin typeface="Calibri"/>
                <a:ea typeface="Calibri"/>
                <a:cs typeface="Calibri"/>
                <a:sym typeface="Calibri"/>
              </a:rPr>
              <a:t>course</a:t>
            </a:r>
            <a:r>
              <a:rPr lang="en-GB" sz="1700">
                <a:solidFill>
                  <a:schemeClr val="dk1"/>
                </a:solidFill>
                <a:latin typeface="Calibri"/>
                <a:ea typeface="Calibri"/>
                <a:cs typeface="Calibri"/>
                <a:sym typeface="Calibri"/>
              </a:rPr>
              <a:t> of the half term.  </a:t>
            </a:r>
            <a:endParaRPr sz="1700">
              <a:solidFill>
                <a:schemeClr val="dk1"/>
              </a:solidFill>
              <a:latin typeface="Calibri"/>
              <a:ea typeface="Calibri"/>
              <a:cs typeface="Calibri"/>
              <a:sym typeface="Calibri"/>
            </a:endParaRPr>
          </a:p>
        </p:txBody>
      </p:sp>
      <p:sp>
        <p:nvSpPr>
          <p:cNvPr id="98" name="Google Shape;98;p1"/>
          <p:cNvSpPr txBox="1"/>
          <p:nvPr/>
        </p:nvSpPr>
        <p:spPr>
          <a:xfrm>
            <a:off x="223625" y="4545725"/>
            <a:ext cx="4583700" cy="2370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1800" u="sng">
                <a:solidFill>
                  <a:schemeClr val="dk1"/>
                </a:solidFill>
                <a:latin typeface="Calibri"/>
                <a:ea typeface="Calibri"/>
                <a:cs typeface="Calibri"/>
                <a:sym typeface="Calibri"/>
              </a:rPr>
              <a:t>Class Assemblies </a:t>
            </a:r>
            <a:endParaRPr b="1" sz="1800" u="sng">
              <a:solidFill>
                <a:schemeClr val="dk1"/>
              </a:solidFill>
              <a:latin typeface="Calibri"/>
              <a:ea typeface="Calibri"/>
              <a:cs typeface="Calibri"/>
              <a:sym typeface="Calibri"/>
            </a:endParaRPr>
          </a:p>
          <a:p>
            <a:pPr indent="0" lvl="0" marL="0" marR="0" rtl="0" algn="ctr">
              <a:spcBef>
                <a:spcPts val="0"/>
              </a:spcBef>
              <a:spcAft>
                <a:spcPts val="0"/>
              </a:spcAft>
              <a:buNone/>
            </a:pPr>
            <a:r>
              <a:rPr lang="en-GB" sz="1600">
                <a:solidFill>
                  <a:schemeClr val="dk1"/>
                </a:solidFill>
                <a:latin typeface="Calibri"/>
                <a:ea typeface="Calibri"/>
                <a:cs typeface="Calibri"/>
                <a:sym typeface="Calibri"/>
              </a:rPr>
              <a:t>We will be doing class assemblies this half term that will take place in the school hall from 2.30pm. </a:t>
            </a:r>
            <a:endParaRPr b="1" sz="1600" u="sng">
              <a:solidFill>
                <a:schemeClr val="dk1"/>
              </a:solidFill>
              <a:latin typeface="Calibri"/>
              <a:ea typeface="Calibri"/>
              <a:cs typeface="Calibri"/>
              <a:sym typeface="Calibri"/>
            </a:endParaRPr>
          </a:p>
          <a:p>
            <a:pPr indent="0" lvl="0" marL="0" marR="0" rtl="0" algn="ctr">
              <a:spcBef>
                <a:spcPts val="0"/>
              </a:spcBef>
              <a:spcAft>
                <a:spcPts val="0"/>
              </a:spcAft>
              <a:buNone/>
            </a:pPr>
            <a:r>
              <a:rPr b="1" lang="en-GB" sz="1600" u="sng">
                <a:solidFill>
                  <a:schemeClr val="dk1"/>
                </a:solidFill>
                <a:latin typeface="Calibri"/>
                <a:ea typeface="Calibri"/>
                <a:cs typeface="Calibri"/>
                <a:sym typeface="Calibri"/>
              </a:rPr>
              <a:t>Swifts- </a:t>
            </a:r>
            <a:r>
              <a:rPr lang="en-GB" sz="1600">
                <a:solidFill>
                  <a:schemeClr val="dk1"/>
                </a:solidFill>
                <a:latin typeface="Calibri"/>
                <a:ea typeface="Calibri"/>
                <a:cs typeface="Calibri"/>
                <a:sym typeface="Calibri"/>
              </a:rPr>
              <a:t>Monday</a:t>
            </a:r>
            <a:r>
              <a:rPr lang="en-GB" sz="1600">
                <a:solidFill>
                  <a:schemeClr val="dk1"/>
                </a:solidFill>
                <a:latin typeface="Calibri"/>
                <a:ea typeface="Calibri"/>
                <a:cs typeface="Calibri"/>
                <a:sym typeface="Calibri"/>
              </a:rPr>
              <a:t> 10th February</a:t>
            </a:r>
            <a:endParaRPr sz="1600">
              <a:solidFill>
                <a:schemeClr val="dk1"/>
              </a:solidFill>
              <a:latin typeface="Calibri"/>
              <a:ea typeface="Calibri"/>
              <a:cs typeface="Calibri"/>
              <a:sym typeface="Calibri"/>
            </a:endParaRPr>
          </a:p>
          <a:p>
            <a:pPr indent="0" lvl="0" marL="0" marR="0" rtl="0" algn="ctr">
              <a:spcBef>
                <a:spcPts val="0"/>
              </a:spcBef>
              <a:spcAft>
                <a:spcPts val="0"/>
              </a:spcAft>
              <a:buNone/>
            </a:pPr>
            <a:r>
              <a:rPr b="1" lang="en-GB" sz="1600" u="sng">
                <a:solidFill>
                  <a:schemeClr val="dk1"/>
                </a:solidFill>
                <a:latin typeface="Calibri"/>
                <a:ea typeface="Calibri"/>
                <a:cs typeface="Calibri"/>
                <a:sym typeface="Calibri"/>
              </a:rPr>
              <a:t>Robins- </a:t>
            </a:r>
            <a:r>
              <a:rPr lang="en-GB" sz="1600">
                <a:solidFill>
                  <a:schemeClr val="dk1"/>
                </a:solidFill>
                <a:latin typeface="Calibri"/>
                <a:ea typeface="Calibri"/>
                <a:cs typeface="Calibri"/>
                <a:sym typeface="Calibri"/>
              </a:rPr>
              <a:t>Thursday 13th February</a:t>
            </a:r>
            <a:r>
              <a:rPr b="1" lang="en-GB" sz="1600" u="sng">
                <a:solidFill>
                  <a:schemeClr val="dk1"/>
                </a:solidFill>
                <a:latin typeface="Calibri"/>
                <a:ea typeface="Calibri"/>
                <a:cs typeface="Calibri"/>
                <a:sym typeface="Calibri"/>
              </a:rPr>
              <a:t> </a:t>
            </a:r>
            <a:endParaRPr b="1" sz="1600" u="sng">
              <a:solidFill>
                <a:schemeClr val="dk1"/>
              </a:solidFill>
              <a:latin typeface="Calibri"/>
              <a:ea typeface="Calibri"/>
              <a:cs typeface="Calibri"/>
              <a:sym typeface="Calibri"/>
            </a:endParaRPr>
          </a:p>
          <a:p>
            <a:pPr indent="0" lvl="0" marL="0" marR="0" rtl="0" algn="ctr">
              <a:spcBef>
                <a:spcPts val="0"/>
              </a:spcBef>
              <a:spcAft>
                <a:spcPts val="0"/>
              </a:spcAft>
              <a:buNone/>
            </a:pPr>
            <a:r>
              <a:rPr b="1" lang="en-GB" sz="1600" u="sng">
                <a:solidFill>
                  <a:schemeClr val="dk1"/>
                </a:solidFill>
                <a:latin typeface="Calibri"/>
                <a:ea typeface="Calibri"/>
                <a:cs typeface="Calibri"/>
                <a:sym typeface="Calibri"/>
              </a:rPr>
              <a:t>Skylarks- </a:t>
            </a:r>
            <a:r>
              <a:rPr lang="en-GB" sz="1600">
                <a:solidFill>
                  <a:schemeClr val="dk1"/>
                </a:solidFill>
                <a:latin typeface="Calibri"/>
                <a:ea typeface="Calibri"/>
                <a:cs typeface="Calibri"/>
                <a:sym typeface="Calibri"/>
              </a:rPr>
              <a:t>Friday 14th February </a:t>
            </a:r>
            <a:endParaRPr sz="1600">
              <a:solidFill>
                <a:schemeClr val="dk1"/>
              </a:solidFill>
              <a:latin typeface="Calibri"/>
              <a:ea typeface="Calibri"/>
              <a:cs typeface="Calibri"/>
              <a:sym typeface="Calibri"/>
            </a:endParaRPr>
          </a:p>
          <a:p>
            <a:pPr indent="0" lvl="0" marL="0" marR="0" rtl="0" algn="ctr">
              <a:spcBef>
                <a:spcPts val="0"/>
              </a:spcBef>
              <a:spcAft>
                <a:spcPts val="0"/>
              </a:spcAft>
              <a:buNone/>
            </a:pPr>
            <a:r>
              <a:rPr lang="en-GB" sz="1600">
                <a:solidFill>
                  <a:schemeClr val="dk1"/>
                </a:solidFill>
                <a:latin typeface="Calibri"/>
                <a:ea typeface="Calibri"/>
                <a:cs typeface="Calibri"/>
                <a:sym typeface="Calibri"/>
              </a:rPr>
              <a:t>Please arrive in the front playground ready to be let in 5 minutes </a:t>
            </a:r>
            <a:r>
              <a:rPr lang="en-GB" sz="1600">
                <a:solidFill>
                  <a:schemeClr val="dk1"/>
                </a:solidFill>
                <a:latin typeface="Calibri"/>
                <a:ea typeface="Calibri"/>
                <a:cs typeface="Calibri"/>
                <a:sym typeface="Calibri"/>
              </a:rPr>
              <a:t>before</a:t>
            </a:r>
            <a:r>
              <a:rPr lang="en-GB" sz="1600">
                <a:solidFill>
                  <a:schemeClr val="dk1"/>
                </a:solidFill>
                <a:latin typeface="Calibri"/>
                <a:ea typeface="Calibri"/>
                <a:cs typeface="Calibri"/>
                <a:sym typeface="Calibri"/>
              </a:rPr>
              <a:t> the assembly starts.  </a:t>
            </a:r>
            <a:endParaRPr sz="16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u="sng">
              <a:solidFill>
                <a:schemeClr val="dk1"/>
              </a:solidFill>
              <a:latin typeface="Calibri"/>
              <a:ea typeface="Calibri"/>
              <a:cs typeface="Calibri"/>
              <a:sym typeface="Calibri"/>
            </a:endParaRPr>
          </a:p>
        </p:txBody>
      </p:sp>
      <p:pic>
        <p:nvPicPr>
          <p:cNvPr id="99" name="Google Shape;99;p1"/>
          <p:cNvPicPr preferRelativeResize="0"/>
          <p:nvPr/>
        </p:nvPicPr>
        <p:blipFill rotWithShape="1">
          <a:blip r:embed="rId4">
            <a:alphaModFix/>
          </a:blip>
          <a:srcRect b="50763" l="0" r="0" t="0"/>
          <a:stretch/>
        </p:blipFill>
        <p:spPr>
          <a:xfrm>
            <a:off x="223625" y="70275"/>
            <a:ext cx="4440171" cy="1093125"/>
          </a:xfrm>
          <a:prstGeom prst="rect">
            <a:avLst/>
          </a:prstGeom>
          <a:noFill/>
          <a:ln>
            <a:noFill/>
          </a:ln>
        </p:spPr>
      </p:pic>
      <p:pic>
        <p:nvPicPr>
          <p:cNvPr id="100" name="Google Shape;100;p1"/>
          <p:cNvPicPr preferRelativeResize="0"/>
          <p:nvPr/>
        </p:nvPicPr>
        <p:blipFill>
          <a:blip r:embed="rId5">
            <a:alphaModFix/>
          </a:blip>
          <a:stretch>
            <a:fillRect/>
          </a:stretch>
        </p:blipFill>
        <p:spPr>
          <a:xfrm>
            <a:off x="6919225" y="4369811"/>
            <a:ext cx="1932074" cy="1362975"/>
          </a:xfrm>
          <a:prstGeom prst="rect">
            <a:avLst/>
          </a:prstGeom>
          <a:noFill/>
          <a:ln>
            <a:noFill/>
          </a:ln>
        </p:spPr>
      </p:pic>
      <p:pic>
        <p:nvPicPr>
          <p:cNvPr id="101" name="Google Shape;101;p1"/>
          <p:cNvPicPr preferRelativeResize="0"/>
          <p:nvPr/>
        </p:nvPicPr>
        <p:blipFill>
          <a:blip r:embed="rId6">
            <a:alphaModFix/>
          </a:blip>
          <a:stretch>
            <a:fillRect/>
          </a:stretch>
        </p:blipFill>
        <p:spPr>
          <a:xfrm>
            <a:off x="3317950" y="3645300"/>
            <a:ext cx="1232694" cy="923325"/>
          </a:xfrm>
          <a:prstGeom prst="rect">
            <a:avLst/>
          </a:prstGeom>
          <a:noFill/>
          <a:ln>
            <a:noFill/>
          </a:ln>
        </p:spPr>
      </p:pic>
      <p:pic>
        <p:nvPicPr>
          <p:cNvPr id="102" name="Google Shape;102;p1"/>
          <p:cNvPicPr preferRelativeResize="0"/>
          <p:nvPr/>
        </p:nvPicPr>
        <p:blipFill rotWithShape="1">
          <a:blip r:embed="rId7">
            <a:alphaModFix/>
          </a:blip>
          <a:srcRect b="36432" l="8086" r="8809" t="21155"/>
          <a:stretch/>
        </p:blipFill>
        <p:spPr>
          <a:xfrm>
            <a:off x="5106537" y="4353325"/>
            <a:ext cx="1695450" cy="634975"/>
          </a:xfrm>
          <a:prstGeom prst="rect">
            <a:avLst/>
          </a:prstGeom>
          <a:noFill/>
          <a:ln>
            <a:noFill/>
          </a:ln>
        </p:spPr>
      </p:pic>
      <p:pic>
        <p:nvPicPr>
          <p:cNvPr id="103" name="Google Shape;103;p1"/>
          <p:cNvPicPr preferRelativeResize="0"/>
          <p:nvPr/>
        </p:nvPicPr>
        <p:blipFill>
          <a:blip r:embed="rId8">
            <a:alphaModFix/>
          </a:blip>
          <a:stretch>
            <a:fillRect/>
          </a:stretch>
        </p:blipFill>
        <p:spPr>
          <a:xfrm>
            <a:off x="5208525" y="5828091"/>
            <a:ext cx="3006624" cy="929884"/>
          </a:xfrm>
          <a:prstGeom prst="rect">
            <a:avLst/>
          </a:prstGeom>
          <a:noFill/>
          <a:ln>
            <a:noFill/>
          </a:ln>
        </p:spPr>
      </p:pic>
      <p:pic>
        <p:nvPicPr>
          <p:cNvPr id="104" name="Google Shape;104;p1"/>
          <p:cNvPicPr preferRelativeResize="0"/>
          <p:nvPr/>
        </p:nvPicPr>
        <p:blipFill rotWithShape="1">
          <a:blip r:embed="rId9">
            <a:alphaModFix/>
          </a:blip>
          <a:srcRect b="36650" l="0" r="0" t="7726"/>
          <a:stretch/>
        </p:blipFill>
        <p:spPr>
          <a:xfrm>
            <a:off x="5491581" y="5058850"/>
            <a:ext cx="925370" cy="698700"/>
          </a:xfrm>
          <a:prstGeom prst="rect">
            <a:avLst/>
          </a:prstGeom>
          <a:noFill/>
          <a:ln>
            <a:noFill/>
          </a:ln>
        </p:spPr>
      </p:pic>
      <p:pic>
        <p:nvPicPr>
          <p:cNvPr id="105" name="Google Shape;105;p1"/>
          <p:cNvPicPr preferRelativeResize="0"/>
          <p:nvPr/>
        </p:nvPicPr>
        <p:blipFill>
          <a:blip r:embed="rId10">
            <a:alphaModFix/>
          </a:blip>
          <a:stretch>
            <a:fillRect/>
          </a:stretch>
        </p:blipFill>
        <p:spPr>
          <a:xfrm>
            <a:off x="8968550" y="5014471"/>
            <a:ext cx="820674" cy="165877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323330213d4_0_0"/>
          <p:cNvSpPr txBox="1"/>
          <p:nvPr>
            <p:ph type="title"/>
          </p:nvPr>
        </p:nvSpPr>
        <p:spPr>
          <a:xfrm>
            <a:off x="681038" y="365127"/>
            <a:ext cx="8544000" cy="1325700"/>
          </a:xfrm>
          <a:prstGeom prst="rect">
            <a:avLst/>
          </a:prstGeom>
        </p:spPr>
        <p:txBody>
          <a:bodyPr anchorCtr="0" anchor="ctr" bIns="45700" lIns="91425" spcFirstLastPara="1" rIns="91425" wrap="square" tIns="45700">
            <a:normAutofit/>
          </a:bodyPr>
          <a:lstStyle/>
          <a:p>
            <a:pPr indent="0" lvl="0" marL="0" rtl="0" algn="ctr">
              <a:spcBef>
                <a:spcPts val="0"/>
              </a:spcBef>
              <a:spcAft>
                <a:spcPts val="0"/>
              </a:spcAft>
              <a:buNone/>
            </a:pPr>
            <a:r>
              <a:rPr lang="en-GB"/>
              <a:t>World Book Day 2025</a:t>
            </a:r>
            <a:endParaRPr/>
          </a:p>
          <a:p>
            <a:pPr indent="0" lvl="0" marL="0" rtl="0" algn="ctr">
              <a:spcBef>
                <a:spcPts val="0"/>
              </a:spcBef>
              <a:spcAft>
                <a:spcPts val="0"/>
              </a:spcAft>
              <a:buNone/>
            </a:pPr>
            <a:r>
              <a:rPr lang="en-GB" sz="3200"/>
              <a:t>Thursday 6th March </a:t>
            </a:r>
            <a:endParaRPr sz="3200"/>
          </a:p>
        </p:txBody>
      </p:sp>
      <p:sp>
        <p:nvSpPr>
          <p:cNvPr id="112" name="Google Shape;112;g323330213d4_0_0"/>
          <p:cNvSpPr txBox="1"/>
          <p:nvPr>
            <p:ph idx="1" type="body"/>
          </p:nvPr>
        </p:nvSpPr>
        <p:spPr>
          <a:xfrm>
            <a:off x="1897225" y="1870050"/>
            <a:ext cx="6024000" cy="4351200"/>
          </a:xfrm>
          <a:prstGeom prst="rect">
            <a:avLst/>
          </a:prstGeom>
        </p:spPr>
        <p:txBody>
          <a:bodyPr anchorCtr="0" anchor="t" bIns="45700" lIns="91425" spcFirstLastPara="1" rIns="91425" wrap="square" tIns="45700">
            <a:normAutofit lnSpcReduction="10000"/>
          </a:bodyPr>
          <a:lstStyle/>
          <a:p>
            <a:pPr indent="0" lvl="0" marL="0" rtl="0" algn="ctr">
              <a:spcBef>
                <a:spcPts val="1000"/>
              </a:spcBef>
              <a:spcAft>
                <a:spcPts val="0"/>
              </a:spcAft>
              <a:buNone/>
            </a:pPr>
            <a:r>
              <a:rPr lang="en-GB" sz="2300"/>
              <a:t>For world book day this year we will be celebrating Fairy Tales. We would like to invite all </a:t>
            </a:r>
            <a:r>
              <a:rPr lang="en-GB" sz="2300"/>
              <a:t>children</a:t>
            </a:r>
            <a:r>
              <a:rPr lang="en-GB" sz="2300"/>
              <a:t> to come to school dressed as a character from their favourite fairy tale story. In school, each class will complete a range of activities on a chosen book and share our love of stories together. In line with our Harmony Curriculum we </a:t>
            </a:r>
            <a:r>
              <a:rPr lang="en-GB" sz="2300"/>
              <a:t>would</a:t>
            </a:r>
            <a:r>
              <a:rPr lang="en-GB" sz="2300"/>
              <a:t> prefer families to reuse/adapt items of clothing you already have to avoid waste and expense.</a:t>
            </a:r>
            <a:endParaRPr sz="2300"/>
          </a:p>
          <a:p>
            <a:pPr indent="0" lvl="0" marL="0" rtl="0" algn="ctr">
              <a:spcBef>
                <a:spcPts val="1000"/>
              </a:spcBef>
              <a:spcAft>
                <a:spcPts val="0"/>
              </a:spcAft>
              <a:buNone/>
            </a:pPr>
            <a:r>
              <a:t/>
            </a:r>
            <a:endParaRPr sz="2300"/>
          </a:p>
          <a:p>
            <a:pPr indent="0" lvl="0" marL="0" rtl="0" algn="ctr">
              <a:spcBef>
                <a:spcPts val="1000"/>
              </a:spcBef>
              <a:spcAft>
                <a:spcPts val="0"/>
              </a:spcAft>
              <a:buNone/>
            </a:pPr>
            <a:r>
              <a:rPr lang="en-GB" sz="2300"/>
              <a:t>Please join us in school at </a:t>
            </a:r>
            <a:r>
              <a:rPr lang="en-GB" sz="2300">
                <a:solidFill>
                  <a:srgbClr val="FF0000"/>
                </a:solidFill>
              </a:rPr>
              <a:t>2.30pm</a:t>
            </a:r>
            <a:r>
              <a:rPr lang="en-GB" sz="2300"/>
              <a:t> on </a:t>
            </a:r>
            <a:r>
              <a:rPr lang="en-GB" sz="2300">
                <a:solidFill>
                  <a:srgbClr val="FF0000"/>
                </a:solidFill>
              </a:rPr>
              <a:t>Thursday 6th March</a:t>
            </a:r>
            <a:r>
              <a:rPr lang="en-GB" sz="2300"/>
              <a:t> to read and </a:t>
            </a:r>
            <a:r>
              <a:rPr lang="en-GB" sz="2300"/>
              <a:t>share stories with your child in school.</a:t>
            </a:r>
            <a:r>
              <a:rPr lang="en-GB" sz="2500"/>
              <a:t> </a:t>
            </a:r>
            <a:endParaRPr sz="2500"/>
          </a:p>
        </p:txBody>
      </p:sp>
      <p:pic>
        <p:nvPicPr>
          <p:cNvPr id="113" name="Google Shape;113;g323330213d4_0_0"/>
          <p:cNvPicPr preferRelativeResize="0"/>
          <p:nvPr/>
        </p:nvPicPr>
        <p:blipFill>
          <a:blip r:embed="rId3">
            <a:alphaModFix/>
          </a:blip>
          <a:stretch>
            <a:fillRect/>
          </a:stretch>
        </p:blipFill>
        <p:spPr>
          <a:xfrm>
            <a:off x="1017149" y="185886"/>
            <a:ext cx="1359825" cy="1684175"/>
          </a:xfrm>
          <a:prstGeom prst="rect">
            <a:avLst/>
          </a:prstGeom>
          <a:noFill/>
          <a:ln>
            <a:noFill/>
          </a:ln>
        </p:spPr>
      </p:pic>
      <p:pic>
        <p:nvPicPr>
          <p:cNvPr id="114" name="Google Shape;114;g323330213d4_0_0"/>
          <p:cNvPicPr preferRelativeResize="0"/>
          <p:nvPr/>
        </p:nvPicPr>
        <p:blipFill>
          <a:blip r:embed="rId3">
            <a:alphaModFix/>
          </a:blip>
          <a:stretch>
            <a:fillRect/>
          </a:stretch>
        </p:blipFill>
        <p:spPr>
          <a:xfrm>
            <a:off x="7619774" y="141461"/>
            <a:ext cx="1359825" cy="1684175"/>
          </a:xfrm>
          <a:prstGeom prst="rect">
            <a:avLst/>
          </a:prstGeom>
          <a:noFill/>
          <a:ln>
            <a:noFill/>
          </a:ln>
        </p:spPr>
      </p:pic>
      <p:pic>
        <p:nvPicPr>
          <p:cNvPr id="115" name="Google Shape;115;g323330213d4_0_0"/>
          <p:cNvPicPr preferRelativeResize="0"/>
          <p:nvPr/>
        </p:nvPicPr>
        <p:blipFill rotWithShape="1">
          <a:blip r:embed="rId4">
            <a:alphaModFix/>
          </a:blip>
          <a:srcRect b="0" l="29596" r="25252" t="0"/>
          <a:stretch/>
        </p:blipFill>
        <p:spPr>
          <a:xfrm>
            <a:off x="173475" y="1825625"/>
            <a:ext cx="1600058" cy="5032375"/>
          </a:xfrm>
          <a:prstGeom prst="rect">
            <a:avLst/>
          </a:prstGeom>
          <a:noFill/>
          <a:ln>
            <a:noFill/>
          </a:ln>
        </p:spPr>
      </p:pic>
      <p:pic>
        <p:nvPicPr>
          <p:cNvPr id="116" name="Google Shape;116;g323330213d4_0_0"/>
          <p:cNvPicPr preferRelativeResize="0"/>
          <p:nvPr/>
        </p:nvPicPr>
        <p:blipFill rotWithShape="1">
          <a:blip r:embed="rId5">
            <a:alphaModFix/>
          </a:blip>
          <a:srcRect b="7697" l="12981" r="12795" t="0"/>
          <a:stretch/>
        </p:blipFill>
        <p:spPr>
          <a:xfrm>
            <a:off x="7921225" y="2528300"/>
            <a:ext cx="1930525" cy="4026599"/>
          </a:xfrm>
          <a:prstGeom prst="rect">
            <a:avLst/>
          </a:prstGeom>
          <a:noFill/>
          <a:ln>
            <a:noFill/>
          </a:ln>
        </p:spPr>
      </p:pic>
      <p:pic>
        <p:nvPicPr>
          <p:cNvPr id="117" name="Google Shape;117;g323330213d4_0_0"/>
          <p:cNvPicPr preferRelativeResize="0"/>
          <p:nvPr/>
        </p:nvPicPr>
        <p:blipFill>
          <a:blip r:embed="rId6">
            <a:alphaModFix/>
          </a:blip>
          <a:stretch>
            <a:fillRect/>
          </a:stretch>
        </p:blipFill>
        <p:spPr>
          <a:xfrm>
            <a:off x="1897225" y="5571675"/>
            <a:ext cx="1930525" cy="1082425"/>
          </a:xfrm>
          <a:prstGeom prst="rect">
            <a:avLst/>
          </a:prstGeom>
          <a:noFill/>
          <a:ln>
            <a:noFill/>
          </a:ln>
        </p:spPr>
      </p:pic>
      <p:pic>
        <p:nvPicPr>
          <p:cNvPr id="118" name="Google Shape;118;g323330213d4_0_0"/>
          <p:cNvPicPr preferRelativeResize="0"/>
          <p:nvPr/>
        </p:nvPicPr>
        <p:blipFill>
          <a:blip r:embed="rId7">
            <a:alphaModFix/>
          </a:blip>
          <a:stretch>
            <a:fillRect/>
          </a:stretch>
        </p:blipFill>
        <p:spPr>
          <a:xfrm>
            <a:off x="5781925" y="5571656"/>
            <a:ext cx="1930525" cy="1082456"/>
          </a:xfrm>
          <a:prstGeom prst="rect">
            <a:avLst/>
          </a:prstGeom>
          <a:noFill/>
          <a:ln>
            <a:noFill/>
          </a:ln>
        </p:spPr>
      </p:pic>
      <p:pic>
        <p:nvPicPr>
          <p:cNvPr id="119" name="Google Shape;119;g323330213d4_0_0"/>
          <p:cNvPicPr preferRelativeResize="0"/>
          <p:nvPr/>
        </p:nvPicPr>
        <p:blipFill rotWithShape="1">
          <a:blip r:embed="rId8">
            <a:alphaModFix/>
          </a:blip>
          <a:srcRect b="12381" l="10858" r="13101" t="12078"/>
          <a:stretch/>
        </p:blipFill>
        <p:spPr>
          <a:xfrm>
            <a:off x="173475" y="185875"/>
            <a:ext cx="799026" cy="793800"/>
          </a:xfrm>
          <a:prstGeom prst="rect">
            <a:avLst/>
          </a:prstGeom>
          <a:noFill/>
          <a:ln>
            <a:noFill/>
          </a:ln>
        </p:spPr>
      </p:pic>
      <p:pic>
        <p:nvPicPr>
          <p:cNvPr id="120" name="Google Shape;120;g323330213d4_0_0"/>
          <p:cNvPicPr preferRelativeResize="0"/>
          <p:nvPr/>
        </p:nvPicPr>
        <p:blipFill rotWithShape="1">
          <a:blip r:embed="rId8">
            <a:alphaModFix/>
          </a:blip>
          <a:srcRect b="12381" l="10858" r="13101" t="12078"/>
          <a:stretch/>
        </p:blipFill>
        <p:spPr>
          <a:xfrm>
            <a:off x="9052725" y="141450"/>
            <a:ext cx="799026" cy="7938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2020-09-02T13:42:28Z</dcterms:created>
  <dc:creator>Microsoft Office User</dc:creator>
</cp:coreProperties>
</file>