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5"/>
  </p:notesMasterIdLst>
  <p:sldIdLst>
    <p:sldId id="256" r:id="rId2"/>
    <p:sldId id="257" r:id="rId3"/>
    <p:sldId id="258" r:id="rId4"/>
  </p:sldIdLst>
  <p:sldSz cx="9906000" cy="6858000" type="A4"/>
  <p:notesSz cx="6797675" cy="9874250"/>
  <p:embeddedFontLst>
    <p:embeddedFont>
      <p:font typeface="Arial Narrow" panose="020B0606020202030204" pitchFamily="34" charset="0"/>
      <p:regular r:id="rId6"/>
      <p:bold r:id="rId7"/>
      <p:italic r:id="rId8"/>
      <p:boldItalic r:id="rId9"/>
    </p:embeddedFont>
    <p:embeddedFont>
      <p:font typeface="Calibri" panose="020F0502020204030204" pitchFamily="34" charset="0"/>
      <p:regular r:id="rId10"/>
      <p:bold r:id="rId11"/>
      <p:italic r:id="rId12"/>
      <p:boldItalic r:id="rId13"/>
    </p:embeddedFont>
    <p:embeddedFont>
      <p:font typeface="Caveat" panose="020B0604020202020204" charset="0"/>
      <p:regular r:id="rId14"/>
      <p:bold r:id="rId15"/>
    </p:embeddedFont>
    <p:embeddedFont>
      <p:font typeface="Comic Sans MS" panose="030F0702030302020204" pitchFamily="66" charset="0"/>
      <p:regular r:id="rId16"/>
      <p:bold r:id="rId17"/>
      <p:italic r:id="rId18"/>
      <p:boldItalic r:id="rId19"/>
    </p:embeddedFont>
    <p:embeddedFont>
      <p:font typeface="Roboto" panose="02000000000000000000" pitchFamily="2" charset="0"/>
      <p:regular r:id="rId20"/>
      <p:bold r:id="rId21"/>
      <p:italic r:id="rId22"/>
      <p:boldItalic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6B4A20C-2248-48B7-BC8B-1082D5812207}">
  <a:tblStyle styleId="{A6B4A20C-2248-48B7-BC8B-1082D5812207}"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1482" y="9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openxmlformats.org/officeDocument/2006/relationships/font" Target="fonts/font8.fntdata"/><Relationship Id="rId18" Type="http://schemas.openxmlformats.org/officeDocument/2006/relationships/font" Target="fonts/font13.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16.fntdata"/><Relationship Id="rId7" Type="http://schemas.openxmlformats.org/officeDocument/2006/relationships/font" Target="fonts/font2.fntdata"/><Relationship Id="rId12" Type="http://schemas.openxmlformats.org/officeDocument/2006/relationships/font" Target="fonts/font7.fntdata"/><Relationship Id="rId17" Type="http://schemas.openxmlformats.org/officeDocument/2006/relationships/font" Target="fonts/font12.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11.fntdata"/><Relationship Id="rId20"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font" Target="fonts/font1.fntdata"/><Relationship Id="rId11" Type="http://schemas.openxmlformats.org/officeDocument/2006/relationships/font" Target="fonts/font6.fntdata"/><Relationship Id="rId24" Type="http://schemas.openxmlformats.org/officeDocument/2006/relationships/presProps" Target="presProps.xml"/><Relationship Id="rId5" Type="http://schemas.openxmlformats.org/officeDocument/2006/relationships/notesMaster" Target="notesMasters/notesMaster1.xml"/><Relationship Id="rId15" Type="http://schemas.openxmlformats.org/officeDocument/2006/relationships/font" Target="fonts/font10.fntdata"/><Relationship Id="rId23" Type="http://schemas.openxmlformats.org/officeDocument/2006/relationships/font" Target="fonts/font18.fntdata"/><Relationship Id="rId10" Type="http://schemas.openxmlformats.org/officeDocument/2006/relationships/font" Target="fonts/font5.fntdata"/><Relationship Id="rId19"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font" Target="fonts/font4.fntdata"/><Relationship Id="rId14" Type="http://schemas.openxmlformats.org/officeDocument/2006/relationships/font" Target="fonts/font9.fntdata"/><Relationship Id="rId22" Type="http://schemas.openxmlformats.org/officeDocument/2006/relationships/font" Target="fonts/font17.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1" y="0"/>
            <a:ext cx="2945659" cy="49542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50444" y="0"/>
            <a:ext cx="2945659" cy="49542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92188" y="1235075"/>
            <a:ext cx="4813300" cy="33321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768" y="4751982"/>
            <a:ext cx="5438140" cy="3887986"/>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1" y="9378825"/>
            <a:ext cx="2945659" cy="49542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50444" y="9378825"/>
            <a:ext cx="2945659" cy="49542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992188" y="1235075"/>
            <a:ext cx="4813300" cy="33321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79768" y="4751982"/>
            <a:ext cx="5438140" cy="3887986"/>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7" name="Google Shape;87;p1:notes"/>
          <p:cNvSpPr txBox="1">
            <a:spLocks noGrp="1"/>
          </p:cNvSpPr>
          <p:nvPr>
            <p:ph type="sldNum" idx="12"/>
          </p:nvPr>
        </p:nvSpPr>
        <p:spPr>
          <a:xfrm>
            <a:off x="3850444" y="9378825"/>
            <a:ext cx="2945659" cy="49542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3a5c6f74aee_0_0:notes"/>
          <p:cNvSpPr>
            <a:spLocks noGrp="1" noRot="1" noChangeAspect="1"/>
          </p:cNvSpPr>
          <p:nvPr>
            <p:ph type="sldImg" idx="2"/>
          </p:nvPr>
        </p:nvSpPr>
        <p:spPr>
          <a:xfrm>
            <a:off x="992188" y="1235075"/>
            <a:ext cx="4813200" cy="3332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3a5c6f74aee_0_0:notes"/>
          <p:cNvSpPr txBox="1">
            <a:spLocks noGrp="1"/>
          </p:cNvSpPr>
          <p:nvPr>
            <p:ph type="body" idx="1"/>
          </p:nvPr>
        </p:nvSpPr>
        <p:spPr>
          <a:xfrm>
            <a:off x="679768" y="4751982"/>
            <a:ext cx="5438100" cy="3888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4" name="Google Shape;104;g3a5c6f74aee_0_0:notes"/>
          <p:cNvSpPr txBox="1">
            <a:spLocks noGrp="1"/>
          </p:cNvSpPr>
          <p:nvPr>
            <p:ph type="sldNum" idx="12"/>
          </p:nvPr>
        </p:nvSpPr>
        <p:spPr>
          <a:xfrm>
            <a:off x="3850444" y="9378825"/>
            <a:ext cx="2945700" cy="4953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3c69e9352d0_0_4:notes"/>
          <p:cNvSpPr>
            <a:spLocks noGrp="1" noRot="1" noChangeAspect="1"/>
          </p:cNvSpPr>
          <p:nvPr>
            <p:ph type="sldImg" idx="2"/>
          </p:nvPr>
        </p:nvSpPr>
        <p:spPr>
          <a:xfrm>
            <a:off x="992188" y="1235075"/>
            <a:ext cx="4813300" cy="33321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6" name="Google Shape;126;g3c69e9352d0_0_4:notes"/>
          <p:cNvSpPr txBox="1">
            <a:spLocks noGrp="1"/>
          </p:cNvSpPr>
          <p:nvPr>
            <p:ph type="body" idx="1"/>
          </p:nvPr>
        </p:nvSpPr>
        <p:spPr>
          <a:xfrm>
            <a:off x="679768" y="4751982"/>
            <a:ext cx="5438100" cy="3888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g3c69e9352d0_0_4:notes"/>
          <p:cNvSpPr txBox="1">
            <a:spLocks noGrp="1"/>
          </p:cNvSpPr>
          <p:nvPr>
            <p:ph type="sldNum" idx="12"/>
          </p:nvPr>
        </p:nvSpPr>
        <p:spPr>
          <a:xfrm>
            <a:off x="3850444" y="9378825"/>
            <a:ext cx="2945700" cy="4953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3</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2"/>
          <p:cNvSpPr txBox="1">
            <a:spLocks noGrp="1"/>
          </p:cNvSpPr>
          <p:nvPr>
            <p:ph type="ctrTitle"/>
          </p:nvPr>
        </p:nvSpPr>
        <p:spPr>
          <a:xfrm>
            <a:off x="742950" y="1122363"/>
            <a:ext cx="84201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
          <p:cNvSpPr txBox="1">
            <a:spLocks noGrp="1"/>
          </p:cNvSpPr>
          <p:nvPr>
            <p:ph type="subTitle" idx="1"/>
          </p:nvPr>
        </p:nvSpPr>
        <p:spPr>
          <a:xfrm>
            <a:off x="1238250" y="3602038"/>
            <a:ext cx="74295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2"/>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3"/>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3"/>
          <p:cNvSpPr txBox="1">
            <a:spLocks noGrp="1"/>
          </p:cNvSpPr>
          <p:nvPr>
            <p:ph type="body" idx="1"/>
          </p:nvPr>
        </p:nvSpPr>
        <p:spPr>
          <a:xfrm>
            <a:off x="681038" y="1825625"/>
            <a:ext cx="8543925"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3"/>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
          <p:cNvSpPr txBox="1">
            <a:spLocks noGrp="1"/>
          </p:cNvSpPr>
          <p:nvPr>
            <p:ph type="title"/>
          </p:nvPr>
        </p:nvSpPr>
        <p:spPr>
          <a:xfrm>
            <a:off x="675879" y="1709740"/>
            <a:ext cx="8543925"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4"/>
          <p:cNvSpPr txBox="1">
            <a:spLocks noGrp="1"/>
          </p:cNvSpPr>
          <p:nvPr>
            <p:ph type="body" idx="1"/>
          </p:nvPr>
        </p:nvSpPr>
        <p:spPr>
          <a:xfrm>
            <a:off x="675879" y="4589465"/>
            <a:ext cx="8543925"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a:solidFill>
                  <a:schemeClr val="dk1"/>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4"/>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5"/>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5"/>
          <p:cNvSpPr txBox="1">
            <a:spLocks noGrp="1"/>
          </p:cNvSpPr>
          <p:nvPr>
            <p:ph type="body" idx="1"/>
          </p:nvPr>
        </p:nvSpPr>
        <p:spPr>
          <a:xfrm>
            <a:off x="681038"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5"/>
          <p:cNvSpPr txBox="1">
            <a:spLocks noGrp="1"/>
          </p:cNvSpPr>
          <p:nvPr>
            <p:ph type="body" idx="2"/>
          </p:nvPr>
        </p:nvSpPr>
        <p:spPr>
          <a:xfrm>
            <a:off x="5014913"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5"/>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5"/>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5"/>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6"/>
          <p:cNvSpPr txBox="1">
            <a:spLocks noGrp="1"/>
          </p:cNvSpPr>
          <p:nvPr>
            <p:ph type="title"/>
          </p:nvPr>
        </p:nvSpPr>
        <p:spPr>
          <a:xfrm>
            <a:off x="68232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6"/>
          <p:cNvSpPr txBox="1">
            <a:spLocks noGrp="1"/>
          </p:cNvSpPr>
          <p:nvPr>
            <p:ph type="body" idx="1"/>
          </p:nvPr>
        </p:nvSpPr>
        <p:spPr>
          <a:xfrm>
            <a:off x="682329" y="1681163"/>
            <a:ext cx="4190702"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6"/>
          <p:cNvSpPr txBox="1">
            <a:spLocks noGrp="1"/>
          </p:cNvSpPr>
          <p:nvPr>
            <p:ph type="body" idx="2"/>
          </p:nvPr>
        </p:nvSpPr>
        <p:spPr>
          <a:xfrm>
            <a:off x="682329" y="2505075"/>
            <a:ext cx="4190702"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6"/>
          <p:cNvSpPr txBox="1">
            <a:spLocks noGrp="1"/>
          </p:cNvSpPr>
          <p:nvPr>
            <p:ph type="body" idx="3"/>
          </p:nvPr>
        </p:nvSpPr>
        <p:spPr>
          <a:xfrm>
            <a:off x="5014913" y="1681163"/>
            <a:ext cx="4211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6"/>
          <p:cNvSpPr txBox="1">
            <a:spLocks noGrp="1"/>
          </p:cNvSpPr>
          <p:nvPr>
            <p:ph type="body" idx="4"/>
          </p:nvPr>
        </p:nvSpPr>
        <p:spPr>
          <a:xfrm>
            <a:off x="5014913" y="2505075"/>
            <a:ext cx="4211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6"/>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7"/>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7"/>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8"/>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8"/>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8"/>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9"/>
          <p:cNvSpPr txBox="1">
            <a:spLocks noGrp="1"/>
          </p:cNvSpPr>
          <p:nvPr>
            <p:ph type="title"/>
          </p:nvPr>
        </p:nvSpPr>
        <p:spPr>
          <a:xfrm>
            <a:off x="682328" y="457200"/>
            <a:ext cx="3194943"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9"/>
          <p:cNvSpPr txBox="1">
            <a:spLocks noGrp="1"/>
          </p:cNvSpPr>
          <p:nvPr>
            <p:ph type="body" idx="1"/>
          </p:nvPr>
        </p:nvSpPr>
        <p:spPr>
          <a:xfrm>
            <a:off x="4211340" y="987427"/>
            <a:ext cx="5014913"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9"/>
          <p:cNvSpPr txBox="1">
            <a:spLocks noGrp="1"/>
          </p:cNvSpPr>
          <p:nvPr>
            <p:ph type="body" idx="2"/>
          </p:nvPr>
        </p:nvSpPr>
        <p:spPr>
          <a:xfrm>
            <a:off x="682328" y="2057400"/>
            <a:ext cx="3194943"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9"/>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9"/>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9"/>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0"/>
          <p:cNvSpPr txBox="1">
            <a:spLocks noGrp="1"/>
          </p:cNvSpPr>
          <p:nvPr>
            <p:ph type="title"/>
          </p:nvPr>
        </p:nvSpPr>
        <p:spPr>
          <a:xfrm>
            <a:off x="682328" y="457200"/>
            <a:ext cx="3194943"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0"/>
          <p:cNvSpPr>
            <a:spLocks noGrp="1"/>
          </p:cNvSpPr>
          <p:nvPr>
            <p:ph type="pic" idx="2"/>
          </p:nvPr>
        </p:nvSpPr>
        <p:spPr>
          <a:xfrm>
            <a:off x="4211340" y="987427"/>
            <a:ext cx="5014913" cy="4873625"/>
          </a:xfrm>
          <a:prstGeom prst="rect">
            <a:avLst/>
          </a:prstGeom>
          <a:noFill/>
          <a:ln>
            <a:noFill/>
          </a:ln>
        </p:spPr>
      </p:sp>
      <p:sp>
        <p:nvSpPr>
          <p:cNvPr id="68" name="Google Shape;68;p10"/>
          <p:cNvSpPr txBox="1">
            <a:spLocks noGrp="1"/>
          </p:cNvSpPr>
          <p:nvPr>
            <p:ph type="body" idx="1"/>
          </p:nvPr>
        </p:nvSpPr>
        <p:spPr>
          <a:xfrm>
            <a:off x="682328" y="2057400"/>
            <a:ext cx="3194943"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10"/>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0"/>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0"/>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1"/>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1"/>
          <p:cNvSpPr txBox="1">
            <a:spLocks noGrp="1"/>
          </p:cNvSpPr>
          <p:nvPr>
            <p:ph type="body" idx="1"/>
          </p:nvPr>
        </p:nvSpPr>
        <p:spPr>
          <a:xfrm rot="5400000">
            <a:off x="2777332" y="-270668"/>
            <a:ext cx="4351338" cy="85439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1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rot="5400000">
            <a:off x="5251054" y="2203054"/>
            <a:ext cx="5811838" cy="21359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917179" y="128984"/>
            <a:ext cx="5811838" cy="62841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D8E2F3"/>
            </a:gs>
            <a:gs pos="96000">
              <a:srgbClr val="FBE4D4"/>
            </a:gs>
            <a:gs pos="100000">
              <a:srgbClr val="FEE599"/>
            </a:gs>
          </a:gsLst>
          <a:lin ang="5400012" scaled="0"/>
        </a:gra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
          <p:cNvSpPr txBox="1">
            <a:spLocks noGrp="1"/>
          </p:cNvSpPr>
          <p:nvPr>
            <p:ph type="body" idx="1"/>
          </p:nvPr>
        </p:nvSpPr>
        <p:spPr>
          <a:xfrm>
            <a:off x="681038" y="1825625"/>
            <a:ext cx="8543925"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s://www.southfarnborough-inf.hants.sch.uk/school-news" TargetMode="External"/><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UOCSs8JYU5o&amp;t=47s"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3"/>
          <p:cNvSpPr txBox="1"/>
          <p:nvPr/>
        </p:nvSpPr>
        <p:spPr>
          <a:xfrm>
            <a:off x="223622" y="3645296"/>
            <a:ext cx="2490394" cy="30008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dk1"/>
              </a:solidFill>
              <a:latin typeface="Arial"/>
              <a:ea typeface="Arial"/>
              <a:cs typeface="Arial"/>
              <a:sym typeface="Arial"/>
            </a:endParaRPr>
          </a:p>
        </p:txBody>
      </p:sp>
      <p:sp>
        <p:nvSpPr>
          <p:cNvPr id="90" name="Google Shape;90;p13"/>
          <p:cNvSpPr txBox="1"/>
          <p:nvPr/>
        </p:nvSpPr>
        <p:spPr>
          <a:xfrm>
            <a:off x="7535913" y="2944333"/>
            <a:ext cx="1848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91" name="Google Shape;91;p13"/>
          <p:cNvSpPr txBox="1"/>
          <p:nvPr/>
        </p:nvSpPr>
        <p:spPr>
          <a:xfrm>
            <a:off x="69099" y="1308973"/>
            <a:ext cx="4215513" cy="92333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Arial Narrow"/>
                <a:ea typeface="Arial Narrow"/>
                <a:cs typeface="Arial Narrow"/>
                <a:sym typeface="Arial Narrow"/>
              </a:rPr>
              <a:t>		        </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000"/>
              <a:buFont typeface="Arial"/>
              <a:buNone/>
            </a:pPr>
            <a:endParaRPr sz="1000" b="1" i="0" u="none" strike="noStrike" cap="none">
              <a:solidFill>
                <a:schemeClr val="dk1"/>
              </a:solidFill>
              <a:latin typeface="Arial Narrow"/>
              <a:ea typeface="Arial Narrow"/>
              <a:cs typeface="Arial Narrow"/>
              <a:sym typeface="Arial Narrow"/>
            </a:endParaRPr>
          </a:p>
          <a:p>
            <a:pPr marL="0" marR="0" lvl="0" indent="0" algn="just" rtl="0">
              <a:lnSpc>
                <a:spcPct val="100000"/>
              </a:lnSpc>
              <a:spcBef>
                <a:spcPts val="0"/>
              </a:spcBef>
              <a:spcAft>
                <a:spcPts val="0"/>
              </a:spcAft>
              <a:buClr>
                <a:srgbClr val="000000"/>
              </a:buClr>
              <a:buSzPts val="1000"/>
              <a:buFont typeface="Arial"/>
              <a:buNone/>
            </a:pPr>
            <a:endParaRPr sz="1000" b="1" i="0" u="none" strike="noStrike" cap="none">
              <a:solidFill>
                <a:schemeClr val="dk1"/>
              </a:solidFill>
              <a:latin typeface="Arial Narrow"/>
              <a:ea typeface="Arial Narrow"/>
              <a:cs typeface="Arial Narrow"/>
              <a:sym typeface="Arial Narrow"/>
            </a:endParaRPr>
          </a:p>
          <a:p>
            <a:pPr marL="0" marR="0" lvl="0" indent="0" algn="just" rtl="0">
              <a:lnSpc>
                <a:spcPct val="100000"/>
              </a:lnSpc>
              <a:spcBef>
                <a:spcPts val="0"/>
              </a:spcBef>
              <a:spcAft>
                <a:spcPts val="0"/>
              </a:spcAft>
              <a:buClr>
                <a:srgbClr val="000000"/>
              </a:buClr>
              <a:buSzPts val="1000"/>
              <a:buFont typeface="Arial"/>
              <a:buNone/>
            </a:pPr>
            <a:endParaRPr sz="1000" b="1" i="0" u="none" strike="noStrike" cap="none">
              <a:solidFill>
                <a:schemeClr val="dk1"/>
              </a:solidFill>
              <a:latin typeface="Arial Narrow"/>
              <a:ea typeface="Arial Narrow"/>
              <a:cs typeface="Arial Narrow"/>
              <a:sym typeface="Arial Narrow"/>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dk1"/>
              </a:solidFill>
              <a:latin typeface="Arial"/>
              <a:ea typeface="Arial"/>
              <a:cs typeface="Arial"/>
              <a:sym typeface="Arial"/>
            </a:endParaRPr>
          </a:p>
        </p:txBody>
      </p:sp>
      <p:sp>
        <p:nvSpPr>
          <p:cNvPr id="92" name="Google Shape;92;p13"/>
          <p:cNvSpPr txBox="1"/>
          <p:nvPr/>
        </p:nvSpPr>
        <p:spPr>
          <a:xfrm>
            <a:off x="-24" y="4601106"/>
            <a:ext cx="7017000" cy="4464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800"/>
              <a:buFont typeface="Arial"/>
              <a:buNone/>
            </a:pPr>
            <a:endParaRPr sz="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r>
              <a:rPr lang="en-GB" sz="1500" b="0" i="0" u="none" strike="noStrike" cap="none">
                <a:solidFill>
                  <a:schemeClr val="dk1"/>
                </a:solidFill>
                <a:latin typeface="Arial"/>
                <a:ea typeface="Arial"/>
                <a:cs typeface="Arial"/>
                <a:sym typeface="Arial"/>
              </a:rPr>
              <a:t>	</a:t>
            </a:r>
            <a:endParaRPr sz="1800" b="0" i="0" u="none" strike="noStrike" cap="none">
              <a:solidFill>
                <a:schemeClr val="dk1"/>
              </a:solidFill>
              <a:latin typeface="Arial"/>
              <a:ea typeface="Arial"/>
              <a:cs typeface="Arial"/>
              <a:sym typeface="Arial"/>
            </a:endParaRPr>
          </a:p>
        </p:txBody>
      </p:sp>
      <p:sp>
        <p:nvSpPr>
          <p:cNvPr id="93" name="Google Shape;93;p13"/>
          <p:cNvSpPr txBox="1"/>
          <p:nvPr/>
        </p:nvSpPr>
        <p:spPr>
          <a:xfrm>
            <a:off x="95050" y="1163393"/>
            <a:ext cx="4018200" cy="3231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endParaRPr sz="1500">
              <a:solidFill>
                <a:schemeClr val="dk1"/>
              </a:solidFill>
            </a:endParaRPr>
          </a:p>
        </p:txBody>
      </p:sp>
      <p:sp>
        <p:nvSpPr>
          <p:cNvPr id="94" name="Google Shape;94;p13"/>
          <p:cNvSpPr/>
          <p:nvPr/>
        </p:nvSpPr>
        <p:spPr>
          <a:xfrm>
            <a:off x="223625" y="70225"/>
            <a:ext cx="4215600" cy="891900"/>
          </a:xfrm>
          <a:prstGeom prst="roundRect">
            <a:avLst>
              <a:gd name="adj" fmla="val 16667"/>
            </a:avLst>
          </a:prstGeom>
          <a:solidFill>
            <a:srgbClr val="FFF2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2500" b="1">
                <a:latin typeface="Calibri"/>
                <a:ea typeface="Calibri"/>
                <a:cs typeface="Calibri"/>
                <a:sym typeface="Calibri"/>
              </a:rPr>
              <a:t>Titanic </a:t>
            </a:r>
            <a:endParaRPr sz="2500" b="1">
              <a:latin typeface="Calibri"/>
              <a:ea typeface="Calibri"/>
              <a:cs typeface="Calibri"/>
              <a:sym typeface="Calibri"/>
            </a:endParaRPr>
          </a:p>
        </p:txBody>
      </p:sp>
      <p:sp>
        <p:nvSpPr>
          <p:cNvPr id="95" name="Google Shape;95;p13"/>
          <p:cNvSpPr/>
          <p:nvPr/>
        </p:nvSpPr>
        <p:spPr>
          <a:xfrm>
            <a:off x="108275" y="1182625"/>
            <a:ext cx="4176300" cy="5414100"/>
          </a:xfrm>
          <a:prstGeom prst="roundRect">
            <a:avLst>
              <a:gd name="adj" fmla="val 16667"/>
            </a:avLst>
          </a:prstGeom>
          <a:solidFill>
            <a:srgbClr val="C9DAF8"/>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96" name="Google Shape;96;p13"/>
          <p:cNvSpPr txBox="1"/>
          <p:nvPr/>
        </p:nvSpPr>
        <p:spPr>
          <a:xfrm>
            <a:off x="394925" y="1479875"/>
            <a:ext cx="3694500" cy="50640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b="1">
                <a:solidFill>
                  <a:schemeClr val="dk1"/>
                </a:solidFill>
              </a:rPr>
              <a:t>Dear Parents, ​</a:t>
            </a:r>
            <a:endParaRPr b="1">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b="1">
                <a:solidFill>
                  <a:schemeClr val="dk1"/>
                </a:solidFill>
              </a:rPr>
              <a:t>We have made it through to the last half</a:t>
            </a:r>
            <a:endParaRPr b="1">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b="1">
                <a:solidFill>
                  <a:schemeClr val="dk1"/>
                </a:solidFill>
              </a:rPr>
              <a:t>term of the academic year. We have</a:t>
            </a:r>
            <a:endParaRPr b="1">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b="1">
                <a:solidFill>
                  <a:schemeClr val="dk1"/>
                </a:solidFill>
              </a:rPr>
              <a:t>achieved so much and still our learning</a:t>
            </a:r>
            <a:endParaRPr b="1">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b="1">
                <a:solidFill>
                  <a:schemeClr val="dk1"/>
                </a:solidFill>
              </a:rPr>
              <a:t>keeps coming. Thank you for supporting</a:t>
            </a:r>
            <a:endParaRPr b="1">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b="1">
                <a:solidFill>
                  <a:schemeClr val="dk1"/>
                </a:solidFill>
              </a:rPr>
              <a:t>sports day and all other events that we</a:t>
            </a:r>
            <a:endParaRPr b="1">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b="1">
                <a:solidFill>
                  <a:schemeClr val="dk1"/>
                </a:solidFill>
              </a:rPr>
              <a:t>have had.</a:t>
            </a:r>
            <a:endParaRPr b="1">
              <a:solidFill>
                <a:schemeClr val="dk1"/>
              </a:solidFill>
            </a:endParaRPr>
          </a:p>
          <a:p>
            <a:pPr marL="0" lvl="0" indent="0" algn="l" rtl="0">
              <a:lnSpc>
                <a:spcPct val="115000"/>
              </a:lnSpc>
              <a:spcBef>
                <a:spcPts val="0"/>
              </a:spcBef>
              <a:spcAft>
                <a:spcPts val="0"/>
              </a:spcAft>
              <a:buNone/>
            </a:pPr>
            <a:endParaRPr b="1">
              <a:solidFill>
                <a:schemeClr val="dk1"/>
              </a:solidFill>
            </a:endParaRPr>
          </a:p>
          <a:p>
            <a:pPr marL="0" lvl="0" indent="0" algn="l" rtl="0">
              <a:lnSpc>
                <a:spcPct val="115000"/>
              </a:lnSpc>
              <a:spcBef>
                <a:spcPts val="0"/>
              </a:spcBef>
              <a:spcAft>
                <a:spcPts val="0"/>
              </a:spcAft>
              <a:buNone/>
            </a:pPr>
            <a:r>
              <a:rPr lang="en-GB" b="1">
                <a:solidFill>
                  <a:schemeClr val="dk1"/>
                </a:solidFill>
              </a:rPr>
              <a:t>Please  support your child at  home by reading every day. This could be their reading book, school library book or a book from home. The more exposure to different texts, the better!</a:t>
            </a:r>
            <a:endParaRPr b="1">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b="1">
                <a:solidFill>
                  <a:schemeClr val="dk1"/>
                </a:solidFill>
              </a:rPr>
              <a:t>Thank you  for your ongoing support</a:t>
            </a:r>
            <a:endParaRPr b="1">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b="1">
                <a:solidFill>
                  <a:schemeClr val="dk1"/>
                </a:solidFill>
              </a:rPr>
              <a:t>The Year 2 team.</a:t>
            </a:r>
            <a:endParaRPr sz="2700" b="1">
              <a:solidFill>
                <a:schemeClr val="dk1"/>
              </a:solidFill>
              <a:latin typeface="Calibri"/>
              <a:ea typeface="Calibri"/>
              <a:cs typeface="Calibri"/>
              <a:sym typeface="Calibri"/>
            </a:endParaRPr>
          </a:p>
        </p:txBody>
      </p:sp>
      <p:pic>
        <p:nvPicPr>
          <p:cNvPr id="97" name="Google Shape;97;p13"/>
          <p:cNvPicPr preferRelativeResize="0"/>
          <p:nvPr/>
        </p:nvPicPr>
        <p:blipFill rotWithShape="1">
          <a:blip r:embed="rId3">
            <a:alphaModFix/>
          </a:blip>
          <a:srcRect l="62653" t="21266" r="13083" b="14930"/>
          <a:stretch/>
        </p:blipFill>
        <p:spPr>
          <a:xfrm>
            <a:off x="394925" y="5703225"/>
            <a:ext cx="2895775" cy="1018100"/>
          </a:xfrm>
          <a:prstGeom prst="rect">
            <a:avLst/>
          </a:prstGeom>
          <a:noFill/>
          <a:ln w="19050" cap="flat" cmpd="sng">
            <a:solidFill>
              <a:srgbClr val="000000"/>
            </a:solidFill>
            <a:prstDash val="solid"/>
            <a:round/>
            <a:headEnd type="none" w="sm" len="sm"/>
            <a:tailEnd type="none" w="sm" len="sm"/>
          </a:ln>
        </p:spPr>
      </p:pic>
      <p:pic>
        <p:nvPicPr>
          <p:cNvPr id="98" name="Google Shape;98;p13"/>
          <p:cNvPicPr preferRelativeResize="0"/>
          <p:nvPr/>
        </p:nvPicPr>
        <p:blipFill>
          <a:blip r:embed="rId4">
            <a:alphaModFix/>
          </a:blip>
          <a:stretch>
            <a:fillRect/>
          </a:stretch>
        </p:blipFill>
        <p:spPr>
          <a:xfrm flipH="1">
            <a:off x="223623" y="63100"/>
            <a:ext cx="1211824" cy="891900"/>
          </a:xfrm>
          <a:prstGeom prst="rect">
            <a:avLst/>
          </a:prstGeom>
          <a:solidFill>
            <a:srgbClr val="FFF2CC"/>
          </a:solidFill>
          <a:ln>
            <a:noFill/>
          </a:ln>
        </p:spPr>
      </p:pic>
      <p:pic>
        <p:nvPicPr>
          <p:cNvPr id="99" name="Google Shape;99;p13"/>
          <p:cNvPicPr preferRelativeResize="0"/>
          <p:nvPr/>
        </p:nvPicPr>
        <p:blipFill>
          <a:blip r:embed="rId4">
            <a:alphaModFix/>
          </a:blip>
          <a:stretch>
            <a:fillRect/>
          </a:stretch>
        </p:blipFill>
        <p:spPr>
          <a:xfrm flipH="1">
            <a:off x="2902586" y="126200"/>
            <a:ext cx="1211824" cy="891900"/>
          </a:xfrm>
          <a:prstGeom prst="rect">
            <a:avLst/>
          </a:prstGeom>
          <a:solidFill>
            <a:srgbClr val="FFF2CC"/>
          </a:solidFill>
          <a:ln>
            <a:noFill/>
          </a:ln>
        </p:spPr>
      </p:pic>
      <p:sp>
        <p:nvSpPr>
          <p:cNvPr id="100" name="Google Shape;100;p13"/>
          <p:cNvSpPr txBox="1"/>
          <p:nvPr/>
        </p:nvSpPr>
        <p:spPr>
          <a:xfrm>
            <a:off x="4510350" y="17975"/>
            <a:ext cx="5395800" cy="6858000"/>
          </a:xfrm>
          <a:prstGeom prst="rect">
            <a:avLst/>
          </a:prstGeom>
          <a:noFill/>
          <a:ln w="3810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ts val="1100"/>
              <a:buFont typeface="Arial"/>
              <a:buNone/>
            </a:pPr>
            <a:r>
              <a:rPr lang="en-GB" sz="1300" b="1" u="sng">
                <a:solidFill>
                  <a:schemeClr val="dk1"/>
                </a:solidFill>
                <a:latin typeface="Calibri"/>
                <a:ea typeface="Calibri"/>
                <a:cs typeface="Calibri"/>
                <a:sym typeface="Calibri"/>
              </a:rPr>
              <a:t>Titanic - Tragedy or triumph</a:t>
            </a:r>
            <a:endParaRPr sz="1300" b="1" u="sng">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endParaRPr sz="130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300" b="1">
                <a:solidFill>
                  <a:schemeClr val="dk1"/>
                </a:solidFill>
                <a:latin typeface="Calibri"/>
                <a:ea typeface="Calibri"/>
                <a:cs typeface="Calibri"/>
                <a:sym typeface="Calibri"/>
              </a:rPr>
              <a:t>In this topic, children will: </a:t>
            </a:r>
            <a:r>
              <a:rPr lang="en-GB" sz="1300">
                <a:solidFill>
                  <a:schemeClr val="dk1"/>
                </a:solidFill>
                <a:latin typeface="Calibri"/>
                <a:ea typeface="Calibri"/>
                <a:cs typeface="Calibri"/>
                <a:sym typeface="Calibri"/>
              </a:rPr>
              <a:t>develop their understanding of history beyond living memory by exploring the Titanic as a significant event from 1912, learning to place it within a chronological framework and compare life in the early 20th century with their own time. They will investigate what the Titanic was, why it was considered unsinkable and special (including differences in passenger classes and onboard life), the sequence of events leading to its sinking, and the causes and consequences of the disaster. Through historical enquiry, children will use a range of sources such as artefacts, photographs, passenger stories, and timelines to ask and answer questions, make deductions, and recognise changes over time, including how the tragedy influenced safety improvements in shipping. They will also evaluate ways the disaster could have been prevented and reflect on its lasting historical importance. The key assessment strands in this unit are:</a:t>
            </a:r>
            <a:endParaRPr sz="130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endParaRPr sz="130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300" b="1" i="1">
                <a:solidFill>
                  <a:schemeClr val="dk1"/>
                </a:solidFill>
                <a:latin typeface="Calibri"/>
                <a:ea typeface="Calibri"/>
                <a:cs typeface="Calibri"/>
                <a:sym typeface="Calibri"/>
              </a:rPr>
              <a:t>*I can explain what happened to the Titanic in 1912 and why it is remembered as an important event in the past.</a:t>
            </a:r>
            <a:endParaRPr sz="1300" b="1" i="1">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endParaRPr sz="130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300" b="1" i="1">
                <a:solidFill>
                  <a:schemeClr val="dk1"/>
                </a:solidFill>
                <a:latin typeface="Calibri"/>
                <a:ea typeface="Calibri"/>
                <a:cs typeface="Calibri"/>
                <a:sym typeface="Calibri"/>
              </a:rPr>
              <a:t>* I can use historical sources to compare life on the Titanic with today and explain how the disaster made ships safer.</a:t>
            </a:r>
            <a:endParaRPr sz="1300" b="1" i="1">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endParaRPr sz="1300" b="1" i="1">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1300">
                <a:solidFill>
                  <a:schemeClr val="dk1"/>
                </a:solidFill>
                <a:latin typeface="Calibri"/>
                <a:ea typeface="Calibri"/>
                <a:cs typeface="Calibri"/>
                <a:sym typeface="Calibri"/>
              </a:rPr>
              <a:t>Our big topic questions will be -  What are the best ways of stopping disasters such as the sinking of the Titanic ever happening again? Was it a triumph or a tragedy? </a:t>
            </a:r>
            <a:endParaRPr sz="130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endParaRPr sz="1300">
              <a:solidFill>
                <a:schemeClr val="dk1"/>
              </a:solidFill>
              <a:latin typeface="Calibri"/>
              <a:ea typeface="Calibri"/>
              <a:cs typeface="Calibri"/>
              <a:sym typeface="Calibri"/>
            </a:endParaRPr>
          </a:p>
          <a:p>
            <a:pPr marL="0" lvl="0" indent="0" algn="ctr" rtl="0">
              <a:lnSpc>
                <a:spcPct val="115000"/>
              </a:lnSpc>
              <a:spcBef>
                <a:spcPts val="0"/>
              </a:spcBef>
              <a:spcAft>
                <a:spcPts val="0"/>
              </a:spcAft>
              <a:buClr>
                <a:schemeClr val="dk1"/>
              </a:buClr>
              <a:buSzPts val="1100"/>
              <a:buFont typeface="Arial"/>
              <a:buNone/>
            </a:pPr>
            <a:r>
              <a:rPr lang="en-GB" sz="1300" b="1">
                <a:solidFill>
                  <a:schemeClr val="dk1"/>
                </a:solidFill>
                <a:latin typeface="Calibri"/>
                <a:ea typeface="Calibri"/>
                <a:cs typeface="Calibri"/>
                <a:sym typeface="Calibri"/>
              </a:rPr>
              <a:t>If you have any resources that would  be useful to our learning , please contact your class teacher.</a:t>
            </a:r>
            <a:endParaRPr sz="1300" b="1">
              <a:solidFill>
                <a:schemeClr val="dk1"/>
              </a:solidFill>
              <a:latin typeface="Calibri"/>
              <a:ea typeface="Calibri"/>
              <a:cs typeface="Calibri"/>
              <a:sym typeface="Calibri"/>
            </a:endParaRPr>
          </a:p>
          <a:p>
            <a:pPr marL="0" lvl="0" indent="0" algn="l" rtl="0">
              <a:spcBef>
                <a:spcPts val="0"/>
              </a:spcBef>
              <a:spcAft>
                <a:spcPts val="0"/>
              </a:spcAft>
              <a:buNone/>
            </a:pPr>
            <a:endParaRPr sz="2800">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14"/>
          <p:cNvSpPr/>
          <p:nvPr/>
        </p:nvSpPr>
        <p:spPr>
          <a:xfrm>
            <a:off x="5846975" y="216825"/>
            <a:ext cx="3030300" cy="15318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07" name="Google Shape;107;p14"/>
          <p:cNvSpPr txBox="1"/>
          <p:nvPr/>
        </p:nvSpPr>
        <p:spPr>
          <a:xfrm>
            <a:off x="451825" y="4707375"/>
            <a:ext cx="3006600" cy="1595400"/>
          </a:xfrm>
          <a:prstGeom prst="rect">
            <a:avLst/>
          </a:prstGeom>
          <a:noFill/>
          <a:ln>
            <a:noFill/>
          </a:ln>
        </p:spPr>
        <p:txBody>
          <a:bodyPr spcFirstLastPara="1" wrap="square" lIns="91425" tIns="91425" rIns="91425" bIns="91425" anchor="t" anchorCtr="0">
            <a:noAutofit/>
          </a:bodyPr>
          <a:lstStyle/>
          <a:p>
            <a:pPr marL="285750" lvl="0" indent="-196850" algn="l" rtl="0">
              <a:spcBef>
                <a:spcPts val="0"/>
              </a:spcBef>
              <a:spcAft>
                <a:spcPts val="0"/>
              </a:spcAft>
              <a:buClr>
                <a:schemeClr val="dk1"/>
              </a:buClr>
              <a:buSzPts val="1400"/>
              <a:buFont typeface="Arial"/>
              <a:buNone/>
            </a:pPr>
            <a:endParaRPr b="1">
              <a:solidFill>
                <a:schemeClr val="dk1"/>
              </a:solidFill>
            </a:endParaRPr>
          </a:p>
          <a:p>
            <a:pPr marL="285750" lvl="0" indent="-196850" algn="ctr" rtl="0">
              <a:spcBef>
                <a:spcPts val="0"/>
              </a:spcBef>
              <a:spcAft>
                <a:spcPts val="0"/>
              </a:spcAft>
              <a:buClr>
                <a:schemeClr val="dk1"/>
              </a:buClr>
              <a:buSzPts val="1400"/>
              <a:buFont typeface="Arial"/>
              <a:buNone/>
            </a:pPr>
            <a:endParaRPr>
              <a:solidFill>
                <a:schemeClr val="dk1"/>
              </a:solidFill>
            </a:endParaRPr>
          </a:p>
          <a:p>
            <a:pPr marL="0" lvl="0" indent="0" algn="l" rtl="0">
              <a:spcBef>
                <a:spcPts val="0"/>
              </a:spcBef>
              <a:spcAft>
                <a:spcPts val="0"/>
              </a:spcAft>
              <a:buNone/>
            </a:pPr>
            <a:endParaRPr sz="2800">
              <a:solidFill>
                <a:schemeClr val="dk1"/>
              </a:solidFill>
              <a:latin typeface="Calibri"/>
              <a:ea typeface="Calibri"/>
              <a:cs typeface="Calibri"/>
              <a:sym typeface="Calibri"/>
            </a:endParaRPr>
          </a:p>
        </p:txBody>
      </p:sp>
      <p:pic>
        <p:nvPicPr>
          <p:cNvPr id="108" name="Google Shape;108;p14"/>
          <p:cNvPicPr preferRelativeResize="0"/>
          <p:nvPr/>
        </p:nvPicPr>
        <p:blipFill>
          <a:blip r:embed="rId3">
            <a:alphaModFix/>
          </a:blip>
          <a:stretch>
            <a:fillRect/>
          </a:stretch>
        </p:blipFill>
        <p:spPr>
          <a:xfrm>
            <a:off x="1651899" y="1577394"/>
            <a:ext cx="606455" cy="774300"/>
          </a:xfrm>
          <a:prstGeom prst="rect">
            <a:avLst/>
          </a:prstGeom>
          <a:noFill/>
          <a:ln>
            <a:noFill/>
          </a:ln>
        </p:spPr>
      </p:pic>
      <p:sp>
        <p:nvSpPr>
          <p:cNvPr id="109" name="Google Shape;109;p14"/>
          <p:cNvSpPr/>
          <p:nvPr/>
        </p:nvSpPr>
        <p:spPr>
          <a:xfrm>
            <a:off x="125125" y="0"/>
            <a:ext cx="4491000" cy="2923500"/>
          </a:xfrm>
          <a:prstGeom prst="roundRect">
            <a:avLst>
              <a:gd name="adj" fmla="val 16667"/>
            </a:avLst>
          </a:prstGeom>
          <a:solidFill>
            <a:srgbClr val="B6D7A8"/>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endParaRPr b="1" u="sng">
              <a:solidFill>
                <a:schemeClr val="dk1"/>
              </a:solidFill>
            </a:endParaRPr>
          </a:p>
          <a:p>
            <a:pPr marL="0" lvl="0" indent="0" algn="l" rtl="0">
              <a:spcBef>
                <a:spcPts val="0"/>
              </a:spcBef>
              <a:spcAft>
                <a:spcPts val="0"/>
              </a:spcAft>
              <a:buClr>
                <a:schemeClr val="dk1"/>
              </a:buClr>
              <a:buSzPts val="1100"/>
              <a:buFont typeface="Arial"/>
              <a:buNone/>
            </a:pPr>
            <a:r>
              <a:rPr lang="en-GB" b="1">
                <a:solidFill>
                  <a:schemeClr val="dk1"/>
                </a:solidFill>
              </a:rPr>
              <a:t>                  </a:t>
            </a:r>
            <a:r>
              <a:rPr lang="en-GB" b="1" u="sng">
                <a:solidFill>
                  <a:schemeClr val="dk1"/>
                </a:solidFill>
              </a:rPr>
              <a:t>English </a:t>
            </a:r>
            <a:endParaRPr b="1" u="sng">
              <a:solidFill>
                <a:schemeClr val="dk1"/>
              </a:solidFill>
            </a:endParaRPr>
          </a:p>
          <a:p>
            <a:pPr marL="285750" lvl="0" indent="-196850" algn="ctr" rtl="0">
              <a:lnSpc>
                <a:spcPct val="115000"/>
              </a:lnSpc>
              <a:spcBef>
                <a:spcPts val="0"/>
              </a:spcBef>
              <a:spcAft>
                <a:spcPts val="0"/>
              </a:spcAft>
              <a:buNone/>
            </a:pPr>
            <a:r>
              <a:rPr lang="en-GB" b="1">
                <a:solidFill>
                  <a:schemeClr val="dk1"/>
                </a:solidFill>
              </a:rPr>
              <a:t>   We will be focusing on the texts Traction Man,  Somebody Swallowed Stanley  and the book  Samson’s Titanic Journey. Children will  be continuing to gather new vocabulary, work on grammar and use these skills to enhance their own  writing.</a:t>
            </a:r>
            <a:endParaRPr b="1">
              <a:solidFill>
                <a:schemeClr val="dk1"/>
              </a:solidFill>
            </a:endParaRPr>
          </a:p>
          <a:p>
            <a:pPr marL="285750" lvl="0" indent="-196850" algn="ctr" rtl="0">
              <a:lnSpc>
                <a:spcPct val="115000"/>
              </a:lnSpc>
              <a:spcBef>
                <a:spcPts val="0"/>
              </a:spcBef>
              <a:spcAft>
                <a:spcPts val="0"/>
              </a:spcAft>
              <a:buNone/>
            </a:pPr>
            <a:endParaRPr b="1">
              <a:solidFill>
                <a:schemeClr val="dk1"/>
              </a:solidFill>
            </a:endParaRPr>
          </a:p>
          <a:p>
            <a:pPr marL="285750" lvl="0" indent="-196850" algn="ctr" rtl="0">
              <a:lnSpc>
                <a:spcPct val="115000"/>
              </a:lnSpc>
              <a:spcBef>
                <a:spcPts val="0"/>
              </a:spcBef>
              <a:spcAft>
                <a:spcPts val="0"/>
              </a:spcAft>
              <a:buNone/>
            </a:pPr>
            <a:endParaRPr b="1">
              <a:solidFill>
                <a:schemeClr val="dk1"/>
              </a:solidFill>
            </a:endParaRPr>
          </a:p>
          <a:p>
            <a:pPr marL="285750" lvl="0" indent="-196850" algn="ctr" rtl="0">
              <a:spcBef>
                <a:spcPts val="0"/>
              </a:spcBef>
              <a:spcAft>
                <a:spcPts val="0"/>
              </a:spcAft>
              <a:buNone/>
            </a:pPr>
            <a:endParaRPr b="1">
              <a:solidFill>
                <a:schemeClr val="dk1"/>
              </a:solidFill>
            </a:endParaRPr>
          </a:p>
          <a:p>
            <a:pPr marL="285750" lvl="0" indent="-196850" algn="ctr" rtl="0">
              <a:spcBef>
                <a:spcPts val="0"/>
              </a:spcBef>
              <a:spcAft>
                <a:spcPts val="0"/>
              </a:spcAft>
              <a:buNone/>
            </a:pPr>
            <a:endParaRPr b="1">
              <a:solidFill>
                <a:schemeClr val="dk1"/>
              </a:solidFill>
            </a:endParaRPr>
          </a:p>
          <a:p>
            <a:pPr marL="285750" lvl="0" indent="-196850" algn="ctr" rtl="0">
              <a:spcBef>
                <a:spcPts val="0"/>
              </a:spcBef>
              <a:spcAft>
                <a:spcPts val="0"/>
              </a:spcAft>
              <a:buClr>
                <a:schemeClr val="dk1"/>
              </a:buClr>
              <a:buSzPts val="1400"/>
              <a:buFont typeface="Arial"/>
              <a:buNone/>
            </a:pPr>
            <a:endParaRPr b="1">
              <a:solidFill>
                <a:schemeClr val="dk1"/>
              </a:solidFill>
            </a:endParaRPr>
          </a:p>
        </p:txBody>
      </p:sp>
      <p:sp>
        <p:nvSpPr>
          <p:cNvPr id="110" name="Google Shape;110;p14"/>
          <p:cNvSpPr/>
          <p:nvPr/>
        </p:nvSpPr>
        <p:spPr>
          <a:xfrm>
            <a:off x="5257100" y="1897700"/>
            <a:ext cx="3890700" cy="2290200"/>
          </a:xfrm>
          <a:prstGeom prst="roundRect">
            <a:avLst>
              <a:gd name="adj" fmla="val 16667"/>
            </a:avLst>
          </a:prstGeom>
          <a:solidFill>
            <a:srgbClr val="FCE5C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11" name="Google Shape;111;p14"/>
          <p:cNvSpPr/>
          <p:nvPr/>
        </p:nvSpPr>
        <p:spPr>
          <a:xfrm>
            <a:off x="125125" y="3023300"/>
            <a:ext cx="4717200" cy="3711900"/>
          </a:xfrm>
          <a:prstGeom prst="roundRect">
            <a:avLst>
              <a:gd name="adj" fmla="val 16667"/>
            </a:avLst>
          </a:prstGeom>
          <a:solidFill>
            <a:srgbClr val="B6D7A8"/>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12" name="Google Shape;112;p14"/>
          <p:cNvSpPr/>
          <p:nvPr/>
        </p:nvSpPr>
        <p:spPr>
          <a:xfrm>
            <a:off x="5002325" y="4489725"/>
            <a:ext cx="4957800" cy="2112300"/>
          </a:xfrm>
          <a:prstGeom prst="roundRect">
            <a:avLst>
              <a:gd name="adj" fmla="val 16667"/>
            </a:avLst>
          </a:prstGeom>
          <a:solidFill>
            <a:srgbClr val="C9DAF8"/>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13" name="Google Shape;113;p14"/>
          <p:cNvSpPr txBox="1"/>
          <p:nvPr/>
        </p:nvSpPr>
        <p:spPr>
          <a:xfrm>
            <a:off x="5872050" y="295175"/>
            <a:ext cx="2907000" cy="1353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b="1" u="sng">
                <a:solidFill>
                  <a:schemeClr val="dk1"/>
                </a:solidFill>
              </a:rPr>
              <a:t>Maths </a:t>
            </a:r>
            <a:endParaRPr b="1" u="sng">
              <a:solidFill>
                <a:schemeClr val="dk1"/>
              </a:solidFill>
            </a:endParaRPr>
          </a:p>
          <a:p>
            <a:pPr marL="0" lvl="0" indent="0" algn="ctr" rtl="0">
              <a:spcBef>
                <a:spcPts val="0"/>
              </a:spcBef>
              <a:spcAft>
                <a:spcPts val="0"/>
              </a:spcAft>
              <a:buNone/>
            </a:pPr>
            <a:r>
              <a:rPr lang="en-GB" sz="1300" b="1">
                <a:solidFill>
                  <a:schemeClr val="dk1"/>
                </a:solidFill>
              </a:rPr>
              <a:t>Our topics this term are </a:t>
            </a:r>
            <a:endParaRPr sz="1300" b="1">
              <a:solidFill>
                <a:schemeClr val="dk1"/>
              </a:solidFill>
            </a:endParaRPr>
          </a:p>
          <a:p>
            <a:pPr marL="457200" lvl="0" indent="-311150" algn="ctr" rtl="0">
              <a:spcBef>
                <a:spcPts val="0"/>
              </a:spcBef>
              <a:spcAft>
                <a:spcPts val="0"/>
              </a:spcAft>
              <a:buClr>
                <a:schemeClr val="dk1"/>
              </a:buClr>
              <a:buSzPts val="1300"/>
              <a:buChar char="●"/>
            </a:pPr>
            <a:r>
              <a:rPr lang="en-GB" sz="1300" b="1">
                <a:solidFill>
                  <a:schemeClr val="dk1"/>
                </a:solidFill>
              </a:rPr>
              <a:t> Telling the time</a:t>
            </a:r>
            <a:endParaRPr sz="1300" b="1">
              <a:solidFill>
                <a:schemeClr val="dk1"/>
              </a:solidFill>
            </a:endParaRPr>
          </a:p>
          <a:p>
            <a:pPr marL="457200" lvl="0" indent="-311150" algn="ctr" rtl="0">
              <a:spcBef>
                <a:spcPts val="0"/>
              </a:spcBef>
              <a:spcAft>
                <a:spcPts val="0"/>
              </a:spcAft>
              <a:buClr>
                <a:schemeClr val="dk1"/>
              </a:buClr>
              <a:buSzPts val="1300"/>
              <a:buChar char="●"/>
            </a:pPr>
            <a:r>
              <a:rPr lang="en-GB" sz="1300" b="1">
                <a:solidFill>
                  <a:schemeClr val="dk1"/>
                </a:solidFill>
              </a:rPr>
              <a:t>Problem solving </a:t>
            </a:r>
            <a:endParaRPr sz="1300" b="1">
              <a:solidFill>
                <a:schemeClr val="dk1"/>
              </a:solidFill>
            </a:endParaRPr>
          </a:p>
          <a:p>
            <a:pPr marL="457200" lvl="0" indent="-311150" algn="ctr" rtl="0">
              <a:spcBef>
                <a:spcPts val="0"/>
              </a:spcBef>
              <a:spcAft>
                <a:spcPts val="0"/>
              </a:spcAft>
              <a:buClr>
                <a:schemeClr val="dk1"/>
              </a:buClr>
              <a:buSzPts val="1300"/>
              <a:buChar char="●"/>
            </a:pPr>
            <a:r>
              <a:rPr lang="en-GB" sz="1300" b="1">
                <a:solidFill>
                  <a:schemeClr val="dk1"/>
                </a:solidFill>
              </a:rPr>
              <a:t>Position and direction</a:t>
            </a:r>
            <a:endParaRPr sz="1300" b="1">
              <a:solidFill>
                <a:schemeClr val="dk1"/>
              </a:solidFill>
            </a:endParaRPr>
          </a:p>
          <a:p>
            <a:pPr marL="457200" lvl="0" indent="-311150" algn="ctr" rtl="0">
              <a:spcBef>
                <a:spcPts val="0"/>
              </a:spcBef>
              <a:spcAft>
                <a:spcPts val="0"/>
              </a:spcAft>
              <a:buClr>
                <a:schemeClr val="dk1"/>
              </a:buClr>
              <a:buSzPts val="1300"/>
              <a:buChar char="●"/>
            </a:pPr>
            <a:r>
              <a:rPr lang="en-GB" sz="1300" b="1">
                <a:solidFill>
                  <a:schemeClr val="dk1"/>
                </a:solidFill>
              </a:rPr>
              <a:t>Data handling </a:t>
            </a:r>
            <a:endParaRPr sz="1300" b="1">
              <a:solidFill>
                <a:schemeClr val="dk1"/>
              </a:solidFill>
            </a:endParaRPr>
          </a:p>
          <a:p>
            <a:pPr marL="0" lvl="0" indent="0" algn="l" rtl="0">
              <a:spcBef>
                <a:spcPts val="0"/>
              </a:spcBef>
              <a:spcAft>
                <a:spcPts val="0"/>
              </a:spcAft>
              <a:buNone/>
            </a:pPr>
            <a:endParaRPr>
              <a:solidFill>
                <a:schemeClr val="dk1"/>
              </a:solidFill>
            </a:endParaRPr>
          </a:p>
        </p:txBody>
      </p:sp>
      <p:sp>
        <p:nvSpPr>
          <p:cNvPr id="114" name="Google Shape;114;p14"/>
          <p:cNvSpPr txBox="1"/>
          <p:nvPr/>
        </p:nvSpPr>
        <p:spPr>
          <a:xfrm>
            <a:off x="451825" y="3469725"/>
            <a:ext cx="4237500" cy="3132300"/>
          </a:xfrm>
          <a:prstGeom prst="rect">
            <a:avLst/>
          </a:prstGeom>
          <a:noFill/>
          <a:ln>
            <a:noFill/>
          </a:ln>
        </p:spPr>
        <p:txBody>
          <a:bodyPr spcFirstLastPara="1" wrap="square" lIns="91425" tIns="91425" rIns="91425" bIns="91425" anchor="t" anchorCtr="0">
            <a:noAutofit/>
          </a:bodyPr>
          <a:lstStyle/>
          <a:p>
            <a:pPr marL="0" lvl="0" indent="0" algn="l" rtl="0">
              <a:lnSpc>
                <a:spcPct val="110000"/>
              </a:lnSpc>
              <a:spcBef>
                <a:spcPts val="1000"/>
              </a:spcBef>
              <a:spcAft>
                <a:spcPts val="0"/>
              </a:spcAft>
              <a:buNone/>
            </a:pPr>
            <a:endParaRPr sz="1000" b="1">
              <a:solidFill>
                <a:schemeClr val="dk1"/>
              </a:solidFill>
              <a:latin typeface="Comic Sans MS"/>
              <a:ea typeface="Comic Sans MS"/>
              <a:cs typeface="Comic Sans MS"/>
              <a:sym typeface="Comic Sans MS"/>
            </a:endParaRPr>
          </a:p>
        </p:txBody>
      </p:sp>
      <p:sp>
        <p:nvSpPr>
          <p:cNvPr id="115" name="Google Shape;115;p14"/>
          <p:cNvSpPr txBox="1"/>
          <p:nvPr/>
        </p:nvSpPr>
        <p:spPr>
          <a:xfrm>
            <a:off x="5535650" y="2113201"/>
            <a:ext cx="3333600" cy="2112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500" b="1" u="sng">
                <a:solidFill>
                  <a:schemeClr val="dk1"/>
                </a:solidFill>
              </a:rPr>
              <a:t>Spellings </a:t>
            </a:r>
            <a:endParaRPr sz="1500" b="1" u="sng">
              <a:solidFill>
                <a:schemeClr val="dk1"/>
              </a:solidFill>
            </a:endParaRPr>
          </a:p>
          <a:p>
            <a:pPr marL="0" lvl="0" indent="0" algn="ctr" rtl="0">
              <a:spcBef>
                <a:spcPts val="0"/>
              </a:spcBef>
              <a:spcAft>
                <a:spcPts val="0"/>
              </a:spcAft>
              <a:buNone/>
            </a:pPr>
            <a:r>
              <a:rPr lang="en-GB" sz="1500">
                <a:solidFill>
                  <a:schemeClr val="dk1"/>
                </a:solidFill>
              </a:rPr>
              <a:t>These  words are  quite tricky. Please  practice  them at home .</a:t>
            </a:r>
            <a:endParaRPr sz="1500">
              <a:solidFill>
                <a:schemeClr val="dk1"/>
              </a:solidFill>
            </a:endParaRPr>
          </a:p>
          <a:p>
            <a:pPr marL="0" lvl="0" indent="0" algn="ctr" rtl="0">
              <a:spcBef>
                <a:spcPts val="0"/>
              </a:spcBef>
              <a:spcAft>
                <a:spcPts val="0"/>
              </a:spcAft>
              <a:buNone/>
            </a:pPr>
            <a:endParaRPr sz="1500" b="1">
              <a:solidFill>
                <a:schemeClr val="dk1"/>
              </a:solidFill>
            </a:endParaRPr>
          </a:p>
          <a:p>
            <a:pPr marL="0" lvl="0" indent="0" algn="ctr" rtl="0">
              <a:spcBef>
                <a:spcPts val="0"/>
              </a:spcBef>
              <a:spcAft>
                <a:spcPts val="0"/>
              </a:spcAft>
              <a:buNone/>
            </a:pPr>
            <a:r>
              <a:rPr lang="en-GB" sz="1500" b="1">
                <a:solidFill>
                  <a:schemeClr val="dk1"/>
                </a:solidFill>
              </a:rPr>
              <a:t>people</a:t>
            </a:r>
            <a:endParaRPr sz="1500" b="1">
              <a:solidFill>
                <a:schemeClr val="dk1"/>
              </a:solidFill>
            </a:endParaRPr>
          </a:p>
          <a:p>
            <a:pPr marL="0" lvl="0" indent="0" algn="ctr" rtl="0">
              <a:spcBef>
                <a:spcPts val="0"/>
              </a:spcBef>
              <a:spcAft>
                <a:spcPts val="0"/>
              </a:spcAft>
              <a:buNone/>
            </a:pPr>
            <a:r>
              <a:rPr lang="en-GB" sz="1500" b="1">
                <a:solidFill>
                  <a:schemeClr val="dk1"/>
                </a:solidFill>
              </a:rPr>
              <a:t>could  </a:t>
            </a:r>
            <a:endParaRPr sz="1500" b="1">
              <a:solidFill>
                <a:schemeClr val="dk1"/>
              </a:solidFill>
            </a:endParaRPr>
          </a:p>
          <a:p>
            <a:pPr marL="0" lvl="0" indent="0" algn="ctr" rtl="0">
              <a:spcBef>
                <a:spcPts val="0"/>
              </a:spcBef>
              <a:spcAft>
                <a:spcPts val="0"/>
              </a:spcAft>
              <a:buNone/>
            </a:pPr>
            <a:r>
              <a:rPr lang="en-GB" sz="1500" b="1">
                <a:solidFill>
                  <a:schemeClr val="dk1"/>
                </a:solidFill>
              </a:rPr>
              <a:t>really</a:t>
            </a:r>
            <a:endParaRPr sz="1500" b="1">
              <a:solidFill>
                <a:schemeClr val="dk1"/>
              </a:solidFill>
            </a:endParaRPr>
          </a:p>
          <a:p>
            <a:pPr marL="0" lvl="0" indent="0" algn="ctr" rtl="0">
              <a:spcBef>
                <a:spcPts val="0"/>
              </a:spcBef>
              <a:spcAft>
                <a:spcPts val="0"/>
              </a:spcAft>
              <a:buNone/>
            </a:pPr>
            <a:r>
              <a:rPr lang="en-GB" sz="1500" b="1">
                <a:solidFill>
                  <a:schemeClr val="dk1"/>
                </a:solidFill>
              </a:rPr>
              <a:t>Said </a:t>
            </a:r>
            <a:endParaRPr sz="1500" b="1">
              <a:solidFill>
                <a:schemeClr val="dk1"/>
              </a:solidFill>
            </a:endParaRPr>
          </a:p>
        </p:txBody>
      </p:sp>
      <p:pic>
        <p:nvPicPr>
          <p:cNvPr id="116" name="Google Shape;116;p14"/>
          <p:cNvPicPr preferRelativeResize="0"/>
          <p:nvPr/>
        </p:nvPicPr>
        <p:blipFill>
          <a:blip r:embed="rId4">
            <a:alphaModFix/>
          </a:blip>
          <a:stretch>
            <a:fillRect/>
          </a:stretch>
        </p:blipFill>
        <p:spPr>
          <a:xfrm>
            <a:off x="8776075" y="201600"/>
            <a:ext cx="817525" cy="702675"/>
          </a:xfrm>
          <a:prstGeom prst="rect">
            <a:avLst/>
          </a:prstGeom>
          <a:noFill/>
          <a:ln>
            <a:noFill/>
          </a:ln>
        </p:spPr>
      </p:pic>
      <p:pic>
        <p:nvPicPr>
          <p:cNvPr id="117" name="Google Shape;117;p14"/>
          <p:cNvPicPr preferRelativeResize="0"/>
          <p:nvPr/>
        </p:nvPicPr>
        <p:blipFill>
          <a:blip r:embed="rId5">
            <a:alphaModFix/>
          </a:blip>
          <a:stretch>
            <a:fillRect/>
          </a:stretch>
        </p:blipFill>
        <p:spPr>
          <a:xfrm>
            <a:off x="7864400" y="3023300"/>
            <a:ext cx="774300" cy="774300"/>
          </a:xfrm>
          <a:prstGeom prst="rect">
            <a:avLst/>
          </a:prstGeom>
          <a:noFill/>
          <a:ln>
            <a:noFill/>
          </a:ln>
        </p:spPr>
      </p:pic>
      <p:sp>
        <p:nvSpPr>
          <p:cNvPr id="118" name="Google Shape;118;p14"/>
          <p:cNvSpPr txBox="1"/>
          <p:nvPr/>
        </p:nvSpPr>
        <p:spPr>
          <a:xfrm>
            <a:off x="5076625" y="4643475"/>
            <a:ext cx="4883400" cy="2112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500" b="1" u="sng">
                <a:solidFill>
                  <a:schemeClr val="dk1"/>
                </a:solidFill>
                <a:latin typeface="Calibri"/>
                <a:ea typeface="Calibri"/>
                <a:cs typeface="Calibri"/>
                <a:sym typeface="Calibri"/>
              </a:rPr>
              <a:t>Website</a:t>
            </a:r>
            <a:endParaRPr sz="1500" b="1" u="sng">
              <a:solidFill>
                <a:schemeClr val="dk1"/>
              </a:solidFill>
              <a:latin typeface="Calibri"/>
              <a:ea typeface="Calibri"/>
              <a:cs typeface="Calibri"/>
              <a:sym typeface="Calibri"/>
            </a:endParaRPr>
          </a:p>
          <a:p>
            <a:pPr marL="0" lvl="0" indent="0" algn="l" rtl="0">
              <a:spcBef>
                <a:spcPts val="0"/>
              </a:spcBef>
              <a:spcAft>
                <a:spcPts val="0"/>
              </a:spcAft>
              <a:buNone/>
            </a:pPr>
            <a:r>
              <a:rPr lang="en-GB" sz="1500">
                <a:solidFill>
                  <a:schemeClr val="dk1"/>
                </a:solidFill>
                <a:latin typeface="Calibri"/>
                <a:ea typeface="Calibri"/>
                <a:cs typeface="Calibri"/>
                <a:sym typeface="Calibri"/>
              </a:rPr>
              <a:t>Please  check out our website and in particular the  school news section. This showcases the learning  we  have been  doing  and links  to  activities for different subjects</a:t>
            </a:r>
            <a:r>
              <a:rPr lang="en-GB">
                <a:solidFill>
                  <a:schemeClr val="dk1"/>
                </a:solidFill>
                <a:latin typeface="Calibri"/>
                <a:ea typeface="Calibri"/>
                <a:cs typeface="Calibri"/>
                <a:sym typeface="Calibri"/>
              </a:rPr>
              <a:t> </a:t>
            </a:r>
            <a:endParaRPr>
              <a:solidFill>
                <a:schemeClr val="dk1"/>
              </a:solidFill>
              <a:latin typeface="Calibri"/>
              <a:ea typeface="Calibri"/>
              <a:cs typeface="Calibri"/>
              <a:sym typeface="Calibri"/>
            </a:endParaRPr>
          </a:p>
          <a:p>
            <a:pPr marL="0" lvl="0" indent="0" algn="l" rtl="0">
              <a:spcBef>
                <a:spcPts val="0"/>
              </a:spcBef>
              <a:spcAft>
                <a:spcPts val="0"/>
              </a:spcAft>
              <a:buNone/>
            </a:pPr>
            <a:endParaRPr b="1" u="sng">
              <a:solidFill>
                <a:schemeClr val="dk1"/>
              </a:solidFill>
              <a:latin typeface="Calibri"/>
              <a:ea typeface="Calibri"/>
              <a:cs typeface="Calibri"/>
              <a:sym typeface="Calibri"/>
            </a:endParaRPr>
          </a:p>
          <a:p>
            <a:pPr marL="0" lvl="0" indent="0" algn="l" rtl="0">
              <a:spcBef>
                <a:spcPts val="0"/>
              </a:spcBef>
              <a:spcAft>
                <a:spcPts val="0"/>
              </a:spcAft>
              <a:buNone/>
            </a:pPr>
            <a:r>
              <a:rPr lang="en-GB" u="sng">
                <a:solidFill>
                  <a:schemeClr val="dk1"/>
                </a:solidFill>
                <a:hlinkClick r:id="rId6">
                  <a:extLst>
                    <a:ext uri="{A12FA001-AC4F-418D-AE19-62706E023703}">
                      <ahyp:hlinkClr xmlns:ahyp="http://schemas.microsoft.com/office/drawing/2018/hyperlinkcolor" val="tx"/>
                    </a:ext>
                  </a:extLst>
                </a:hlinkClick>
              </a:rPr>
              <a:t>https://www.southfarnborough-inf.hants.sch.uk/school-news</a:t>
            </a:r>
            <a:r>
              <a:rPr lang="en-GB">
                <a:solidFill>
                  <a:schemeClr val="dk1"/>
                </a:solidFill>
                <a:highlight>
                  <a:srgbClr val="FFFFFF"/>
                </a:highlight>
              </a:rPr>
              <a:t> </a:t>
            </a:r>
            <a:endParaRPr sz="1600" b="1" u="sng">
              <a:solidFill>
                <a:schemeClr val="dk1"/>
              </a:solidFill>
              <a:latin typeface="Calibri"/>
              <a:ea typeface="Calibri"/>
              <a:cs typeface="Calibri"/>
              <a:sym typeface="Calibri"/>
            </a:endParaRPr>
          </a:p>
        </p:txBody>
      </p:sp>
      <p:sp>
        <p:nvSpPr>
          <p:cNvPr id="119" name="Google Shape;119;p14"/>
          <p:cNvSpPr txBox="1"/>
          <p:nvPr/>
        </p:nvSpPr>
        <p:spPr>
          <a:xfrm>
            <a:off x="631875" y="1910450"/>
            <a:ext cx="3000000" cy="3000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GB"/>
              <a:t> </a:t>
            </a:r>
            <a:endParaRPr/>
          </a:p>
        </p:txBody>
      </p:sp>
      <p:sp>
        <p:nvSpPr>
          <p:cNvPr id="120" name="Google Shape;120;p14"/>
          <p:cNvSpPr txBox="1"/>
          <p:nvPr/>
        </p:nvSpPr>
        <p:spPr>
          <a:xfrm>
            <a:off x="125575" y="3304100"/>
            <a:ext cx="4491000" cy="3553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b="1" u="sng">
                <a:solidFill>
                  <a:schemeClr val="dk1"/>
                </a:solidFill>
                <a:latin typeface="Calibri"/>
                <a:ea typeface="Calibri"/>
                <a:cs typeface="Calibri"/>
                <a:sym typeface="Calibri"/>
              </a:rPr>
              <a:t>History  vocabulary</a:t>
            </a:r>
            <a:endParaRPr b="1" u="sng">
              <a:solidFill>
                <a:schemeClr val="dk1"/>
              </a:solidFill>
              <a:latin typeface="Calibri"/>
              <a:ea typeface="Calibri"/>
              <a:cs typeface="Calibri"/>
              <a:sym typeface="Calibri"/>
            </a:endParaRPr>
          </a:p>
          <a:p>
            <a:pPr marL="457200" lvl="0" indent="-304800" algn="l" rtl="0">
              <a:lnSpc>
                <a:spcPct val="150000"/>
              </a:lnSpc>
              <a:spcBef>
                <a:spcPts val="900"/>
              </a:spcBef>
              <a:spcAft>
                <a:spcPts val="0"/>
              </a:spcAft>
              <a:buClr>
                <a:srgbClr val="0000FF"/>
              </a:buClr>
              <a:buSzPts val="1200"/>
              <a:buFont typeface="Roboto"/>
              <a:buChar char="●"/>
            </a:pPr>
            <a:r>
              <a:rPr lang="en-GB" sz="1200" b="1" u="sng">
                <a:solidFill>
                  <a:srgbClr val="0000FF"/>
                </a:solidFill>
              </a:rPr>
              <a:t>T</a:t>
            </a:r>
            <a:r>
              <a:rPr lang="en-GB" b="1" u="sng">
                <a:solidFill>
                  <a:srgbClr val="0000FF"/>
                </a:solidFill>
              </a:rPr>
              <a:t>itanic :  </a:t>
            </a:r>
            <a:r>
              <a:rPr lang="en-GB" b="1" u="sng">
                <a:solidFill>
                  <a:schemeClr val="dk1"/>
                </a:solidFill>
              </a:rPr>
              <a:t> </a:t>
            </a:r>
            <a:r>
              <a:rPr lang="en-GB">
                <a:solidFill>
                  <a:schemeClr val="dk1"/>
                </a:solidFill>
              </a:rPr>
              <a:t>a ship that was  built which sunk  on its  first ever trip </a:t>
            </a:r>
            <a:endParaRPr>
              <a:solidFill>
                <a:schemeClr val="dk1"/>
              </a:solidFill>
            </a:endParaRPr>
          </a:p>
          <a:p>
            <a:pPr marL="457200" lvl="0" indent="-317500" algn="l" rtl="0">
              <a:lnSpc>
                <a:spcPct val="150000"/>
              </a:lnSpc>
              <a:spcBef>
                <a:spcPts val="0"/>
              </a:spcBef>
              <a:spcAft>
                <a:spcPts val="0"/>
              </a:spcAft>
              <a:buClr>
                <a:srgbClr val="0000FF"/>
              </a:buClr>
              <a:buSzPts val="1400"/>
              <a:buFont typeface="Roboto"/>
              <a:buChar char="●"/>
            </a:pPr>
            <a:r>
              <a:rPr lang="en-GB" b="1" u="sng">
                <a:solidFill>
                  <a:srgbClr val="0000FF"/>
                </a:solidFill>
              </a:rPr>
              <a:t>Iceberg :- </a:t>
            </a:r>
            <a:r>
              <a:rPr lang="en-GB">
                <a:solidFill>
                  <a:schemeClr val="dk1"/>
                </a:solidFill>
                <a:latin typeface="Roboto"/>
                <a:ea typeface="Roboto"/>
                <a:cs typeface="Roboto"/>
                <a:sym typeface="Roboto"/>
              </a:rPr>
              <a:t>a massive chunk of freshwater ice that has broken off a glacier or ice shelf and floats in the ocean</a:t>
            </a:r>
            <a:r>
              <a:rPr lang="en-GB">
                <a:solidFill>
                  <a:schemeClr val="dk1"/>
                </a:solidFill>
              </a:rPr>
              <a:t>.</a:t>
            </a:r>
            <a:endParaRPr b="1" u="sng">
              <a:solidFill>
                <a:srgbClr val="0000FF"/>
              </a:solidFill>
            </a:endParaRPr>
          </a:p>
          <a:p>
            <a:pPr marL="457200" lvl="0" indent="-317500" algn="l" rtl="0">
              <a:lnSpc>
                <a:spcPct val="150000"/>
              </a:lnSpc>
              <a:spcBef>
                <a:spcPts val="0"/>
              </a:spcBef>
              <a:spcAft>
                <a:spcPts val="0"/>
              </a:spcAft>
              <a:buClr>
                <a:srgbClr val="0000FF"/>
              </a:buClr>
              <a:buSzPts val="1400"/>
              <a:buFont typeface="Roboto"/>
              <a:buChar char="●"/>
            </a:pPr>
            <a:r>
              <a:rPr lang="en-GB" b="1" u="sng">
                <a:solidFill>
                  <a:srgbClr val="0000FF"/>
                </a:solidFill>
              </a:rPr>
              <a:t>Disaster ;- </a:t>
            </a:r>
            <a:r>
              <a:rPr lang="en-GB">
                <a:solidFill>
                  <a:schemeClr val="dk1"/>
                </a:solidFill>
              </a:rPr>
              <a:t>a sudden, really bad event that causes a lot of damage, harm, or sadness to a community</a:t>
            </a:r>
            <a:endParaRPr>
              <a:solidFill>
                <a:schemeClr val="dk1"/>
              </a:solidFill>
            </a:endParaRPr>
          </a:p>
          <a:p>
            <a:pPr marL="0" lvl="0" indent="0" algn="ctr" rtl="0">
              <a:spcBef>
                <a:spcPts val="2100"/>
              </a:spcBef>
              <a:spcAft>
                <a:spcPts val="0"/>
              </a:spcAft>
              <a:buNone/>
            </a:pPr>
            <a:endParaRPr b="1" u="sng">
              <a:solidFill>
                <a:schemeClr val="dk1"/>
              </a:solidFill>
              <a:latin typeface="Calibri"/>
              <a:ea typeface="Calibri"/>
              <a:cs typeface="Calibri"/>
              <a:sym typeface="Calibri"/>
            </a:endParaRPr>
          </a:p>
        </p:txBody>
      </p:sp>
      <p:pic>
        <p:nvPicPr>
          <p:cNvPr id="121" name="Google Shape;121;p14"/>
          <p:cNvPicPr preferRelativeResize="0"/>
          <p:nvPr/>
        </p:nvPicPr>
        <p:blipFill>
          <a:blip r:embed="rId7">
            <a:alphaModFix/>
          </a:blip>
          <a:stretch>
            <a:fillRect/>
          </a:stretch>
        </p:blipFill>
        <p:spPr>
          <a:xfrm>
            <a:off x="258900" y="1910450"/>
            <a:ext cx="1233275" cy="981675"/>
          </a:xfrm>
          <a:prstGeom prst="rect">
            <a:avLst/>
          </a:prstGeom>
          <a:solidFill>
            <a:srgbClr val="B6D7A8"/>
          </a:solidFill>
          <a:ln>
            <a:noFill/>
          </a:ln>
        </p:spPr>
      </p:pic>
      <p:pic>
        <p:nvPicPr>
          <p:cNvPr id="122" name="Google Shape;122;p14"/>
          <p:cNvPicPr preferRelativeResize="0"/>
          <p:nvPr/>
        </p:nvPicPr>
        <p:blipFill>
          <a:blip r:embed="rId8">
            <a:alphaModFix/>
          </a:blip>
          <a:stretch>
            <a:fillRect/>
          </a:stretch>
        </p:blipFill>
        <p:spPr>
          <a:xfrm>
            <a:off x="1744293" y="1875975"/>
            <a:ext cx="933593" cy="981675"/>
          </a:xfrm>
          <a:prstGeom prst="rect">
            <a:avLst/>
          </a:prstGeom>
          <a:noFill/>
          <a:ln>
            <a:noFill/>
          </a:ln>
        </p:spPr>
      </p:pic>
      <p:pic>
        <p:nvPicPr>
          <p:cNvPr id="123" name="Google Shape;123;p14"/>
          <p:cNvPicPr preferRelativeResize="0"/>
          <p:nvPr/>
        </p:nvPicPr>
        <p:blipFill>
          <a:blip r:embed="rId9">
            <a:alphaModFix/>
          </a:blip>
          <a:stretch>
            <a:fillRect/>
          </a:stretch>
        </p:blipFill>
        <p:spPr>
          <a:xfrm>
            <a:off x="3290936" y="1873988"/>
            <a:ext cx="933575" cy="985656"/>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D4E5F5"/>
            </a:gs>
            <a:gs pos="100000">
              <a:srgbClr val="70A4D5"/>
            </a:gs>
          </a:gsLst>
          <a:path path="circle">
            <a:fillToRect l="50000" t="50000" r="50000" b="50000"/>
          </a:path>
          <a:tileRect/>
        </a:gradFill>
        <a:effectLst/>
      </p:bgPr>
    </p:bg>
    <p:spTree>
      <p:nvGrpSpPr>
        <p:cNvPr id="1" name="Shape 128"/>
        <p:cNvGrpSpPr/>
        <p:nvPr/>
      </p:nvGrpSpPr>
      <p:grpSpPr>
        <a:xfrm>
          <a:off x="0" y="0"/>
          <a:ext cx="0" cy="0"/>
          <a:chOff x="0" y="0"/>
          <a:chExt cx="0" cy="0"/>
        </a:xfrm>
      </p:grpSpPr>
      <p:graphicFrame>
        <p:nvGraphicFramePr>
          <p:cNvPr id="129" name="Google Shape;129;p15"/>
          <p:cNvGraphicFramePr/>
          <p:nvPr/>
        </p:nvGraphicFramePr>
        <p:xfrm>
          <a:off x="151425" y="786425"/>
          <a:ext cx="5490300" cy="5234450"/>
        </p:xfrm>
        <a:graphic>
          <a:graphicData uri="http://schemas.openxmlformats.org/drawingml/2006/table">
            <a:tbl>
              <a:tblPr>
                <a:noFill/>
                <a:tableStyleId>{A6B4A20C-2248-48B7-BC8B-1082D5812207}</a:tableStyleId>
              </a:tblPr>
              <a:tblGrid>
                <a:gridCol w="808000">
                  <a:extLst>
                    <a:ext uri="{9D8B030D-6E8A-4147-A177-3AD203B41FA5}">
                      <a16:colId xmlns:a16="http://schemas.microsoft.com/office/drawing/2014/main" val="20000"/>
                    </a:ext>
                  </a:extLst>
                </a:gridCol>
                <a:gridCol w="4682300">
                  <a:extLst>
                    <a:ext uri="{9D8B030D-6E8A-4147-A177-3AD203B41FA5}">
                      <a16:colId xmlns:a16="http://schemas.microsoft.com/office/drawing/2014/main" val="20001"/>
                    </a:ext>
                  </a:extLst>
                </a:gridCol>
              </a:tblGrid>
              <a:tr h="1579450">
                <a:tc>
                  <a:txBody>
                    <a:bodyPr/>
                    <a:lstStyle/>
                    <a:p>
                      <a:pPr marL="0" marR="0" lvl="0" indent="0" algn="l" rtl="0">
                        <a:lnSpc>
                          <a:spcPct val="100000"/>
                        </a:lnSpc>
                        <a:spcBef>
                          <a:spcPts val="0"/>
                        </a:spcBef>
                        <a:spcAft>
                          <a:spcPts val="0"/>
                        </a:spcAft>
                        <a:buClr>
                          <a:srgbClr val="000000"/>
                        </a:buClr>
                        <a:buSzPts val="1400"/>
                        <a:buFont typeface="Arial"/>
                        <a:buNone/>
                      </a:pPr>
                      <a:r>
                        <a:rPr lang="en-GB" sz="1000" b="1" u="none" strike="noStrike" cap="none">
                          <a:latin typeface="Comic Sans MS"/>
                          <a:ea typeface="Comic Sans MS"/>
                          <a:cs typeface="Comic Sans MS"/>
                          <a:sym typeface="Comic Sans MS"/>
                        </a:rPr>
                        <a:t>Creative Activities </a:t>
                      </a:r>
                      <a:endParaRPr sz="1000" b="1" u="none" strike="noStrike" cap="none">
                        <a:latin typeface="Comic Sans MS"/>
                        <a:ea typeface="Comic Sans MS"/>
                        <a:cs typeface="Comic Sans MS"/>
                        <a:sym typeface="Comic Sans MS"/>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457200" marR="0" lvl="0" indent="-311150" algn="l" rtl="0">
                        <a:lnSpc>
                          <a:spcPct val="100000"/>
                        </a:lnSpc>
                        <a:spcBef>
                          <a:spcPts val="0"/>
                        </a:spcBef>
                        <a:spcAft>
                          <a:spcPts val="0"/>
                        </a:spcAft>
                        <a:buSzPts val="1300"/>
                        <a:buFont typeface="Comic Sans MS"/>
                        <a:buChar char="●"/>
                      </a:pPr>
                      <a:r>
                        <a:rPr lang="en-GB" sz="1300" b="1">
                          <a:latin typeface="Comic Sans MS"/>
                          <a:ea typeface="Comic Sans MS"/>
                          <a:cs typeface="Comic Sans MS"/>
                          <a:sym typeface="Comic Sans MS"/>
                        </a:rPr>
                        <a:t>Create a model of the titanic  with iceberg</a:t>
                      </a:r>
                      <a:endParaRPr sz="1300" b="1">
                        <a:latin typeface="Comic Sans MS"/>
                        <a:ea typeface="Comic Sans MS"/>
                        <a:cs typeface="Comic Sans MS"/>
                        <a:sym typeface="Comic Sans MS"/>
                      </a:endParaRPr>
                    </a:p>
                    <a:p>
                      <a:pPr marL="457200" marR="0" lvl="0" indent="-311150" algn="l" rtl="0">
                        <a:lnSpc>
                          <a:spcPct val="100000"/>
                        </a:lnSpc>
                        <a:spcBef>
                          <a:spcPts val="0"/>
                        </a:spcBef>
                        <a:spcAft>
                          <a:spcPts val="0"/>
                        </a:spcAft>
                        <a:buSzPts val="1300"/>
                        <a:buFont typeface="Comic Sans MS"/>
                        <a:buChar char="●"/>
                      </a:pPr>
                      <a:r>
                        <a:rPr lang="en-GB" sz="1300" b="1">
                          <a:latin typeface="Comic Sans MS"/>
                          <a:ea typeface="Comic Sans MS"/>
                          <a:cs typeface="Comic Sans MS"/>
                          <a:sym typeface="Comic Sans MS"/>
                        </a:rPr>
                        <a:t>Make a boat out of tin foil and see how many pennies it will hold before sinking.</a:t>
                      </a:r>
                      <a:endParaRPr sz="1300" b="1">
                        <a:latin typeface="Comic Sans MS"/>
                        <a:ea typeface="Comic Sans MS"/>
                        <a:cs typeface="Comic Sans MS"/>
                        <a:sym typeface="Comic Sans MS"/>
                      </a:endParaRPr>
                    </a:p>
                    <a:p>
                      <a:pPr marL="457200" marR="0" lvl="0" indent="-311150" algn="l" rtl="0">
                        <a:lnSpc>
                          <a:spcPct val="100000"/>
                        </a:lnSpc>
                        <a:spcBef>
                          <a:spcPts val="0"/>
                        </a:spcBef>
                        <a:spcAft>
                          <a:spcPts val="0"/>
                        </a:spcAft>
                        <a:buSzPts val="1300"/>
                        <a:buFont typeface="Comic Sans MS"/>
                        <a:buChar char="●"/>
                      </a:pPr>
                      <a:r>
                        <a:rPr lang="en-GB" sz="1300" b="1">
                          <a:latin typeface="Comic Sans MS"/>
                          <a:ea typeface="Comic Sans MS"/>
                          <a:cs typeface="Comic Sans MS"/>
                          <a:sym typeface="Comic Sans MS"/>
                        </a:rPr>
                        <a:t>Design a ticket  for the first class travellers on the ship. Use your best handwriting .</a:t>
                      </a:r>
                      <a:endParaRPr sz="1300" b="1">
                        <a:latin typeface="Comic Sans MS"/>
                        <a:ea typeface="Comic Sans MS"/>
                        <a:cs typeface="Comic Sans MS"/>
                        <a:sym typeface="Comic Sans MS"/>
                      </a:endParaRPr>
                    </a:p>
                    <a:p>
                      <a:pPr marL="457200" marR="0" lvl="0" indent="0" algn="l" rtl="0">
                        <a:lnSpc>
                          <a:spcPct val="100000"/>
                        </a:lnSpc>
                        <a:spcBef>
                          <a:spcPts val="0"/>
                        </a:spcBef>
                        <a:spcAft>
                          <a:spcPts val="0"/>
                        </a:spcAft>
                        <a:buNone/>
                      </a:pPr>
                      <a:endParaRPr sz="1300" b="1">
                        <a:latin typeface="Comic Sans MS"/>
                        <a:ea typeface="Comic Sans MS"/>
                        <a:cs typeface="Comic Sans MS"/>
                        <a:sym typeface="Comic Sans MS"/>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2060825">
                <a:tc>
                  <a:txBody>
                    <a:bodyPr/>
                    <a:lstStyle/>
                    <a:p>
                      <a:pPr marL="0" marR="0" lvl="0" indent="0" algn="l" rtl="0">
                        <a:lnSpc>
                          <a:spcPct val="100000"/>
                        </a:lnSpc>
                        <a:spcBef>
                          <a:spcPts val="0"/>
                        </a:spcBef>
                        <a:spcAft>
                          <a:spcPts val="0"/>
                        </a:spcAft>
                        <a:buClr>
                          <a:srgbClr val="000000"/>
                        </a:buClr>
                        <a:buSzPts val="1400"/>
                        <a:buFont typeface="Arial"/>
                        <a:buNone/>
                      </a:pPr>
                      <a:r>
                        <a:rPr lang="en-GB" sz="1000" b="1" u="none" strike="noStrike" cap="none">
                          <a:latin typeface="Comic Sans MS"/>
                          <a:ea typeface="Comic Sans MS"/>
                          <a:cs typeface="Comic Sans MS"/>
                          <a:sym typeface="Comic Sans MS"/>
                        </a:rPr>
                        <a:t>Things to do</a:t>
                      </a:r>
                      <a:endParaRPr sz="1000" b="1" u="none" strike="noStrike" cap="none"/>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457200" marR="0" lvl="0" indent="-317500" algn="l" rtl="0">
                        <a:lnSpc>
                          <a:spcPct val="100000"/>
                        </a:lnSpc>
                        <a:spcBef>
                          <a:spcPts val="0"/>
                        </a:spcBef>
                        <a:spcAft>
                          <a:spcPts val="0"/>
                        </a:spcAft>
                        <a:buClr>
                          <a:schemeClr val="dk1"/>
                        </a:buClr>
                        <a:buSzPts val="1400"/>
                        <a:buFont typeface="Comic Sans MS"/>
                        <a:buChar char="●"/>
                      </a:pPr>
                      <a:r>
                        <a:rPr lang="en-GB" b="1">
                          <a:solidFill>
                            <a:schemeClr val="dk1"/>
                          </a:solidFill>
                          <a:latin typeface="Comic Sans MS"/>
                          <a:ea typeface="Comic Sans MS"/>
                          <a:cs typeface="Comic Sans MS"/>
                          <a:sym typeface="Comic Sans MS"/>
                        </a:rPr>
                        <a:t>Visit the seacity museum in Southampton</a:t>
                      </a:r>
                      <a:endParaRPr b="1">
                        <a:solidFill>
                          <a:schemeClr val="dk1"/>
                        </a:solidFill>
                        <a:latin typeface="Comic Sans MS"/>
                        <a:ea typeface="Comic Sans MS"/>
                        <a:cs typeface="Comic Sans MS"/>
                        <a:sym typeface="Comic Sans MS"/>
                      </a:endParaRPr>
                    </a:p>
                    <a:p>
                      <a:pPr marL="457200" marR="0" lvl="0" indent="-317500" algn="l" rtl="0">
                        <a:lnSpc>
                          <a:spcPct val="100000"/>
                        </a:lnSpc>
                        <a:spcBef>
                          <a:spcPts val="0"/>
                        </a:spcBef>
                        <a:spcAft>
                          <a:spcPts val="0"/>
                        </a:spcAft>
                        <a:buClr>
                          <a:schemeClr val="dk1"/>
                        </a:buClr>
                        <a:buSzPts val="1400"/>
                        <a:buFont typeface="Comic Sans MS"/>
                        <a:buChar char="●"/>
                      </a:pPr>
                      <a:r>
                        <a:rPr lang="en-GB" b="1">
                          <a:solidFill>
                            <a:schemeClr val="dk1"/>
                          </a:solidFill>
                          <a:latin typeface="Comic Sans MS"/>
                          <a:ea typeface="Comic Sans MS"/>
                          <a:cs typeface="Comic Sans MS"/>
                          <a:sym typeface="Comic Sans MS"/>
                        </a:rPr>
                        <a:t>Look at  what floats and sinks </a:t>
                      </a:r>
                      <a:endParaRPr b="1">
                        <a:solidFill>
                          <a:schemeClr val="dk1"/>
                        </a:solidFill>
                        <a:latin typeface="Comic Sans MS"/>
                        <a:ea typeface="Comic Sans MS"/>
                        <a:cs typeface="Comic Sans MS"/>
                        <a:sym typeface="Comic Sans MS"/>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594175">
                <a:tc>
                  <a:txBody>
                    <a:bodyPr/>
                    <a:lstStyle/>
                    <a:p>
                      <a:pPr marL="0" marR="0" lvl="0" indent="0" algn="l" rtl="0">
                        <a:lnSpc>
                          <a:spcPct val="100000"/>
                        </a:lnSpc>
                        <a:spcBef>
                          <a:spcPts val="0"/>
                        </a:spcBef>
                        <a:spcAft>
                          <a:spcPts val="0"/>
                        </a:spcAft>
                        <a:buNone/>
                      </a:pPr>
                      <a:r>
                        <a:rPr lang="en-GB" sz="1000" b="1"/>
                        <a:t>Research</a:t>
                      </a:r>
                      <a:endParaRPr sz="1000" b="1" u="none" strike="noStrike" cap="none"/>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457200" marR="0" lvl="0" indent="-317500" algn="l" rtl="0">
                        <a:lnSpc>
                          <a:spcPct val="100000"/>
                        </a:lnSpc>
                        <a:spcBef>
                          <a:spcPts val="0"/>
                        </a:spcBef>
                        <a:spcAft>
                          <a:spcPts val="0"/>
                        </a:spcAft>
                        <a:buClr>
                          <a:schemeClr val="dk1"/>
                        </a:buClr>
                        <a:buSzPts val="1400"/>
                        <a:buFont typeface="Comic Sans MS"/>
                        <a:buChar char="●"/>
                      </a:pPr>
                      <a:r>
                        <a:rPr lang="en-GB" b="1">
                          <a:solidFill>
                            <a:schemeClr val="dk1"/>
                          </a:solidFill>
                          <a:latin typeface="Comic Sans MS"/>
                          <a:ea typeface="Comic Sans MS"/>
                          <a:cs typeface="Comic Sans MS"/>
                          <a:sym typeface="Comic Sans MS"/>
                        </a:rPr>
                        <a:t>Investigate the Titanic further </a:t>
                      </a:r>
                      <a:endParaRPr b="1">
                        <a:solidFill>
                          <a:schemeClr val="dk1"/>
                        </a:solidFill>
                        <a:latin typeface="Comic Sans MS"/>
                        <a:ea typeface="Comic Sans MS"/>
                        <a:cs typeface="Comic Sans MS"/>
                        <a:sym typeface="Comic Sans MS"/>
                      </a:endParaRPr>
                    </a:p>
                    <a:p>
                      <a:pPr marL="457200" marR="0" lvl="0" indent="-317500" algn="l" rtl="0">
                        <a:lnSpc>
                          <a:spcPct val="100000"/>
                        </a:lnSpc>
                        <a:spcBef>
                          <a:spcPts val="0"/>
                        </a:spcBef>
                        <a:spcAft>
                          <a:spcPts val="0"/>
                        </a:spcAft>
                        <a:buClr>
                          <a:schemeClr val="dk1"/>
                        </a:buClr>
                        <a:buSzPts val="1400"/>
                        <a:buFont typeface="Comic Sans MS"/>
                        <a:buChar char="●"/>
                      </a:pPr>
                      <a:r>
                        <a:rPr lang="en-GB" b="1">
                          <a:solidFill>
                            <a:schemeClr val="dk1"/>
                          </a:solidFill>
                          <a:latin typeface="Comic Sans MS"/>
                          <a:ea typeface="Comic Sans MS"/>
                          <a:cs typeface="Comic Sans MS"/>
                          <a:sym typeface="Comic Sans MS"/>
                        </a:rPr>
                        <a:t>Watch this you tube video on a  walkthrough of what it would look like on the Titanic </a:t>
                      </a:r>
                      <a:endParaRPr b="1">
                        <a:solidFill>
                          <a:schemeClr val="dk1"/>
                        </a:solidFill>
                        <a:latin typeface="Comic Sans MS"/>
                        <a:ea typeface="Comic Sans MS"/>
                        <a:cs typeface="Comic Sans MS"/>
                        <a:sym typeface="Comic Sans MS"/>
                      </a:endParaRPr>
                    </a:p>
                    <a:p>
                      <a:pPr marL="457200" marR="0" lvl="0" indent="-317500" algn="l" rtl="0">
                        <a:lnSpc>
                          <a:spcPct val="100000"/>
                        </a:lnSpc>
                        <a:spcBef>
                          <a:spcPts val="0"/>
                        </a:spcBef>
                        <a:spcAft>
                          <a:spcPts val="0"/>
                        </a:spcAft>
                        <a:buClr>
                          <a:schemeClr val="dk1"/>
                        </a:buClr>
                        <a:buSzPts val="1400"/>
                        <a:buFont typeface="Comic Sans MS"/>
                        <a:buChar char="●"/>
                      </a:pPr>
                      <a:r>
                        <a:rPr lang="en-GB" b="1" u="sng">
                          <a:solidFill>
                            <a:schemeClr val="hlink"/>
                          </a:solidFill>
                          <a:latin typeface="Comic Sans MS"/>
                          <a:ea typeface="Comic Sans MS"/>
                          <a:cs typeface="Comic Sans MS"/>
                          <a:sym typeface="Comic Sans MS"/>
                          <a:hlinkClick r:id="rId3"/>
                        </a:rPr>
                        <a:t>https://www.youtube.com/watch?v=UOCSs8JYU5o&amp;t=47s</a:t>
                      </a:r>
                      <a:r>
                        <a:rPr lang="en-GB" b="1">
                          <a:solidFill>
                            <a:schemeClr val="dk1"/>
                          </a:solidFill>
                          <a:latin typeface="Comic Sans MS"/>
                          <a:ea typeface="Comic Sans MS"/>
                          <a:cs typeface="Comic Sans MS"/>
                          <a:sym typeface="Comic Sans MS"/>
                        </a:rPr>
                        <a:t> </a:t>
                      </a:r>
                      <a:endParaRPr b="1">
                        <a:solidFill>
                          <a:schemeClr val="dk1"/>
                        </a:solidFill>
                        <a:latin typeface="Comic Sans MS"/>
                        <a:ea typeface="Comic Sans MS"/>
                        <a:cs typeface="Comic Sans MS"/>
                        <a:sym typeface="Comic Sans MS"/>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
        <p:nvSpPr>
          <p:cNvPr id="130" name="Google Shape;130;p15"/>
          <p:cNvSpPr txBox="1"/>
          <p:nvPr/>
        </p:nvSpPr>
        <p:spPr>
          <a:xfrm>
            <a:off x="117225" y="68375"/>
            <a:ext cx="7913100" cy="6351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4100"/>
              <a:buFont typeface="Arial"/>
              <a:buNone/>
            </a:pPr>
            <a:r>
              <a:rPr lang="en-GB" sz="3300" i="1" u="none" strike="noStrike" cap="none">
                <a:solidFill>
                  <a:schemeClr val="dk1"/>
                </a:solidFill>
                <a:latin typeface="Caveat"/>
                <a:ea typeface="Caveat"/>
                <a:cs typeface="Caveat"/>
                <a:sym typeface="Caveat"/>
              </a:rPr>
              <a:t>Optional</a:t>
            </a:r>
            <a:r>
              <a:rPr lang="en-GB" sz="600" i="0" u="none" strike="noStrike" cap="none">
                <a:solidFill>
                  <a:srgbClr val="000000"/>
                </a:solidFill>
                <a:latin typeface="Caveat"/>
                <a:ea typeface="Caveat"/>
                <a:cs typeface="Caveat"/>
                <a:sym typeface="Caveat"/>
              </a:rPr>
              <a:t>     </a:t>
            </a:r>
            <a:r>
              <a:rPr lang="en-GB" sz="3300" i="1" u="none" strike="noStrike" cap="none">
                <a:solidFill>
                  <a:schemeClr val="dk1"/>
                </a:solidFill>
                <a:latin typeface="Caveat"/>
                <a:ea typeface="Caveat"/>
                <a:cs typeface="Caveat"/>
                <a:sym typeface="Caveat"/>
              </a:rPr>
              <a:t>Learning Beyond the Classroom</a:t>
            </a:r>
            <a:endParaRPr sz="3300" i="1" u="none" strike="noStrike" cap="none">
              <a:solidFill>
                <a:schemeClr val="dk1"/>
              </a:solidFill>
              <a:latin typeface="Caveat"/>
              <a:ea typeface="Caveat"/>
              <a:cs typeface="Caveat"/>
              <a:sym typeface="Caveat"/>
            </a:endParaRPr>
          </a:p>
        </p:txBody>
      </p:sp>
      <p:sp>
        <p:nvSpPr>
          <p:cNvPr id="131" name="Google Shape;131;p15"/>
          <p:cNvSpPr/>
          <p:nvPr/>
        </p:nvSpPr>
        <p:spPr>
          <a:xfrm>
            <a:off x="5383750" y="68375"/>
            <a:ext cx="3985800" cy="6177900"/>
          </a:xfrm>
          <a:prstGeom prst="triangle">
            <a:avLst>
              <a:gd name="adj" fmla="val 50000"/>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400"/>
              <a:buFont typeface="Arial"/>
              <a:buNone/>
            </a:pPr>
            <a:endParaRPr>
              <a:latin typeface="Calibri"/>
              <a:ea typeface="Calibri"/>
              <a:cs typeface="Calibri"/>
              <a:sym typeface="Calibri"/>
            </a:endParaRPr>
          </a:p>
          <a:p>
            <a:pPr marL="0" lvl="0" indent="0" algn="l" rtl="0">
              <a:lnSpc>
                <a:spcPct val="115000"/>
              </a:lnSpc>
              <a:spcBef>
                <a:spcPts val="0"/>
              </a:spcBef>
              <a:spcAft>
                <a:spcPts val="0"/>
              </a:spcAft>
              <a:buClr>
                <a:schemeClr val="dk1"/>
              </a:buClr>
              <a:buSzPts val="1200"/>
              <a:buFont typeface="Roboto"/>
              <a:buNone/>
            </a:pPr>
            <a:r>
              <a:rPr lang="en-GB" sz="1200">
                <a:solidFill>
                  <a:schemeClr val="dk1"/>
                </a:solidFill>
                <a:latin typeface="Roboto"/>
                <a:ea typeface="Roboto"/>
                <a:cs typeface="Roboto"/>
                <a:sym typeface="Roboto"/>
              </a:rPr>
              <a:t>     </a:t>
            </a:r>
            <a:r>
              <a:rPr lang="en-GB" sz="1300" b="1">
                <a:solidFill>
                  <a:schemeClr val="dk1"/>
                </a:solidFill>
                <a:latin typeface="Roboto"/>
                <a:ea typeface="Roboto"/>
                <a:cs typeface="Roboto"/>
                <a:sym typeface="Roboto"/>
              </a:rPr>
              <a:t>  Maiden Voyage: </a:t>
            </a:r>
            <a:endParaRPr sz="1300" b="1">
              <a:solidFill>
                <a:schemeClr val="dk1"/>
              </a:solidFill>
              <a:latin typeface="Roboto"/>
              <a:ea typeface="Roboto"/>
              <a:cs typeface="Roboto"/>
              <a:sym typeface="Roboto"/>
            </a:endParaRPr>
          </a:p>
          <a:p>
            <a:pPr marL="0" lvl="0" indent="0" algn="l" rtl="0">
              <a:lnSpc>
                <a:spcPct val="115000"/>
              </a:lnSpc>
              <a:spcBef>
                <a:spcPts val="900"/>
              </a:spcBef>
              <a:spcAft>
                <a:spcPts val="0"/>
              </a:spcAft>
              <a:buClr>
                <a:schemeClr val="dk1"/>
              </a:buClr>
              <a:buSzPts val="1200"/>
              <a:buFont typeface="Roboto"/>
              <a:buNone/>
            </a:pPr>
            <a:r>
              <a:rPr lang="en-GB" sz="1300" b="1">
                <a:solidFill>
                  <a:schemeClr val="dk1"/>
                </a:solidFill>
                <a:latin typeface="Roboto"/>
                <a:ea typeface="Roboto"/>
                <a:cs typeface="Roboto"/>
                <a:sym typeface="Roboto"/>
              </a:rPr>
              <a:t>   Disaster</a:t>
            </a:r>
            <a:endParaRPr sz="1300" b="1">
              <a:solidFill>
                <a:schemeClr val="dk1"/>
              </a:solidFill>
              <a:latin typeface="Roboto"/>
              <a:ea typeface="Roboto"/>
              <a:cs typeface="Roboto"/>
              <a:sym typeface="Roboto"/>
            </a:endParaRPr>
          </a:p>
          <a:p>
            <a:pPr marL="0" lvl="0" indent="0" algn="l" rtl="0">
              <a:lnSpc>
                <a:spcPct val="115000"/>
              </a:lnSpc>
              <a:spcBef>
                <a:spcPts val="900"/>
              </a:spcBef>
              <a:spcAft>
                <a:spcPts val="0"/>
              </a:spcAft>
              <a:buClr>
                <a:schemeClr val="dk1"/>
              </a:buClr>
              <a:buSzPts val="1200"/>
              <a:buFont typeface="Roboto"/>
              <a:buNone/>
            </a:pPr>
            <a:r>
              <a:rPr lang="en-GB" sz="1300" b="1">
                <a:solidFill>
                  <a:schemeClr val="dk1"/>
                </a:solidFill>
                <a:latin typeface="Roboto"/>
                <a:ea typeface="Roboto"/>
                <a:cs typeface="Roboto"/>
                <a:sym typeface="Roboto"/>
              </a:rPr>
              <a:t>Tragic: </a:t>
            </a:r>
            <a:endParaRPr sz="1300" b="1">
              <a:solidFill>
                <a:schemeClr val="dk1"/>
              </a:solidFill>
              <a:latin typeface="Roboto"/>
              <a:ea typeface="Roboto"/>
              <a:cs typeface="Roboto"/>
              <a:sym typeface="Roboto"/>
            </a:endParaRPr>
          </a:p>
          <a:p>
            <a:pPr marL="0" lvl="0" indent="0" algn="l" rtl="0">
              <a:lnSpc>
                <a:spcPct val="115000"/>
              </a:lnSpc>
              <a:spcBef>
                <a:spcPts val="900"/>
              </a:spcBef>
              <a:spcAft>
                <a:spcPts val="0"/>
              </a:spcAft>
              <a:buClr>
                <a:schemeClr val="dk1"/>
              </a:buClr>
              <a:buSzPts val="1200"/>
              <a:buFont typeface="Roboto"/>
              <a:buNone/>
            </a:pPr>
            <a:r>
              <a:rPr lang="en-GB" sz="1300" b="1">
                <a:solidFill>
                  <a:schemeClr val="dk1"/>
                </a:solidFill>
                <a:latin typeface="Roboto"/>
                <a:ea typeface="Roboto"/>
                <a:cs typeface="Roboto"/>
                <a:sym typeface="Roboto"/>
              </a:rPr>
              <a:t>Collision: </a:t>
            </a:r>
            <a:endParaRPr sz="1300" b="1">
              <a:solidFill>
                <a:schemeClr val="dk1"/>
              </a:solidFill>
              <a:latin typeface="Roboto"/>
              <a:ea typeface="Roboto"/>
              <a:cs typeface="Roboto"/>
              <a:sym typeface="Roboto"/>
            </a:endParaRPr>
          </a:p>
          <a:p>
            <a:pPr marL="0" lvl="0" indent="0" algn="l" rtl="0">
              <a:lnSpc>
                <a:spcPct val="115000"/>
              </a:lnSpc>
              <a:spcBef>
                <a:spcPts val="900"/>
              </a:spcBef>
              <a:spcAft>
                <a:spcPts val="0"/>
              </a:spcAft>
              <a:buClr>
                <a:schemeClr val="dk1"/>
              </a:buClr>
              <a:buSzPts val="1200"/>
              <a:buFont typeface="Roboto"/>
              <a:buNone/>
            </a:pPr>
            <a:r>
              <a:rPr lang="en-GB" sz="1300" b="1">
                <a:solidFill>
                  <a:schemeClr val="dk1"/>
                </a:solidFill>
                <a:latin typeface="Roboto"/>
                <a:ea typeface="Roboto"/>
                <a:cs typeface="Roboto"/>
                <a:sym typeface="Roboto"/>
              </a:rPr>
              <a:t>Hypothermia</a:t>
            </a:r>
            <a:endParaRPr sz="1500" b="1">
              <a:latin typeface="Calibri"/>
              <a:ea typeface="Calibri"/>
              <a:cs typeface="Calibri"/>
              <a:sym typeface="Calibri"/>
            </a:endParaRPr>
          </a:p>
          <a:p>
            <a:pPr marL="0" lvl="0" indent="0" algn="l" rtl="0">
              <a:lnSpc>
                <a:spcPct val="115000"/>
              </a:lnSpc>
              <a:spcBef>
                <a:spcPts val="900"/>
              </a:spcBef>
              <a:spcAft>
                <a:spcPts val="0"/>
              </a:spcAft>
              <a:buClr>
                <a:schemeClr val="dk1"/>
              </a:buClr>
              <a:buSzPts val="1200"/>
              <a:buFont typeface="Roboto"/>
              <a:buNone/>
            </a:pPr>
            <a:r>
              <a:rPr lang="en-GB" b="1">
                <a:solidFill>
                  <a:schemeClr val="dk1"/>
                </a:solidFill>
                <a:latin typeface="Roboto"/>
                <a:ea typeface="Roboto"/>
                <a:cs typeface="Roboto"/>
                <a:sym typeface="Roboto"/>
              </a:rPr>
              <a:t>Ship / Boat: </a:t>
            </a:r>
            <a:endParaRPr b="1">
              <a:solidFill>
                <a:schemeClr val="dk1"/>
              </a:solidFill>
              <a:latin typeface="Roboto"/>
              <a:ea typeface="Roboto"/>
              <a:cs typeface="Roboto"/>
              <a:sym typeface="Roboto"/>
            </a:endParaRPr>
          </a:p>
          <a:p>
            <a:pPr marL="0" lvl="0" indent="0" algn="l" rtl="0">
              <a:lnSpc>
                <a:spcPct val="115000"/>
              </a:lnSpc>
              <a:spcBef>
                <a:spcPts val="900"/>
              </a:spcBef>
              <a:spcAft>
                <a:spcPts val="0"/>
              </a:spcAft>
              <a:buClr>
                <a:schemeClr val="dk1"/>
              </a:buClr>
              <a:buSzPts val="1200"/>
              <a:buFont typeface="Roboto"/>
              <a:buNone/>
            </a:pPr>
            <a:r>
              <a:rPr lang="en-GB" b="1">
                <a:solidFill>
                  <a:schemeClr val="dk1"/>
                </a:solidFill>
                <a:latin typeface="Roboto"/>
                <a:ea typeface="Roboto"/>
                <a:cs typeface="Roboto"/>
                <a:sym typeface="Roboto"/>
              </a:rPr>
              <a:t>Ice</a:t>
            </a:r>
            <a:endParaRPr b="1">
              <a:solidFill>
                <a:schemeClr val="dk1"/>
              </a:solidFill>
              <a:latin typeface="Roboto"/>
              <a:ea typeface="Roboto"/>
              <a:cs typeface="Roboto"/>
              <a:sym typeface="Roboto"/>
            </a:endParaRPr>
          </a:p>
          <a:p>
            <a:pPr marL="0" lvl="0" indent="0" algn="l" rtl="0">
              <a:lnSpc>
                <a:spcPct val="115000"/>
              </a:lnSpc>
              <a:spcBef>
                <a:spcPts val="900"/>
              </a:spcBef>
              <a:spcAft>
                <a:spcPts val="0"/>
              </a:spcAft>
              <a:buClr>
                <a:schemeClr val="dk1"/>
              </a:buClr>
              <a:buSzPts val="1200"/>
              <a:buFont typeface="Roboto"/>
              <a:buNone/>
            </a:pPr>
            <a:r>
              <a:rPr lang="en-GB" b="1">
                <a:solidFill>
                  <a:schemeClr val="dk1"/>
                </a:solidFill>
                <a:latin typeface="Roboto"/>
                <a:ea typeface="Roboto"/>
                <a:cs typeface="Roboto"/>
                <a:sym typeface="Roboto"/>
              </a:rPr>
              <a:t>Cold</a:t>
            </a:r>
            <a:endParaRPr b="1">
              <a:solidFill>
                <a:schemeClr val="dk1"/>
              </a:solidFill>
              <a:latin typeface="Roboto"/>
              <a:ea typeface="Roboto"/>
              <a:cs typeface="Roboto"/>
              <a:sym typeface="Roboto"/>
            </a:endParaRPr>
          </a:p>
          <a:p>
            <a:pPr marL="0" lvl="0" indent="0" algn="l" rtl="0">
              <a:lnSpc>
                <a:spcPct val="115000"/>
              </a:lnSpc>
              <a:spcBef>
                <a:spcPts val="900"/>
              </a:spcBef>
              <a:spcAft>
                <a:spcPts val="0"/>
              </a:spcAft>
              <a:buClr>
                <a:schemeClr val="dk1"/>
              </a:buClr>
              <a:buSzPts val="1200"/>
              <a:buFont typeface="Roboto"/>
              <a:buNone/>
            </a:pPr>
            <a:r>
              <a:rPr lang="en-GB" b="1">
                <a:solidFill>
                  <a:schemeClr val="dk1"/>
                </a:solidFill>
                <a:latin typeface="Roboto"/>
                <a:ea typeface="Roboto"/>
                <a:cs typeface="Roboto"/>
                <a:sym typeface="Roboto"/>
              </a:rPr>
              <a:t>Sinking</a:t>
            </a:r>
            <a:endParaRPr b="1">
              <a:solidFill>
                <a:schemeClr val="dk1"/>
              </a:solidFill>
              <a:latin typeface="Roboto"/>
              <a:ea typeface="Roboto"/>
              <a:cs typeface="Roboto"/>
              <a:sym typeface="Roboto"/>
            </a:endParaRPr>
          </a:p>
          <a:p>
            <a:pPr marL="0" lvl="0" indent="0" algn="l" rtl="0">
              <a:lnSpc>
                <a:spcPct val="115000"/>
              </a:lnSpc>
              <a:spcBef>
                <a:spcPts val="900"/>
              </a:spcBef>
              <a:spcAft>
                <a:spcPts val="0"/>
              </a:spcAft>
              <a:buClr>
                <a:schemeClr val="dk1"/>
              </a:buClr>
              <a:buSzPts val="1200"/>
              <a:buFont typeface="Roboto"/>
              <a:buNone/>
            </a:pPr>
            <a:r>
              <a:rPr lang="en-GB" b="1">
                <a:solidFill>
                  <a:schemeClr val="dk1"/>
                </a:solidFill>
                <a:latin typeface="Roboto"/>
                <a:ea typeface="Roboto"/>
                <a:cs typeface="Roboto"/>
                <a:sym typeface="Roboto"/>
              </a:rPr>
              <a:t>Night</a:t>
            </a:r>
            <a:endParaRPr b="1">
              <a:solidFill>
                <a:schemeClr val="dk1"/>
              </a:solidFill>
              <a:latin typeface="Roboto"/>
              <a:ea typeface="Roboto"/>
              <a:cs typeface="Roboto"/>
              <a:sym typeface="Roboto"/>
            </a:endParaRPr>
          </a:p>
          <a:p>
            <a:pPr marL="0" marR="0" lvl="0" indent="0" algn="l" rtl="0">
              <a:lnSpc>
                <a:spcPct val="100000"/>
              </a:lnSpc>
              <a:spcBef>
                <a:spcPts val="900"/>
              </a:spcBef>
              <a:spcAft>
                <a:spcPts val="0"/>
              </a:spcAft>
              <a:buClr>
                <a:srgbClr val="000000"/>
              </a:buClr>
              <a:buSzPts val="1400"/>
              <a:buFont typeface="Arial"/>
              <a:buNone/>
            </a:pPr>
            <a:endParaRPr>
              <a:latin typeface="Calibri"/>
              <a:ea typeface="Calibri"/>
              <a:cs typeface="Calibri"/>
              <a:sym typeface="Calibri"/>
            </a:endParaRPr>
          </a:p>
        </p:txBody>
      </p:sp>
      <p:sp>
        <p:nvSpPr>
          <p:cNvPr id="132" name="Google Shape;132;p15"/>
          <p:cNvSpPr/>
          <p:nvPr/>
        </p:nvSpPr>
        <p:spPr>
          <a:xfrm>
            <a:off x="6718600" y="2731550"/>
            <a:ext cx="1660800" cy="48900"/>
          </a:xfrm>
          <a:prstGeom prst="rightArrow">
            <a:avLst>
              <a:gd name="adj1" fmla="val 50000"/>
              <a:gd name="adj2" fmla="val 0"/>
            </a:avLst>
          </a:pr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133" name="Google Shape;133;p15"/>
          <p:cNvSpPr/>
          <p:nvPr/>
        </p:nvSpPr>
        <p:spPr>
          <a:xfrm>
            <a:off x="6016750" y="4558800"/>
            <a:ext cx="2719800" cy="48900"/>
          </a:xfrm>
          <a:prstGeom prst="rightArrow">
            <a:avLst>
              <a:gd name="adj1" fmla="val 50000"/>
              <a:gd name="adj2" fmla="val 0"/>
            </a:avLst>
          </a:pr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134" name="Google Shape;134;p15"/>
          <p:cNvSpPr txBox="1"/>
          <p:nvPr/>
        </p:nvSpPr>
        <p:spPr>
          <a:xfrm>
            <a:off x="5727225" y="6064000"/>
            <a:ext cx="4156800" cy="6351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300"/>
              <a:buFont typeface="Arial"/>
              <a:buNone/>
            </a:pPr>
            <a:endParaRPr sz="2300" i="1">
              <a:solidFill>
                <a:schemeClr val="dk1"/>
              </a:solidFill>
              <a:latin typeface="Caveat"/>
              <a:ea typeface="Caveat"/>
              <a:cs typeface="Caveat"/>
              <a:sym typeface="Caveat"/>
            </a:endParaRPr>
          </a:p>
          <a:p>
            <a:pPr marL="0" marR="0" lvl="0" indent="0" algn="ctr" rtl="0">
              <a:lnSpc>
                <a:spcPct val="100000"/>
              </a:lnSpc>
              <a:spcBef>
                <a:spcPts val="0"/>
              </a:spcBef>
              <a:spcAft>
                <a:spcPts val="0"/>
              </a:spcAft>
              <a:buClr>
                <a:srgbClr val="000000"/>
              </a:buClr>
              <a:buSzPts val="2300"/>
              <a:buFont typeface="Arial"/>
              <a:buNone/>
            </a:pPr>
            <a:r>
              <a:rPr lang="en-GB" sz="2300" i="1" u="none" strike="noStrike" cap="none">
                <a:solidFill>
                  <a:schemeClr val="dk1"/>
                </a:solidFill>
                <a:latin typeface="Caveat"/>
                <a:ea typeface="Caveat"/>
                <a:cs typeface="Caveat"/>
                <a:sym typeface="Caveat"/>
              </a:rPr>
              <a:t>Words to help with my learning </a:t>
            </a:r>
            <a:endParaRPr sz="2300" i="1" u="none" strike="noStrike" cap="none">
              <a:solidFill>
                <a:schemeClr val="dk1"/>
              </a:solidFill>
              <a:latin typeface="Caveat"/>
              <a:ea typeface="Caveat"/>
              <a:cs typeface="Caveat"/>
              <a:sym typeface="Caveat"/>
            </a:endParaRPr>
          </a:p>
        </p:txBody>
      </p:sp>
      <p:sp>
        <p:nvSpPr>
          <p:cNvPr id="135" name="Google Shape;135;p15"/>
          <p:cNvSpPr/>
          <p:nvPr/>
        </p:nvSpPr>
        <p:spPr>
          <a:xfrm>
            <a:off x="8662501" y="5220450"/>
            <a:ext cx="1087506" cy="635094"/>
          </a:xfrm>
          <a:prstGeom prst="irregularSeal1">
            <a:avLst/>
          </a:prstGeom>
          <a:solidFill>
            <a:schemeClr val="lt2"/>
          </a:solidFill>
          <a:ln w="38100" cap="flat" cmpd="sng">
            <a:solidFill>
              <a:srgbClr val="93C47D"/>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Calibri"/>
                <a:ea typeface="Calibri"/>
                <a:cs typeface="Calibri"/>
                <a:sym typeface="Calibri"/>
              </a:rPr>
              <a:t>Key Words</a:t>
            </a:r>
            <a:endParaRPr sz="1200" b="0" i="0" u="none" strike="noStrike" cap="none">
              <a:solidFill>
                <a:srgbClr val="000000"/>
              </a:solidFill>
              <a:latin typeface="Calibri"/>
              <a:ea typeface="Calibri"/>
              <a:cs typeface="Calibri"/>
              <a:sym typeface="Calibri"/>
            </a:endParaRPr>
          </a:p>
        </p:txBody>
      </p:sp>
      <p:sp>
        <p:nvSpPr>
          <p:cNvPr id="136" name="Google Shape;136;p15"/>
          <p:cNvSpPr/>
          <p:nvPr/>
        </p:nvSpPr>
        <p:spPr>
          <a:xfrm>
            <a:off x="8379438" y="3058325"/>
            <a:ext cx="1285416" cy="887760"/>
          </a:xfrm>
          <a:prstGeom prst="irregularSeal1">
            <a:avLst/>
          </a:prstGeom>
          <a:solidFill>
            <a:schemeClr val="lt2"/>
          </a:solidFill>
          <a:ln w="38100" cap="flat" cmpd="sng">
            <a:solidFill>
              <a:srgbClr val="F6B26B"/>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GB" sz="900" b="0" i="0" u="none" strike="noStrike" cap="none">
                <a:solidFill>
                  <a:srgbClr val="000000"/>
                </a:solidFill>
                <a:latin typeface="Calibri"/>
                <a:ea typeface="Calibri"/>
                <a:cs typeface="Calibri"/>
                <a:sym typeface="Calibri"/>
              </a:rPr>
              <a:t>D</a:t>
            </a:r>
            <a:r>
              <a:rPr lang="en-GB" sz="1000" b="0" i="0" u="none" strike="noStrike" cap="none">
                <a:solidFill>
                  <a:srgbClr val="000000"/>
                </a:solidFill>
                <a:latin typeface="Calibri"/>
                <a:ea typeface="Calibri"/>
                <a:cs typeface="Calibri"/>
                <a:sym typeface="Calibri"/>
              </a:rPr>
              <a:t>escribing  Words</a:t>
            </a:r>
            <a:endParaRPr sz="1000" b="0" i="0" u="none" strike="noStrike" cap="none">
              <a:solidFill>
                <a:srgbClr val="000000"/>
              </a:solidFill>
              <a:latin typeface="Calibri"/>
              <a:ea typeface="Calibri"/>
              <a:cs typeface="Calibri"/>
              <a:sym typeface="Calibri"/>
            </a:endParaRPr>
          </a:p>
        </p:txBody>
      </p:sp>
      <p:sp>
        <p:nvSpPr>
          <p:cNvPr id="137" name="Google Shape;137;p15"/>
          <p:cNvSpPr txBox="1"/>
          <p:nvPr/>
        </p:nvSpPr>
        <p:spPr>
          <a:xfrm>
            <a:off x="8574088" y="2354825"/>
            <a:ext cx="1581300" cy="13374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Calibri"/>
                <a:ea typeface="Calibri"/>
                <a:cs typeface="Calibri"/>
                <a:sym typeface="Calibri"/>
              </a:rPr>
              <a:t> </a:t>
            </a:r>
            <a:endParaRPr sz="1100" b="0" i="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sp>
        <p:nvSpPr>
          <p:cNvPr id="138" name="Google Shape;138;p15"/>
          <p:cNvSpPr/>
          <p:nvPr/>
        </p:nvSpPr>
        <p:spPr>
          <a:xfrm>
            <a:off x="8164950" y="1666875"/>
            <a:ext cx="1161918" cy="932202"/>
          </a:xfrm>
          <a:prstGeom prst="irregularSeal1">
            <a:avLst/>
          </a:prstGeom>
          <a:solidFill>
            <a:schemeClr val="lt2"/>
          </a:solidFill>
          <a:ln w="38100" cap="flat" cmpd="sng">
            <a:solidFill>
              <a:srgbClr val="E06666"/>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GB" sz="900" b="0" i="0" u="none" strike="noStrike" cap="none">
                <a:solidFill>
                  <a:srgbClr val="000000"/>
                </a:solidFill>
                <a:latin typeface="Calibri"/>
                <a:ea typeface="Calibri"/>
                <a:cs typeface="Calibri"/>
                <a:sym typeface="Calibri"/>
              </a:rPr>
              <a:t>Subject Specific words</a:t>
            </a:r>
            <a:endParaRPr sz="900" b="0" i="0" u="none" strike="noStrike" cap="none">
              <a:solidFill>
                <a:srgbClr val="000000"/>
              </a:solidFill>
              <a:latin typeface="Calibri"/>
              <a:ea typeface="Calibri"/>
              <a:cs typeface="Calibri"/>
              <a:sym typeface="Calibri"/>
            </a:endParaRPr>
          </a:p>
        </p:txBody>
      </p:sp>
      <p:sp>
        <p:nvSpPr>
          <p:cNvPr id="139" name="Google Shape;139;p15"/>
          <p:cNvSpPr/>
          <p:nvPr/>
        </p:nvSpPr>
        <p:spPr>
          <a:xfrm>
            <a:off x="5641725" y="547425"/>
            <a:ext cx="1285500" cy="1180800"/>
          </a:xfrm>
          <a:prstGeom prst="ellipse">
            <a:avLst/>
          </a:prstGeom>
          <a:solidFill>
            <a:srgbClr val="D9D2E9"/>
          </a:solidFill>
          <a:ln w="28575" cap="flat" cmpd="sng">
            <a:solidFill>
              <a:srgbClr val="9900FF"/>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dk1"/>
              </a:buClr>
              <a:buSzPts val="1100"/>
              <a:buFont typeface="Arial"/>
              <a:buNone/>
            </a:pPr>
            <a:r>
              <a:rPr lang="en-GB" sz="800" b="1" i="0" u="none" strike="noStrike" cap="none">
                <a:solidFill>
                  <a:schemeClr val="dk1"/>
                </a:solidFill>
                <a:latin typeface="Calibri"/>
                <a:ea typeface="Calibri"/>
                <a:cs typeface="Calibri"/>
                <a:sym typeface="Calibri"/>
              </a:rPr>
              <a:t>If you choose to do any of these activities we would love for you to bring in photos to share with your class.</a:t>
            </a:r>
            <a:r>
              <a:rPr lang="en-GB" sz="900" b="1" i="0" u="none" strike="noStrike" cap="none">
                <a:solidFill>
                  <a:schemeClr val="dk1"/>
                </a:solidFill>
                <a:latin typeface="Calibri"/>
                <a:ea typeface="Calibri"/>
                <a:cs typeface="Calibri"/>
                <a:sym typeface="Calibri"/>
              </a:rPr>
              <a:t> </a:t>
            </a:r>
            <a:endParaRPr sz="900" b="1" i="0" u="none" strike="noStrike" cap="none">
              <a:solidFill>
                <a:schemeClr val="dk1"/>
              </a:solidFill>
              <a:latin typeface="Calibri"/>
              <a:ea typeface="Calibri"/>
              <a:cs typeface="Calibri"/>
              <a:sym typeface="Calibri"/>
            </a:endParaRPr>
          </a:p>
        </p:txBody>
      </p:sp>
      <p:sp>
        <p:nvSpPr>
          <p:cNvPr id="140" name="Google Shape;140;p15"/>
          <p:cNvSpPr/>
          <p:nvPr/>
        </p:nvSpPr>
        <p:spPr>
          <a:xfrm>
            <a:off x="8379388" y="295275"/>
            <a:ext cx="1285500" cy="1180800"/>
          </a:xfrm>
          <a:prstGeom prst="ellipse">
            <a:avLst/>
          </a:prstGeom>
          <a:solidFill>
            <a:schemeClr val="lt2"/>
          </a:solidFill>
          <a:ln w="2857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900"/>
              <a:buFont typeface="Arial"/>
              <a:buNone/>
            </a:pPr>
            <a:r>
              <a:rPr lang="en-GB" sz="900" b="1" i="0" u="none" strike="noStrike" cap="none">
                <a:solidFill>
                  <a:schemeClr val="dk1"/>
                </a:solidFill>
                <a:latin typeface="Calibri"/>
                <a:ea typeface="Calibri"/>
                <a:cs typeface="Calibri"/>
                <a:sym typeface="Calibri"/>
              </a:rPr>
              <a:t>Support your child at home by learning the meaning to some or all of these words.</a:t>
            </a:r>
            <a:endParaRPr sz="1000" b="1" i="0" u="none" strike="noStrike" cap="none">
              <a:solidFill>
                <a:schemeClr val="dk1"/>
              </a:solidFill>
              <a:latin typeface="Calibri"/>
              <a:ea typeface="Calibri"/>
              <a:cs typeface="Calibri"/>
              <a:sym typeface="Calibri"/>
            </a:endParaRPr>
          </a:p>
        </p:txBody>
      </p:sp>
      <p:sp>
        <p:nvSpPr>
          <p:cNvPr id="141" name="Google Shape;141;p15"/>
          <p:cNvSpPr txBox="1"/>
          <p:nvPr/>
        </p:nvSpPr>
        <p:spPr>
          <a:xfrm>
            <a:off x="7449525" y="1336250"/>
            <a:ext cx="23700" cy="48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2800">
              <a:solidFill>
                <a:schemeClr val="dk1"/>
              </a:solidFill>
              <a:latin typeface="Calibri"/>
              <a:ea typeface="Calibri"/>
              <a:cs typeface="Calibri"/>
              <a:sym typeface="Calibri"/>
            </a:endParaRPr>
          </a:p>
        </p:txBody>
      </p:sp>
      <p:sp>
        <p:nvSpPr>
          <p:cNvPr id="142" name="Google Shape;142;p15"/>
          <p:cNvSpPr txBox="1"/>
          <p:nvPr/>
        </p:nvSpPr>
        <p:spPr>
          <a:xfrm>
            <a:off x="6947350" y="1496000"/>
            <a:ext cx="858600" cy="1124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b="1">
                <a:solidFill>
                  <a:schemeClr val="dk1"/>
                </a:solidFill>
                <a:latin typeface="Calibri"/>
                <a:ea typeface="Calibri"/>
                <a:cs typeface="Calibri"/>
                <a:sym typeface="Calibri"/>
              </a:rPr>
              <a:t>Iceberg</a:t>
            </a:r>
            <a:endParaRPr sz="1200" b="1">
              <a:solidFill>
                <a:schemeClr val="dk1"/>
              </a:solidFill>
              <a:latin typeface="Calibri"/>
              <a:ea typeface="Calibri"/>
              <a:cs typeface="Calibri"/>
              <a:sym typeface="Calibri"/>
            </a:endParaRPr>
          </a:p>
          <a:p>
            <a:pPr marL="0" lvl="0" indent="0" algn="l" rtl="0">
              <a:spcBef>
                <a:spcPts val="0"/>
              </a:spcBef>
              <a:spcAft>
                <a:spcPts val="0"/>
              </a:spcAft>
              <a:buNone/>
            </a:pPr>
            <a:r>
              <a:rPr lang="en-GB" sz="1200" b="1">
                <a:solidFill>
                  <a:schemeClr val="dk1"/>
                </a:solidFill>
                <a:latin typeface="Calibri"/>
                <a:ea typeface="Calibri"/>
                <a:cs typeface="Calibri"/>
                <a:sym typeface="Calibri"/>
              </a:rPr>
              <a:t>Hull</a:t>
            </a:r>
            <a:r>
              <a:rPr lang="en-GB" sz="2800" b="1">
                <a:solidFill>
                  <a:schemeClr val="dk1"/>
                </a:solidFill>
                <a:latin typeface="Calibri"/>
                <a:ea typeface="Calibri"/>
                <a:cs typeface="Calibri"/>
                <a:sym typeface="Calibri"/>
              </a:rPr>
              <a:t> </a:t>
            </a:r>
            <a:endParaRPr sz="2800" b="1">
              <a:solidFill>
                <a:schemeClr val="dk1"/>
              </a:solidFill>
              <a:latin typeface="Calibri"/>
              <a:ea typeface="Calibri"/>
              <a:cs typeface="Calibri"/>
              <a:sym typeface="Calibri"/>
            </a:endParaRPr>
          </a:p>
          <a:p>
            <a:pPr marL="0" lvl="0" indent="0" algn="l" rtl="0">
              <a:spcBef>
                <a:spcPts val="0"/>
              </a:spcBef>
              <a:spcAft>
                <a:spcPts val="0"/>
              </a:spcAft>
              <a:buNone/>
            </a:pPr>
            <a:r>
              <a:rPr lang="en-GB" sz="1200" b="1">
                <a:solidFill>
                  <a:schemeClr val="dk1"/>
                </a:solidFill>
                <a:latin typeface="Calibri"/>
                <a:ea typeface="Calibri"/>
                <a:cs typeface="Calibri"/>
                <a:sym typeface="Calibri"/>
              </a:rPr>
              <a:t>Lifeboat</a:t>
            </a:r>
            <a:endParaRPr sz="1200" b="1">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736</Words>
  <Application>Microsoft Office PowerPoint</Application>
  <PresentationFormat>A4 Paper (210x297 mm)</PresentationFormat>
  <Paragraphs>94</Paragraphs>
  <Slides>3</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vt:i4>
      </vt:variant>
    </vt:vector>
  </HeadingPairs>
  <TitlesOfParts>
    <vt:vector size="10" baseType="lpstr">
      <vt:lpstr>Calibri</vt:lpstr>
      <vt:lpstr>Arial Narrow</vt:lpstr>
      <vt:lpstr>Comic Sans MS</vt:lpstr>
      <vt:lpstr>Roboto</vt:lpstr>
      <vt:lpstr>Arial</vt:lpstr>
      <vt:lpstr>Caveat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Danielle Duffy</dc:creator>
  <cp:lastModifiedBy>Danielle Duffy</cp:lastModifiedBy>
  <cp:revision>1</cp:revision>
  <dcterms:modified xsi:type="dcterms:W3CDTF">2026-05-20T08:41:43Z</dcterms:modified>
</cp:coreProperties>
</file>