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3" roundtripDataSignature="AMtx7mjURhHM0HQjFpK3b4Pi0T5yvBKx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61DF98-F2E0-0454-064F-7A66DF676D41}" v="12" dt="2026-06-11T13:55:06.51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customschemas.google.com/relationships/presentationmetadata" Target="metadata"/><Relationship Id="rId38"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95" name="Google Shape;95;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3" name="Google Shape;10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dirty="0"/>
          </a:p>
          <a:p>
            <a:pPr marL="0" lvl="0" indent="0" algn="l" rtl="0">
              <a:spcBef>
                <a:spcPts val="0"/>
              </a:spcBef>
              <a:spcAft>
                <a:spcPts val="0"/>
              </a:spcAft>
              <a:buNone/>
            </a:pPr>
            <a:endParaRPr/>
          </a:p>
        </p:txBody>
      </p:sp>
      <p:sp>
        <p:nvSpPr>
          <p:cNvPr id="104" name="Google Shape;10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US"/>
          </a:p>
        </p:txBody>
      </p:sp>
      <p:sp>
        <p:nvSpPr>
          <p:cNvPr id="112" name="Google Shape;11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sz="1200" dirty="0">
              <a:solidFill>
                <a:schemeClr val="dk1"/>
              </a:solidFill>
              <a:latin typeface="Calibri"/>
              <a:ea typeface="Calibri"/>
              <a:cs typeface="Calibri"/>
            </a:endParaRPr>
          </a:p>
          <a:p>
            <a:pPr marL="0" lvl="0" indent="0" algn="l" rtl="0">
              <a:spcBef>
                <a:spcPts val="0"/>
              </a:spcBef>
              <a:spcAft>
                <a:spcPts val="0"/>
              </a:spcAft>
              <a:buNone/>
            </a:pPr>
            <a:endParaRPr/>
          </a:p>
        </p:txBody>
      </p:sp>
      <p:sp>
        <p:nvSpPr>
          <p:cNvPr id="121" name="Google Shape;121;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7" name="Google Shape;127;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128" name="Google Shape;128;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5" name="Google Shape;135;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dirty="0"/>
          </a:p>
        </p:txBody>
      </p:sp>
      <p:sp>
        <p:nvSpPr>
          <p:cNvPr id="136" name="Google Shape;136;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2" name="Google Shape;142;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dirty="0"/>
          </a:p>
          <a:p>
            <a:pPr marL="0" lvl="0" indent="0" algn="l" rtl="0">
              <a:spcBef>
                <a:spcPts val="0"/>
              </a:spcBef>
              <a:spcAft>
                <a:spcPts val="0"/>
              </a:spcAft>
              <a:buNone/>
            </a:pPr>
            <a:endParaRPr/>
          </a:p>
        </p:txBody>
      </p:sp>
      <p:sp>
        <p:nvSpPr>
          <p:cNvPr id="143" name="Google Shape;143;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9" name="Google Shape;149;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Information about the before and after school club run by SCL</a:t>
            </a:r>
            <a:endParaRPr/>
          </a:p>
          <a:p>
            <a:pPr marL="0" lvl="0" indent="0" algn="l" rtl="0">
              <a:spcBef>
                <a:spcPts val="0"/>
              </a:spcBef>
              <a:spcAft>
                <a:spcPts val="0"/>
              </a:spcAft>
              <a:buNone/>
            </a:pPr>
            <a:endParaRPr/>
          </a:p>
        </p:txBody>
      </p:sp>
      <p:sp>
        <p:nvSpPr>
          <p:cNvPr id="150" name="Google Shape;150;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3ea39c54c55_0_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g3ea39c54c55_0_1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p:txBody>
      </p:sp>
      <p:sp>
        <p:nvSpPr>
          <p:cNvPr id="158" name="Google Shape;158;g3ea39c54c55_0_1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6" name="Google Shape;166;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dirty="0"/>
          </a:p>
          <a:p>
            <a:pPr marL="0" lvl="0" indent="0" algn="l" rtl="0">
              <a:spcBef>
                <a:spcPts val="0"/>
              </a:spcBef>
              <a:spcAft>
                <a:spcPts val="0"/>
              </a:spcAft>
              <a:buNone/>
            </a:pPr>
            <a:endParaRPr/>
          </a:p>
        </p:txBody>
      </p:sp>
      <p:sp>
        <p:nvSpPr>
          <p:cNvPr id="167" name="Google Shape;167;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3" name="Google Shape;17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8" name="Google Shape;178;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179" name="Google Shape;179;p1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5" name="Google Shape;185;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b="1" u="sng" dirty="0"/>
          </a:p>
          <a:p>
            <a:pPr marL="0" lvl="0" indent="0" algn="l" rtl="0">
              <a:spcBef>
                <a:spcPts val="0"/>
              </a:spcBef>
              <a:spcAft>
                <a:spcPts val="0"/>
              </a:spcAft>
              <a:buNone/>
            </a:pPr>
            <a:endParaRPr/>
          </a:p>
        </p:txBody>
      </p:sp>
      <p:sp>
        <p:nvSpPr>
          <p:cNvPr id="186" name="Google Shape;186;p1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0" name="Google Shape;200;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sz="1200" b="1" dirty="0">
              <a:solidFill>
                <a:schemeClr val="dk1"/>
              </a:solidFill>
              <a:latin typeface="Calibri"/>
              <a:ea typeface="Calibri"/>
              <a:cs typeface="Calibri"/>
            </a:endParaRPr>
          </a:p>
          <a:p>
            <a:pPr marL="0" lvl="0" indent="0" algn="l" rtl="0">
              <a:spcBef>
                <a:spcPts val="0"/>
              </a:spcBef>
              <a:spcAft>
                <a:spcPts val="0"/>
              </a:spcAft>
              <a:buNone/>
            </a:pPr>
            <a:endParaRPr/>
          </a:p>
        </p:txBody>
      </p:sp>
      <p:sp>
        <p:nvSpPr>
          <p:cNvPr id="201" name="Google Shape;201;p1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7" name="Google Shape;207;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p:txBody>
      </p:sp>
      <p:sp>
        <p:nvSpPr>
          <p:cNvPr id="208" name="Google Shape;208;p1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4" name="Google Shape;214;p1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215" name="Google Shape;215;p1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1" name="Google Shape;221;p1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dirty="0"/>
          </a:p>
          <a:p>
            <a:pPr marL="0" lvl="0" indent="0" algn="l" rtl="0">
              <a:spcBef>
                <a:spcPts val="0"/>
              </a:spcBef>
              <a:spcAft>
                <a:spcPts val="0"/>
              </a:spcAft>
              <a:buNone/>
            </a:pPr>
            <a:endParaRPr/>
          </a:p>
        </p:txBody>
      </p:sp>
      <p:sp>
        <p:nvSpPr>
          <p:cNvPr id="222" name="Google Shape;222;p1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29" name="Google Shape;229;p1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r>
              <a:rPr lang="en-GB" sz="1200" dirty="0">
                <a:solidFill>
                  <a:schemeClr val="dk1"/>
                </a:solidFill>
                <a:latin typeface="Calibri"/>
                <a:ea typeface="Calibri"/>
                <a:cs typeface="Calibri"/>
                <a:sym typeface="Calibri"/>
              </a:rPr>
              <a:t> </a:t>
            </a:r>
            <a:endParaRPr dirty="0"/>
          </a:p>
        </p:txBody>
      </p:sp>
      <p:sp>
        <p:nvSpPr>
          <p:cNvPr id="230" name="Google Shape;230;p1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6" name="Google Shape;236;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237" name="Google Shape;237;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47" name="Google Shape;247;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248" name="Google Shape;248;p2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
        <p:cNvGrpSpPr/>
        <p:nvPr/>
      </p:nvGrpSpPr>
      <p:grpSpPr>
        <a:xfrm>
          <a:off x="0" y="0"/>
          <a:ext cx="0" cy="0"/>
          <a:chOff x="0" y="0"/>
          <a:chExt cx="0" cy="0"/>
        </a:xfrm>
      </p:grpSpPr>
      <p:sp>
        <p:nvSpPr>
          <p:cNvPr id="257" name="Google Shape;257;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58" name="Google Shape;258;p2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b="1" dirty="0"/>
          </a:p>
          <a:p>
            <a:pPr marL="0" lvl="0" indent="0" algn="l" rtl="0">
              <a:spcBef>
                <a:spcPts val="0"/>
              </a:spcBef>
              <a:spcAft>
                <a:spcPts val="0"/>
              </a:spcAft>
              <a:buNone/>
            </a:pPr>
            <a:endParaRPr/>
          </a:p>
        </p:txBody>
      </p:sp>
      <p:sp>
        <p:nvSpPr>
          <p:cNvPr id="259" name="Google Shape;259;p2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64" name="Google Shape;264;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dirty="0"/>
          </a:p>
          <a:p>
            <a:pPr marL="0" lvl="0" indent="0" algn="l" rtl="0">
              <a:spcBef>
                <a:spcPts val="0"/>
              </a:spcBef>
              <a:spcAft>
                <a:spcPts val="0"/>
              </a:spcAft>
              <a:buNone/>
            </a:pPr>
            <a:endParaRPr/>
          </a:p>
        </p:txBody>
      </p:sp>
      <p:sp>
        <p:nvSpPr>
          <p:cNvPr id="265" name="Google Shape;265;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74" name="Google Shape;274;p2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lang="en-GB" dirty="0"/>
          </a:p>
          <a:p>
            <a:pPr marL="0" lvl="0" indent="0" algn="l" rtl="0">
              <a:spcBef>
                <a:spcPts val="0"/>
              </a:spcBef>
              <a:spcAft>
                <a:spcPts val="0"/>
              </a:spcAft>
              <a:buNone/>
            </a:pPr>
            <a:endParaRPr/>
          </a:p>
        </p:txBody>
      </p:sp>
      <p:sp>
        <p:nvSpPr>
          <p:cNvPr id="275" name="Google Shape;275;p2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2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lang="en-GB" dirty="0"/>
          </a:p>
          <a:p>
            <a:pPr marL="0" lvl="0" indent="0" algn="l" rtl="0">
              <a:spcBef>
                <a:spcPts val="0"/>
              </a:spcBef>
              <a:spcAft>
                <a:spcPts val="0"/>
              </a:spcAft>
              <a:buNone/>
            </a:pPr>
            <a:endParaRPr/>
          </a:p>
        </p:txBody>
      </p:sp>
      <p:sp>
        <p:nvSpPr>
          <p:cNvPr id="283" name="Google Shape;283;p2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9" name="Google Shape;289;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Font typeface="Arial"/>
              <a:buNone/>
            </a:pPr>
            <a:endParaRPr lang="en-US"/>
          </a:p>
        </p:txBody>
      </p:sp>
      <p:sp>
        <p:nvSpPr>
          <p:cNvPr id="290" name="Google Shape;290;p2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g3ea88920d1b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7" name="Google Shape;297;g3ea88920d1b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8" name="Google Shape;298;g3ea88920d1b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1"/>
        <p:cNvGrpSpPr/>
        <p:nvPr/>
      </p:nvGrpSpPr>
      <p:grpSpPr>
        <a:xfrm>
          <a:off x="0" y="0"/>
          <a:ext cx="0" cy="0"/>
          <a:chOff x="0" y="0"/>
          <a:chExt cx="0" cy="0"/>
        </a:xfrm>
      </p:grpSpPr>
      <p:sp>
        <p:nvSpPr>
          <p:cNvPr id="302" name="Google Shape;302;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3" name="Google Shape;303;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0"/>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
        <p:cNvGrpSpPr/>
        <p:nvPr/>
      </p:nvGrpSpPr>
      <p:grpSpPr>
        <a:xfrm>
          <a:off x="0" y="0"/>
          <a:ext cx="0" cy="0"/>
          <a:chOff x="0" y="0"/>
          <a:chExt cx="0" cy="0"/>
        </a:xfrm>
      </p:grpSpPr>
      <p:sp>
        <p:nvSpPr>
          <p:cNvPr id="28" name="Google Shape;28;p3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3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3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3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4" name="Google Shape;34;p3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3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3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3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3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3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3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3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3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7" name="Google Shape;47;p3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3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3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3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3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3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3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3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36"/>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36"/>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3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3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3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37"/>
          <p:cNvSpPr>
            <a:spLocks noGrp="1"/>
          </p:cNvSpPr>
          <p:nvPr>
            <p:ph type="pic" idx="2"/>
          </p:nvPr>
        </p:nvSpPr>
        <p:spPr>
          <a:xfrm>
            <a:off x="5183188" y="987425"/>
            <a:ext cx="6172200" cy="4873625"/>
          </a:xfrm>
          <a:prstGeom prst="rect">
            <a:avLst/>
          </a:prstGeom>
          <a:noFill/>
          <a:ln>
            <a:noFill/>
          </a:ln>
        </p:spPr>
      </p:sp>
      <p:sp>
        <p:nvSpPr>
          <p:cNvPr id="68" name="Google Shape;68;p37"/>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3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3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38"/>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39"/>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39"/>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3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3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3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9"/>
        <p:cNvGrpSpPr/>
        <p:nvPr/>
      </p:nvGrpSpPr>
      <p:grpSpPr>
        <a:xfrm>
          <a:off x="0" y="0"/>
          <a:ext cx="0" cy="0"/>
          <a:chOff x="0" y="0"/>
          <a:chExt cx="0" cy="0"/>
        </a:xfrm>
      </p:grpSpPr>
      <p:sp>
        <p:nvSpPr>
          <p:cNvPr id="10" name="Google Shape;10;p2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10" Type="http://schemas.openxmlformats.org/officeDocument/2006/relationships/image" Target="../media/image22.png"/><Relationship Id="rId4" Type="http://schemas.openxmlformats.org/officeDocument/2006/relationships/image" Target="../media/image16.png"/><Relationship Id="rId9"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7.xml"/><Relationship Id="rId1" Type="http://schemas.openxmlformats.org/officeDocument/2006/relationships/slideLayout" Target="../slideLayouts/slideLayout3.xml"/><Relationship Id="rId4" Type="http://schemas.openxmlformats.org/officeDocument/2006/relationships/image" Target="../media/image26.pn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8.xml"/><Relationship Id="rId1" Type="http://schemas.openxmlformats.org/officeDocument/2006/relationships/slideLayout" Target="../slideLayouts/slideLayout3.xml"/><Relationship Id="rId4" Type="http://schemas.openxmlformats.org/officeDocument/2006/relationships/image" Target="../media/image28.jpg"/></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30.jpg"/></Relationships>
</file>

<file path=ppt/slides/_rels/slide20.xml.rels><?xml version="1.0" encoding="UTF-8" standalone="yes"?>
<Relationships xmlns="http://schemas.openxmlformats.org/package/2006/relationships"><Relationship Id="rId3" Type="http://schemas.openxmlformats.org/officeDocument/2006/relationships/image" Target="../media/image31.jpg"/><Relationship Id="rId7" Type="http://schemas.openxmlformats.org/officeDocument/2006/relationships/image" Target="../media/image35.png"/><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jp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3.xml"/><Relationship Id="rId6" Type="http://schemas.openxmlformats.org/officeDocument/2006/relationships/image" Target="../media/image39.png"/><Relationship Id="rId5" Type="http://schemas.openxmlformats.org/officeDocument/2006/relationships/image" Target="../media/image38.png"/><Relationship Id="rId4" Type="http://schemas.openxmlformats.org/officeDocument/2006/relationships/image" Target="../media/image3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43.jpg"/><Relationship Id="rId5" Type="http://schemas.openxmlformats.org/officeDocument/2006/relationships/image" Target="../media/image42.jpg"/><Relationship Id="rId4" Type="http://schemas.openxmlformats.org/officeDocument/2006/relationships/image" Target="../media/image41.jp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46.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8.xml"/><Relationship Id="rId1" Type="http://schemas.openxmlformats.org/officeDocument/2006/relationships/slideLayout" Target="../slideLayouts/slideLayout3.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EE599"/>
        </a:solidFill>
        <a:effectLst/>
      </p:bgPr>
    </p:bg>
    <p:spTree>
      <p:nvGrpSpPr>
        <p:cNvPr id="1" name="Shape 88"/>
        <p:cNvGrpSpPr/>
        <p:nvPr/>
      </p:nvGrpSpPr>
      <p:grpSpPr>
        <a:xfrm>
          <a:off x="0" y="0"/>
          <a:ext cx="0" cy="0"/>
          <a:chOff x="0" y="0"/>
          <a:chExt cx="0" cy="0"/>
        </a:xfrm>
      </p:grpSpPr>
      <p:sp>
        <p:nvSpPr>
          <p:cNvPr id="89" name="Google Shape;89;p1"/>
          <p:cNvSpPr txBox="1">
            <a:spLocks noGrp="1"/>
          </p:cNvSpPr>
          <p:nvPr>
            <p:ph type="ctrTitle"/>
          </p:nvPr>
        </p:nvSpPr>
        <p:spPr>
          <a:xfrm>
            <a:off x="3616813" y="1887660"/>
            <a:ext cx="8498988" cy="1580051"/>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Calibri"/>
              <a:buNone/>
            </a:pPr>
            <a:br>
              <a:rPr lang="en-GB"/>
            </a:br>
            <a:br>
              <a:rPr lang="en-GB"/>
            </a:br>
            <a:r>
              <a:rPr lang="en-GB">
                <a:latin typeface="Arial"/>
                <a:ea typeface="Arial"/>
                <a:cs typeface="Arial"/>
                <a:sym typeface="Arial"/>
              </a:rPr>
              <a:t>Welcome to South </a:t>
            </a:r>
            <a:br>
              <a:rPr lang="en-GB">
                <a:latin typeface="Arial"/>
                <a:ea typeface="Arial"/>
                <a:cs typeface="Arial"/>
                <a:sym typeface="Arial"/>
              </a:rPr>
            </a:br>
            <a:r>
              <a:rPr lang="en-GB">
                <a:latin typeface="Arial"/>
                <a:ea typeface="Arial"/>
                <a:cs typeface="Arial"/>
                <a:sym typeface="Arial"/>
              </a:rPr>
              <a:t>Farnborough Infants School</a:t>
            </a:r>
            <a:endParaRPr>
              <a:latin typeface="Arial"/>
              <a:ea typeface="Arial"/>
              <a:cs typeface="Arial"/>
              <a:sym typeface="Arial"/>
            </a:endParaRPr>
          </a:p>
        </p:txBody>
      </p:sp>
      <p:pic>
        <p:nvPicPr>
          <p:cNvPr id="90" name="Google Shape;90;p1"/>
          <p:cNvPicPr preferRelativeResize="0"/>
          <p:nvPr/>
        </p:nvPicPr>
        <p:blipFill rotWithShape="1">
          <a:blip r:embed="rId3">
            <a:alphaModFix/>
          </a:blip>
          <a:srcRect l="22518" t="8005" r="28065" b="6877"/>
          <a:stretch/>
        </p:blipFill>
        <p:spPr>
          <a:xfrm>
            <a:off x="6648817" y="3906289"/>
            <a:ext cx="2587380" cy="2599714"/>
          </a:xfrm>
          <a:prstGeom prst="rect">
            <a:avLst/>
          </a:prstGeom>
          <a:noFill/>
          <a:ln w="127000" cap="sq" cmpd="sng">
            <a:solidFill>
              <a:srgbClr val="000000"/>
            </a:solidFill>
            <a:prstDash val="solid"/>
            <a:miter lim="8000"/>
            <a:headEnd type="none" w="sm" len="sm"/>
            <a:tailEnd type="none" w="sm" len="sm"/>
          </a:ln>
          <a:effectLst>
            <a:outerShdw blurRad="57150" dist="50800" dir="2700000" algn="tl" rotWithShape="0">
              <a:srgbClr val="000000">
                <a:alpha val="40000"/>
              </a:srgbClr>
            </a:outerShdw>
          </a:effectLst>
        </p:spPr>
      </p:pic>
      <p:pic>
        <p:nvPicPr>
          <p:cNvPr id="91" name="Google Shape;91;p1"/>
          <p:cNvPicPr preferRelativeResize="0"/>
          <p:nvPr/>
        </p:nvPicPr>
        <p:blipFill rotWithShape="1">
          <a:blip r:embed="rId4">
            <a:alphaModFix/>
          </a:blip>
          <a:srcRect l="62653" t="21266" r="13083" b="14930"/>
          <a:stretch/>
        </p:blipFill>
        <p:spPr>
          <a:xfrm>
            <a:off x="152400" y="152400"/>
            <a:ext cx="4131750" cy="30560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sp>
        <p:nvSpPr>
          <p:cNvPr id="97" name="Google Shape;97;p2"/>
          <p:cNvSpPr txBox="1"/>
          <p:nvPr/>
        </p:nvSpPr>
        <p:spPr>
          <a:xfrm>
            <a:off x="144380" y="180975"/>
            <a:ext cx="11823031" cy="769441"/>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i="0" u="none" strike="noStrike" cap="none">
                <a:solidFill>
                  <a:schemeClr val="dk1"/>
                </a:solidFill>
                <a:latin typeface="Arial"/>
                <a:ea typeface="Arial"/>
                <a:cs typeface="Arial"/>
                <a:sym typeface="Arial"/>
              </a:rPr>
              <a:t>School Visits</a:t>
            </a:r>
            <a:endParaRPr sz="4400" b="1" i="0" u="none" strike="noStrike" cap="none">
              <a:solidFill>
                <a:schemeClr val="dk1"/>
              </a:solidFill>
              <a:latin typeface="Arial"/>
              <a:ea typeface="Arial"/>
              <a:cs typeface="Arial"/>
              <a:sym typeface="Arial"/>
            </a:endParaRPr>
          </a:p>
        </p:txBody>
      </p:sp>
      <p:pic>
        <p:nvPicPr>
          <p:cNvPr id="98" name="Google Shape;98;p2"/>
          <p:cNvPicPr preferRelativeResize="0"/>
          <p:nvPr/>
        </p:nvPicPr>
        <p:blipFill>
          <a:blip r:embed="rId3">
            <a:alphaModFix/>
          </a:blip>
          <a:stretch>
            <a:fillRect/>
          </a:stretch>
        </p:blipFill>
        <p:spPr>
          <a:xfrm>
            <a:off x="312150" y="1122850"/>
            <a:ext cx="3681475" cy="5251432"/>
          </a:xfrm>
          <a:prstGeom prst="rect">
            <a:avLst/>
          </a:prstGeom>
          <a:noFill/>
          <a:ln w="12700" cap="flat" cmpd="sng">
            <a:solidFill>
              <a:schemeClr val="accent4"/>
            </a:solidFill>
            <a:prstDash val="solid"/>
            <a:round/>
            <a:headEnd type="none" w="sm" len="sm"/>
            <a:tailEnd type="none" w="sm" len="sm"/>
          </a:ln>
        </p:spPr>
      </p:pic>
      <p:pic>
        <p:nvPicPr>
          <p:cNvPr id="99" name="Google Shape;99;p2"/>
          <p:cNvPicPr preferRelativeResize="0"/>
          <p:nvPr/>
        </p:nvPicPr>
        <p:blipFill>
          <a:blip r:embed="rId4">
            <a:alphaModFix/>
          </a:blip>
          <a:stretch>
            <a:fillRect/>
          </a:stretch>
        </p:blipFill>
        <p:spPr>
          <a:xfrm>
            <a:off x="4201112" y="1102837"/>
            <a:ext cx="3709548" cy="5291449"/>
          </a:xfrm>
          <a:prstGeom prst="rect">
            <a:avLst/>
          </a:prstGeom>
          <a:noFill/>
          <a:ln>
            <a:noFill/>
          </a:ln>
        </p:spPr>
      </p:pic>
      <p:pic>
        <p:nvPicPr>
          <p:cNvPr id="100" name="Google Shape;100;p2"/>
          <p:cNvPicPr preferRelativeResize="0"/>
          <p:nvPr/>
        </p:nvPicPr>
        <p:blipFill>
          <a:blip r:embed="rId5">
            <a:alphaModFix/>
          </a:blip>
          <a:stretch>
            <a:fillRect/>
          </a:stretch>
        </p:blipFill>
        <p:spPr>
          <a:xfrm>
            <a:off x="8154775" y="1102825"/>
            <a:ext cx="3709550" cy="529146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3"/>
          <p:cNvSpPr/>
          <p:nvPr/>
        </p:nvSpPr>
        <p:spPr>
          <a:xfrm>
            <a:off x="5327000" y="293975"/>
            <a:ext cx="6673200" cy="6403200"/>
          </a:xfrm>
          <a:prstGeom prst="roundRect">
            <a:avLst>
              <a:gd name="adj" fmla="val 16667"/>
            </a:avLst>
          </a:prstGeom>
          <a:solidFill>
            <a:schemeClr val="lt1"/>
          </a:solidFill>
          <a:ln w="12700" cap="flat" cmpd="sng">
            <a:solidFill>
              <a:schemeClr val="accent4"/>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sp>
        <p:nvSpPr>
          <p:cNvPr id="107" name="Google Shape;107;p3"/>
          <p:cNvSpPr txBox="1"/>
          <p:nvPr/>
        </p:nvSpPr>
        <p:spPr>
          <a:xfrm>
            <a:off x="5536725" y="251675"/>
            <a:ext cx="6197400" cy="640320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1" i="0" u="none" strike="noStrike" cap="none">
                <a:solidFill>
                  <a:schemeClr val="dk1"/>
                </a:solidFill>
                <a:latin typeface="Arial"/>
                <a:ea typeface="Arial"/>
                <a:cs typeface="Arial"/>
                <a:sym typeface="Arial"/>
              </a:rPr>
              <a:t>Information on:</a:t>
            </a:r>
            <a:endParaRPr/>
          </a:p>
          <a:p>
            <a:pPr marL="0" marR="0" lvl="0" indent="0" algn="ctr" rtl="0">
              <a:spcBef>
                <a:spcPts val="0"/>
              </a:spcBef>
              <a:spcAft>
                <a:spcPts val="0"/>
              </a:spcAft>
              <a:buNone/>
            </a:pPr>
            <a:endParaRPr sz="800" b="0" i="0" u="none" strike="noStrike" cap="none">
              <a:solidFill>
                <a:schemeClr val="dk1"/>
              </a:solidFill>
              <a:latin typeface="Arial"/>
              <a:ea typeface="Arial"/>
              <a:cs typeface="Arial"/>
              <a:sym typeface="Arial"/>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Arriving/leaving school including timings, where to take or collect your child and late arrivals.</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Parking around school.</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Safeguarding</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Absences </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Medicine </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Illness or accidents</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Sun protection</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Jewellery</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Communication between home and school</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News and information</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Complaints</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General data protection regulation</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Policies</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Food and drink including school dinners and packed lunches</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School uniform</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School Governors</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Friends of SFIS</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Parents in school</a:t>
            </a:r>
            <a:endParaRPr/>
          </a:p>
          <a:p>
            <a:pPr marL="285750" marR="0" lvl="0" indent="-285750" algn="l" rtl="0">
              <a:spcBef>
                <a:spcPts val="0"/>
              </a:spcBef>
              <a:spcAft>
                <a:spcPts val="0"/>
              </a:spcAft>
              <a:buClr>
                <a:schemeClr val="accent4"/>
              </a:buClr>
              <a:buSzPts val="1800"/>
              <a:buFont typeface="Noto Sans Symbols"/>
              <a:buChar char="❖"/>
            </a:pPr>
            <a:r>
              <a:rPr lang="en-GB" sz="1800" b="0" i="0" u="none" strike="noStrike" cap="none">
                <a:solidFill>
                  <a:schemeClr val="dk1"/>
                </a:solidFill>
                <a:latin typeface="Arial"/>
                <a:ea typeface="Arial"/>
                <a:cs typeface="Arial"/>
                <a:sym typeface="Arial"/>
              </a:rPr>
              <a:t>Website information</a:t>
            </a:r>
            <a:endParaRPr/>
          </a:p>
        </p:txBody>
      </p:sp>
      <p:pic>
        <p:nvPicPr>
          <p:cNvPr id="108" name="Google Shape;108;p3"/>
          <p:cNvPicPr preferRelativeResize="0"/>
          <p:nvPr/>
        </p:nvPicPr>
        <p:blipFill rotWithShape="1">
          <a:blip r:embed="rId3">
            <a:alphaModFix/>
          </a:blip>
          <a:srcRect t="4080" r="7681" b="4227"/>
          <a:stretch/>
        </p:blipFill>
        <p:spPr>
          <a:xfrm>
            <a:off x="624275" y="424438"/>
            <a:ext cx="4241325" cy="600912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4" name="Google Shape;114;p4"/>
          <p:cNvPicPr preferRelativeResize="0"/>
          <p:nvPr/>
        </p:nvPicPr>
        <p:blipFill rotWithShape="1">
          <a:blip r:embed="rId3">
            <a:alphaModFix/>
          </a:blip>
          <a:srcRect l="47002" t="16931" r="27400" b="18773"/>
          <a:stretch/>
        </p:blipFill>
        <p:spPr>
          <a:xfrm>
            <a:off x="7029450" y="828675"/>
            <a:ext cx="4800600" cy="5810249"/>
          </a:xfrm>
          <a:prstGeom prst="rect">
            <a:avLst/>
          </a:prstGeom>
          <a:noFill/>
          <a:ln>
            <a:noFill/>
          </a:ln>
        </p:spPr>
      </p:pic>
      <p:sp>
        <p:nvSpPr>
          <p:cNvPr id="115" name="Google Shape;115;p4"/>
          <p:cNvSpPr txBox="1"/>
          <p:nvPr/>
        </p:nvSpPr>
        <p:spPr>
          <a:xfrm>
            <a:off x="971550" y="66675"/>
            <a:ext cx="4819650" cy="523220"/>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none" strike="noStrike" cap="none">
                <a:solidFill>
                  <a:schemeClr val="dk1"/>
                </a:solidFill>
                <a:latin typeface="Arial"/>
                <a:ea typeface="Arial"/>
                <a:cs typeface="Arial"/>
                <a:sym typeface="Arial"/>
              </a:rPr>
              <a:t>School Calendar</a:t>
            </a:r>
            <a:endParaRPr sz="2800" b="1" i="0" u="none" strike="noStrike" cap="none">
              <a:solidFill>
                <a:schemeClr val="dk1"/>
              </a:solidFill>
              <a:latin typeface="Arial"/>
              <a:ea typeface="Arial"/>
              <a:cs typeface="Arial"/>
              <a:sym typeface="Arial"/>
            </a:endParaRPr>
          </a:p>
        </p:txBody>
      </p:sp>
      <p:sp>
        <p:nvSpPr>
          <p:cNvPr id="116" name="Google Shape;116;p4"/>
          <p:cNvSpPr txBox="1"/>
          <p:nvPr/>
        </p:nvSpPr>
        <p:spPr>
          <a:xfrm>
            <a:off x="7029450" y="66675"/>
            <a:ext cx="4800600" cy="523220"/>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none" strike="noStrike" cap="none">
                <a:solidFill>
                  <a:schemeClr val="dk1"/>
                </a:solidFill>
                <a:latin typeface="Arial"/>
                <a:ea typeface="Arial"/>
                <a:cs typeface="Arial"/>
                <a:sym typeface="Arial"/>
              </a:rPr>
              <a:t>Arbor – parent portal</a:t>
            </a:r>
            <a:endParaRPr sz="2800" b="1" i="0" u="none" strike="noStrike" cap="none">
              <a:solidFill>
                <a:schemeClr val="dk1"/>
              </a:solidFill>
              <a:latin typeface="Arial"/>
              <a:ea typeface="Arial"/>
              <a:cs typeface="Arial"/>
              <a:sym typeface="Arial"/>
            </a:endParaRPr>
          </a:p>
        </p:txBody>
      </p:sp>
      <p:pic>
        <p:nvPicPr>
          <p:cNvPr id="117" name="Google Shape;117;p4"/>
          <p:cNvPicPr preferRelativeResize="0"/>
          <p:nvPr/>
        </p:nvPicPr>
        <p:blipFill>
          <a:blip r:embed="rId4">
            <a:alphaModFix/>
          </a:blip>
          <a:stretch>
            <a:fillRect/>
          </a:stretch>
        </p:blipFill>
        <p:spPr>
          <a:xfrm>
            <a:off x="1295400" y="752145"/>
            <a:ext cx="4078900" cy="596330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5"/>
          <p:cNvSpPr txBox="1"/>
          <p:nvPr/>
        </p:nvSpPr>
        <p:spPr>
          <a:xfrm>
            <a:off x="1932305" y="93047"/>
            <a:ext cx="8384540" cy="523220"/>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800" b="1" i="0" u="none" strike="noStrike" cap="none">
                <a:solidFill>
                  <a:schemeClr val="dk1"/>
                </a:solidFill>
                <a:latin typeface="Arial"/>
                <a:ea typeface="Arial"/>
                <a:cs typeface="Arial"/>
                <a:sym typeface="Arial"/>
              </a:rPr>
              <a:t>School Lunch Menu Example</a:t>
            </a:r>
            <a:endParaRPr sz="2800" b="1" i="0" u="none" strike="noStrike" cap="none">
              <a:solidFill>
                <a:schemeClr val="dk1"/>
              </a:solidFill>
              <a:latin typeface="Arial"/>
              <a:ea typeface="Arial"/>
              <a:cs typeface="Arial"/>
              <a:sym typeface="Arial"/>
            </a:endParaRPr>
          </a:p>
        </p:txBody>
      </p:sp>
      <p:pic>
        <p:nvPicPr>
          <p:cNvPr id="124" name="Google Shape;124;p5"/>
          <p:cNvPicPr preferRelativeResize="0"/>
          <p:nvPr/>
        </p:nvPicPr>
        <p:blipFill>
          <a:blip r:embed="rId3">
            <a:alphaModFix/>
          </a:blip>
          <a:stretch>
            <a:fillRect/>
          </a:stretch>
        </p:blipFill>
        <p:spPr>
          <a:xfrm>
            <a:off x="1608350" y="894528"/>
            <a:ext cx="8823826" cy="55195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pic>
        <p:nvPicPr>
          <p:cNvPr id="130" name="Google Shape;130;p6"/>
          <p:cNvPicPr preferRelativeResize="0"/>
          <p:nvPr/>
        </p:nvPicPr>
        <p:blipFill rotWithShape="1">
          <a:blip r:embed="rId3">
            <a:alphaModFix/>
          </a:blip>
          <a:srcRect l="46964" t="16697" r="27427" b="18071"/>
          <a:stretch/>
        </p:blipFill>
        <p:spPr>
          <a:xfrm>
            <a:off x="742951" y="304800"/>
            <a:ext cx="4972050" cy="6315075"/>
          </a:xfrm>
          <a:prstGeom prst="rect">
            <a:avLst/>
          </a:prstGeom>
          <a:noFill/>
          <a:ln>
            <a:noFill/>
          </a:ln>
        </p:spPr>
      </p:pic>
      <p:pic>
        <p:nvPicPr>
          <p:cNvPr id="131" name="Google Shape;131;p6"/>
          <p:cNvPicPr preferRelativeResize="0"/>
          <p:nvPr/>
        </p:nvPicPr>
        <p:blipFill rotWithShape="1">
          <a:blip r:embed="rId4">
            <a:alphaModFix/>
          </a:blip>
          <a:srcRect l="34353" t="8920" r="35667" b="16257"/>
          <a:stretch/>
        </p:blipFill>
        <p:spPr>
          <a:xfrm>
            <a:off x="6534150" y="304800"/>
            <a:ext cx="5057775" cy="6315075"/>
          </a:xfrm>
          <a:prstGeom prst="rect">
            <a:avLst/>
          </a:prstGeom>
          <a:noFill/>
          <a:ln>
            <a:noFill/>
          </a:ln>
        </p:spPr>
      </p:pic>
      <p:pic>
        <p:nvPicPr>
          <p:cNvPr id="132" name="Google Shape;132;p6"/>
          <p:cNvPicPr preferRelativeResize="0"/>
          <p:nvPr/>
        </p:nvPicPr>
        <p:blipFill rotWithShape="1">
          <a:blip r:embed="rId5">
            <a:alphaModFix/>
          </a:blip>
          <a:srcRect/>
          <a:stretch/>
        </p:blipFill>
        <p:spPr>
          <a:xfrm>
            <a:off x="9063038" y="710345"/>
            <a:ext cx="409575" cy="3905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7"/>
          <p:cNvSpPr txBox="1"/>
          <p:nvPr/>
        </p:nvSpPr>
        <p:spPr>
          <a:xfrm>
            <a:off x="5972175" y="619126"/>
            <a:ext cx="5524500" cy="59093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2400" b="0" i="0" u="none" strike="noStrike" cap="none">
                <a:solidFill>
                  <a:schemeClr val="dk1"/>
                </a:solidFill>
                <a:latin typeface="Arial"/>
                <a:ea typeface="Arial"/>
                <a:cs typeface="Arial"/>
                <a:sym typeface="Arial"/>
              </a:rPr>
              <a:t>On each stay and play session/visit and when your child starts school, you will come through the park and in through the green Year R gate.</a:t>
            </a:r>
            <a:endParaRPr/>
          </a:p>
          <a:p>
            <a:pPr marL="0" marR="0" lvl="0" indent="0" algn="ctr" rtl="0">
              <a:spcBef>
                <a:spcPts val="0"/>
              </a:spcBef>
              <a:spcAft>
                <a:spcPts val="0"/>
              </a:spcAft>
              <a:buNone/>
            </a:pPr>
            <a:endParaRPr sz="2400" b="0" i="0" u="none" strike="noStrike" cap="none">
              <a:solidFill>
                <a:schemeClr val="dk1"/>
              </a:solidFill>
              <a:latin typeface="Arial"/>
              <a:ea typeface="Arial"/>
              <a:cs typeface="Arial"/>
              <a:sym typeface="Arial"/>
            </a:endParaRPr>
          </a:p>
          <a:p>
            <a:pPr marL="0" marR="0" lvl="0" indent="0" algn="ctr" rtl="0">
              <a:spcBef>
                <a:spcPts val="0"/>
              </a:spcBef>
              <a:spcAft>
                <a:spcPts val="0"/>
              </a:spcAft>
              <a:buNone/>
            </a:pPr>
            <a:r>
              <a:rPr lang="en-GB" sz="2400" b="0" i="0" u="none" strike="noStrike" cap="none">
                <a:solidFill>
                  <a:schemeClr val="dk1"/>
                </a:solidFill>
                <a:latin typeface="Arial"/>
                <a:ea typeface="Arial"/>
                <a:cs typeface="Arial"/>
                <a:sym typeface="Arial"/>
              </a:rPr>
              <a:t>You will then walk up the car park and in through the black playground gates into the Year R outside area.</a:t>
            </a:r>
            <a:endParaRPr/>
          </a:p>
          <a:p>
            <a:pPr marL="0" marR="0" lvl="0" indent="0" algn="ctr" rtl="0">
              <a:spcBef>
                <a:spcPts val="0"/>
              </a:spcBef>
              <a:spcAft>
                <a:spcPts val="0"/>
              </a:spcAft>
              <a:buNone/>
            </a:pPr>
            <a:endParaRPr sz="2400" b="0" i="0" u="none" strike="noStrike" cap="none">
              <a:solidFill>
                <a:schemeClr val="dk1"/>
              </a:solidFill>
              <a:latin typeface="Arial"/>
              <a:ea typeface="Arial"/>
              <a:cs typeface="Arial"/>
              <a:sym typeface="Arial"/>
            </a:endParaRPr>
          </a:p>
          <a:p>
            <a:pPr marL="0" marR="0" lvl="0" indent="0" algn="ctr" rtl="0">
              <a:spcBef>
                <a:spcPts val="0"/>
              </a:spcBef>
              <a:spcAft>
                <a:spcPts val="0"/>
              </a:spcAft>
              <a:buNone/>
            </a:pPr>
            <a:r>
              <a:rPr lang="en-GB" sz="2400" b="0" i="0" u="none" strike="noStrike" cap="none">
                <a:solidFill>
                  <a:schemeClr val="dk1"/>
                </a:solidFill>
                <a:latin typeface="Arial"/>
                <a:ea typeface="Arial"/>
                <a:cs typeface="Arial"/>
                <a:sym typeface="Arial"/>
              </a:rPr>
              <a:t>Then please make your way to the coloured bumpers (red, green or blue) for the visits and for the start of school.</a:t>
            </a:r>
            <a:endParaRPr/>
          </a:p>
          <a:p>
            <a:pPr marL="0" marR="0" lvl="0" indent="0" algn="ctr" rtl="0">
              <a:spcBef>
                <a:spcPts val="0"/>
              </a:spcBef>
              <a:spcAft>
                <a:spcPts val="0"/>
              </a:spcAft>
              <a:buNone/>
            </a:pPr>
            <a:endParaRPr sz="2400" b="0" i="0" u="none" strike="noStrike" cap="none">
              <a:solidFill>
                <a:schemeClr val="dk1"/>
              </a:solidFill>
              <a:latin typeface="Arial"/>
              <a:ea typeface="Arial"/>
              <a:cs typeface="Arial"/>
              <a:sym typeface="Arial"/>
            </a:endParaRPr>
          </a:p>
          <a:p>
            <a:pPr marL="0" marR="0" lvl="0" indent="0" algn="ctr" rtl="0">
              <a:spcBef>
                <a:spcPts val="0"/>
              </a:spcBef>
              <a:spcAft>
                <a:spcPts val="0"/>
              </a:spcAft>
              <a:buNone/>
            </a:pPr>
            <a:r>
              <a:rPr lang="en-GB" sz="2400" b="0" i="0" u="none" strike="noStrike" cap="none">
                <a:solidFill>
                  <a:schemeClr val="dk1"/>
                </a:solidFill>
                <a:latin typeface="Arial"/>
                <a:ea typeface="Arial"/>
                <a:cs typeface="Arial"/>
                <a:sym typeface="Arial"/>
              </a:rPr>
              <a:t>Please collect your child from the same place each day. </a:t>
            </a:r>
            <a:endParaRPr/>
          </a:p>
          <a:p>
            <a:pPr marL="0" marR="0" lvl="0" indent="0" algn="ctr" rtl="0">
              <a:spcBef>
                <a:spcPts val="0"/>
              </a:spcBef>
              <a:spcAft>
                <a:spcPts val="0"/>
              </a:spcAft>
              <a:buNone/>
            </a:pPr>
            <a:endParaRPr sz="1800" b="0" i="0" u="none" strike="noStrike" cap="none">
              <a:solidFill>
                <a:schemeClr val="dk1"/>
              </a:solidFill>
              <a:latin typeface="Calibri"/>
              <a:ea typeface="Calibri"/>
              <a:cs typeface="Calibri"/>
              <a:sym typeface="Calibri"/>
            </a:endParaRPr>
          </a:p>
        </p:txBody>
      </p:sp>
      <p:pic>
        <p:nvPicPr>
          <p:cNvPr id="139" name="Google Shape;139;p7"/>
          <p:cNvPicPr preferRelativeResize="0"/>
          <p:nvPr/>
        </p:nvPicPr>
        <p:blipFill>
          <a:blip r:embed="rId3">
            <a:alphaModFix/>
          </a:blip>
          <a:stretch>
            <a:fillRect/>
          </a:stretch>
        </p:blipFill>
        <p:spPr>
          <a:xfrm>
            <a:off x="760600" y="152400"/>
            <a:ext cx="4727476" cy="655319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4"/>
        <p:cNvGrpSpPr/>
        <p:nvPr/>
      </p:nvGrpSpPr>
      <p:grpSpPr>
        <a:xfrm>
          <a:off x="0" y="0"/>
          <a:ext cx="0" cy="0"/>
          <a:chOff x="0" y="0"/>
          <a:chExt cx="0" cy="0"/>
        </a:xfrm>
      </p:grpSpPr>
      <p:sp>
        <p:nvSpPr>
          <p:cNvPr id="145" name="Google Shape;145;p8"/>
          <p:cNvSpPr txBox="1"/>
          <p:nvPr/>
        </p:nvSpPr>
        <p:spPr>
          <a:xfrm>
            <a:off x="1438274" y="333375"/>
            <a:ext cx="9620251" cy="70788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000" b="0" i="0" u="none" strike="noStrike" cap="none">
                <a:solidFill>
                  <a:schemeClr val="dk1"/>
                </a:solidFill>
                <a:latin typeface="Calibri"/>
                <a:ea typeface="Calibri"/>
                <a:cs typeface="Calibri"/>
                <a:sym typeface="Calibri"/>
              </a:rPr>
              <a:t>Our Unique Harmony Curriculum</a:t>
            </a:r>
            <a:endParaRPr sz="4000" b="0" i="0" u="none" strike="noStrike" cap="none">
              <a:solidFill>
                <a:schemeClr val="dk1"/>
              </a:solidFill>
              <a:latin typeface="Calibri"/>
              <a:ea typeface="Calibri"/>
              <a:cs typeface="Calibri"/>
              <a:sym typeface="Calibri"/>
            </a:endParaRPr>
          </a:p>
        </p:txBody>
      </p:sp>
      <p:pic>
        <p:nvPicPr>
          <p:cNvPr id="146" name="Google Shape;146;p8"/>
          <p:cNvPicPr preferRelativeResize="0"/>
          <p:nvPr/>
        </p:nvPicPr>
        <p:blipFill rotWithShape="1">
          <a:blip r:embed="rId3">
            <a:alphaModFix/>
          </a:blip>
          <a:srcRect/>
          <a:stretch/>
        </p:blipFill>
        <p:spPr>
          <a:xfrm>
            <a:off x="3274695" y="1381125"/>
            <a:ext cx="5623560" cy="4800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4" name="Google Shape;154;p9"/>
          <p:cNvSpPr txBox="1"/>
          <p:nvPr/>
        </p:nvSpPr>
        <p:spPr>
          <a:xfrm>
            <a:off x="2047875" y="228600"/>
            <a:ext cx="8124825" cy="1446509"/>
          </a:xfrm>
          <a:prstGeom prst="rect">
            <a:avLst/>
          </a:prstGeom>
          <a:noFill/>
          <a:ln>
            <a:noFill/>
          </a:ln>
        </p:spPr>
        <p:txBody>
          <a:bodyPr spcFirstLastPara="1" wrap="square" lIns="91425" tIns="45700" rIns="91425" bIns="45700" anchor="t" anchorCtr="0">
            <a:spAutoFit/>
          </a:bodyPr>
          <a:lstStyle/>
          <a:p>
            <a:pPr algn="ctr"/>
            <a:r>
              <a:rPr lang="en-GB" sz="4400">
                <a:solidFill>
                  <a:schemeClr val="dk1"/>
                </a:solidFill>
              </a:rPr>
              <a:t>ACE</a:t>
            </a:r>
            <a:r>
              <a:rPr lang="en-GB" sz="4400" b="0" i="0" u="none" strike="noStrike" cap="none">
                <a:solidFill>
                  <a:schemeClr val="dk1"/>
                </a:solidFill>
                <a:latin typeface="Arial"/>
                <a:ea typeface="Arial"/>
                <a:cs typeface="Arial"/>
                <a:sym typeface="Arial"/>
              </a:rPr>
              <a:t>– Before and after school </a:t>
            </a:r>
            <a:r>
              <a:rPr lang="en-GB" sz="4400" b="0" i="0" u="none" strike="noStrike" cap="none" dirty="0">
                <a:solidFill>
                  <a:schemeClr val="dk1"/>
                </a:solidFill>
                <a:latin typeface="Arial"/>
                <a:ea typeface="Arial"/>
                <a:cs typeface="Arial"/>
                <a:sym typeface="Arial"/>
              </a:rPr>
              <a:t>Club</a:t>
            </a:r>
            <a:endParaRPr sz="4400" b="0" i="0" u="none" strike="noStrike" cap="none" dirty="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g3ea39c54c55_0_10"/>
          <p:cNvSpPr txBox="1"/>
          <p:nvPr/>
        </p:nvSpPr>
        <p:spPr>
          <a:xfrm>
            <a:off x="144380" y="180975"/>
            <a:ext cx="11823000" cy="769500"/>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b="1" i="0" u="none" strike="noStrike" cap="none">
                <a:solidFill>
                  <a:schemeClr val="dk1"/>
                </a:solidFill>
                <a:latin typeface="Arial"/>
                <a:ea typeface="Arial"/>
                <a:cs typeface="Arial"/>
                <a:sym typeface="Arial"/>
              </a:rPr>
              <a:t>School Visits</a:t>
            </a:r>
            <a:endParaRPr sz="4400" b="1" i="0" u="none" strike="noStrike" cap="none">
              <a:solidFill>
                <a:schemeClr val="dk1"/>
              </a:solidFill>
              <a:latin typeface="Arial"/>
              <a:ea typeface="Arial"/>
              <a:cs typeface="Arial"/>
              <a:sym typeface="Arial"/>
            </a:endParaRPr>
          </a:p>
        </p:txBody>
      </p:sp>
      <p:pic>
        <p:nvPicPr>
          <p:cNvPr id="161" name="Google Shape;161;g3ea39c54c55_0_10"/>
          <p:cNvPicPr preferRelativeResize="0"/>
          <p:nvPr/>
        </p:nvPicPr>
        <p:blipFill>
          <a:blip r:embed="rId3">
            <a:alphaModFix/>
          </a:blip>
          <a:stretch>
            <a:fillRect/>
          </a:stretch>
        </p:blipFill>
        <p:spPr>
          <a:xfrm>
            <a:off x="312150" y="1122850"/>
            <a:ext cx="3681475" cy="5251432"/>
          </a:xfrm>
          <a:prstGeom prst="rect">
            <a:avLst/>
          </a:prstGeom>
          <a:noFill/>
          <a:ln w="12700" cap="flat" cmpd="sng">
            <a:solidFill>
              <a:schemeClr val="accent4"/>
            </a:solidFill>
            <a:prstDash val="solid"/>
            <a:round/>
            <a:headEnd type="none" w="sm" len="sm"/>
            <a:tailEnd type="none" w="sm" len="sm"/>
          </a:ln>
        </p:spPr>
      </p:pic>
      <p:pic>
        <p:nvPicPr>
          <p:cNvPr id="162" name="Google Shape;162;g3ea39c54c55_0_10"/>
          <p:cNvPicPr preferRelativeResize="0"/>
          <p:nvPr/>
        </p:nvPicPr>
        <p:blipFill>
          <a:blip r:embed="rId4">
            <a:alphaModFix/>
          </a:blip>
          <a:stretch>
            <a:fillRect/>
          </a:stretch>
        </p:blipFill>
        <p:spPr>
          <a:xfrm>
            <a:off x="4201112" y="1102837"/>
            <a:ext cx="3709548" cy="5291449"/>
          </a:xfrm>
          <a:prstGeom prst="rect">
            <a:avLst/>
          </a:prstGeom>
          <a:noFill/>
          <a:ln>
            <a:noFill/>
          </a:ln>
        </p:spPr>
      </p:pic>
      <p:pic>
        <p:nvPicPr>
          <p:cNvPr id="163" name="Google Shape;163;g3ea39c54c55_0_10"/>
          <p:cNvPicPr preferRelativeResize="0"/>
          <p:nvPr/>
        </p:nvPicPr>
        <p:blipFill>
          <a:blip r:embed="rId5">
            <a:alphaModFix/>
          </a:blip>
          <a:stretch>
            <a:fillRect/>
          </a:stretch>
        </p:blipFill>
        <p:spPr>
          <a:xfrm>
            <a:off x="8154775" y="1102825"/>
            <a:ext cx="3709550" cy="529146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1"/>
          <p:cNvSpPr txBox="1">
            <a:spLocks noGrp="1"/>
          </p:cNvSpPr>
          <p:nvPr>
            <p:ph type="ctrTitle"/>
          </p:nvPr>
        </p:nvSpPr>
        <p:spPr>
          <a:xfrm>
            <a:off x="1764632" y="191921"/>
            <a:ext cx="9144000" cy="109144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Arial"/>
              <a:buNone/>
            </a:pPr>
            <a:r>
              <a:rPr lang="en-GB" b="1">
                <a:latin typeface="Arial"/>
                <a:ea typeface="Arial"/>
                <a:cs typeface="Arial"/>
                <a:sym typeface="Arial"/>
              </a:rPr>
              <a:t>Home Visits</a:t>
            </a:r>
            <a:endParaRPr b="1">
              <a:latin typeface="Arial"/>
              <a:ea typeface="Arial"/>
              <a:cs typeface="Arial"/>
              <a:sym typeface="Arial"/>
            </a:endParaRPr>
          </a:p>
        </p:txBody>
      </p:sp>
      <p:sp>
        <p:nvSpPr>
          <p:cNvPr id="170" name="Google Shape;170;p11"/>
          <p:cNvSpPr txBox="1">
            <a:spLocks noGrp="1"/>
          </p:cNvSpPr>
          <p:nvPr>
            <p:ph type="subTitle" idx="1"/>
          </p:nvPr>
        </p:nvSpPr>
        <p:spPr>
          <a:xfrm>
            <a:off x="385011" y="1219199"/>
            <a:ext cx="11438021" cy="5325979"/>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200" b="1">
                <a:latin typeface="Arial"/>
                <a:ea typeface="Arial"/>
                <a:cs typeface="Arial"/>
                <a:sym typeface="Arial"/>
              </a:rPr>
              <a:t>What's the point of teacher home visits?</a:t>
            </a:r>
            <a:endParaRPr sz="2200"/>
          </a:p>
          <a:p>
            <a:pPr marL="0" lvl="0" indent="0" algn="l" rtl="0">
              <a:lnSpc>
                <a:spcPct val="90000"/>
              </a:lnSpc>
              <a:spcBef>
                <a:spcPts val="1000"/>
              </a:spcBef>
              <a:spcAft>
                <a:spcPts val="0"/>
              </a:spcAft>
              <a:buClr>
                <a:schemeClr val="dk1"/>
              </a:buClr>
              <a:buSzPts val="2400"/>
              <a:buNone/>
            </a:pPr>
            <a:r>
              <a:rPr lang="en-GB" sz="2200">
                <a:latin typeface="Arial"/>
                <a:ea typeface="Arial"/>
                <a:cs typeface="Arial"/>
                <a:sym typeface="Arial"/>
              </a:rPr>
              <a:t>The home visit is really all about getting to know your child a little, telling you a bit more about the school set-up – and giving you an opportunity to speak confidentially about your child’s needs and development.</a:t>
            </a:r>
            <a:endParaRPr sz="2200"/>
          </a:p>
          <a:p>
            <a:pPr marL="0" lvl="0" indent="0" algn="l" rtl="0">
              <a:lnSpc>
                <a:spcPct val="90000"/>
              </a:lnSpc>
              <a:spcBef>
                <a:spcPts val="1000"/>
              </a:spcBef>
              <a:spcAft>
                <a:spcPts val="0"/>
              </a:spcAft>
              <a:buClr>
                <a:schemeClr val="dk1"/>
              </a:buClr>
              <a:buSzPts val="2400"/>
              <a:buNone/>
            </a:pPr>
            <a:r>
              <a:rPr lang="en-GB" sz="2200" b="1">
                <a:latin typeface="Arial"/>
                <a:ea typeface="Arial"/>
                <a:cs typeface="Arial"/>
                <a:sym typeface="Arial"/>
              </a:rPr>
              <a:t>What can I expect at a teacher home visit?</a:t>
            </a:r>
            <a:endParaRPr sz="2200"/>
          </a:p>
          <a:p>
            <a:pPr marL="0" lvl="0" indent="0" algn="l" rtl="0">
              <a:lnSpc>
                <a:spcPct val="90000"/>
              </a:lnSpc>
              <a:spcBef>
                <a:spcPts val="1000"/>
              </a:spcBef>
              <a:spcAft>
                <a:spcPts val="0"/>
              </a:spcAft>
              <a:buClr>
                <a:schemeClr val="dk1"/>
              </a:buClr>
              <a:buSzPts val="2400"/>
              <a:buNone/>
            </a:pPr>
            <a:r>
              <a:rPr lang="en-GB" sz="2200">
                <a:latin typeface="Arial"/>
                <a:ea typeface="Arial"/>
                <a:cs typeface="Arial"/>
                <a:sym typeface="Arial"/>
              </a:rPr>
              <a:t>A teacher and learning support assistant will come along. Don't worry: it's very informal. </a:t>
            </a:r>
            <a:endParaRPr sz="2200"/>
          </a:p>
          <a:p>
            <a:pPr marL="0" lvl="0" indent="0" algn="l" rtl="0">
              <a:lnSpc>
                <a:spcPct val="90000"/>
              </a:lnSpc>
              <a:spcBef>
                <a:spcPts val="1000"/>
              </a:spcBef>
              <a:spcAft>
                <a:spcPts val="0"/>
              </a:spcAft>
              <a:buClr>
                <a:schemeClr val="dk1"/>
              </a:buClr>
              <a:buSzPts val="2400"/>
              <a:buNone/>
            </a:pPr>
            <a:r>
              <a:rPr lang="en-GB" sz="2200" b="1" i="1">
                <a:latin typeface="Arial"/>
                <a:ea typeface="Arial"/>
                <a:cs typeface="Arial"/>
                <a:sym typeface="Arial"/>
              </a:rPr>
              <a:t>We will introduce ourselves to the child, have a friendly chat and have a little play. </a:t>
            </a:r>
            <a:endParaRPr sz="2200" b="1" i="1">
              <a:latin typeface="Arial"/>
              <a:ea typeface="Arial"/>
              <a:cs typeface="Arial"/>
              <a:sym typeface="Arial"/>
            </a:endParaRPr>
          </a:p>
          <a:p>
            <a:pPr marL="0" lvl="0" indent="0" algn="l" rtl="0">
              <a:lnSpc>
                <a:spcPct val="90000"/>
              </a:lnSpc>
              <a:spcBef>
                <a:spcPts val="1000"/>
              </a:spcBef>
              <a:spcAft>
                <a:spcPts val="0"/>
              </a:spcAft>
              <a:buClr>
                <a:schemeClr val="dk1"/>
              </a:buClr>
              <a:buSzPts val="2400"/>
              <a:buNone/>
            </a:pPr>
            <a:r>
              <a:rPr lang="en-GB" sz="2200">
                <a:latin typeface="Arial"/>
                <a:ea typeface="Arial"/>
                <a:cs typeface="Arial"/>
                <a:sym typeface="Arial"/>
              </a:rPr>
              <a:t>Children are often keen to show us their toys and this can then be a great talking point for us when your child starts school. We can also use this to help to distract them a little if they ever become upset.</a:t>
            </a:r>
            <a:endParaRPr sz="2200"/>
          </a:p>
          <a:p>
            <a:pPr marL="0" lvl="0" indent="0" algn="l" rtl="0">
              <a:lnSpc>
                <a:spcPct val="90000"/>
              </a:lnSpc>
              <a:spcBef>
                <a:spcPts val="1000"/>
              </a:spcBef>
              <a:spcAft>
                <a:spcPts val="0"/>
              </a:spcAft>
              <a:buClr>
                <a:schemeClr val="dk1"/>
              </a:buClr>
              <a:buSzPts val="2400"/>
              <a:buNone/>
            </a:pPr>
            <a:r>
              <a:rPr lang="en-GB" sz="2200">
                <a:latin typeface="Arial"/>
                <a:ea typeface="Arial"/>
                <a:cs typeface="Arial"/>
                <a:sym typeface="Arial"/>
              </a:rPr>
              <a:t>We will fill out a form with basic information about your child, such as the language they speak at home, their eating habits, if they have any allergies or medical conditions or anything else we need to be aware of. Also we will ask which toys and books they like.</a:t>
            </a:r>
            <a:endParaRPr sz="2200"/>
          </a:p>
          <a:p>
            <a:pPr marL="0" lvl="0" indent="0" algn="l" rtl="0">
              <a:lnSpc>
                <a:spcPct val="90000"/>
              </a:lnSpc>
              <a:spcBef>
                <a:spcPts val="1000"/>
              </a:spcBef>
              <a:spcAft>
                <a:spcPts val="0"/>
              </a:spcAft>
              <a:buClr>
                <a:schemeClr val="dk1"/>
              </a:buClr>
              <a:buSzPts val="2400"/>
              <a:buNone/>
            </a:pPr>
            <a:endParaRPr>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2"/>
          <p:cNvSpPr/>
          <p:nvPr/>
        </p:nvSpPr>
        <p:spPr>
          <a:xfrm>
            <a:off x="352925" y="224600"/>
            <a:ext cx="11598600" cy="5510400"/>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3600" b="1" i="0" u="none" strike="noStrike" cap="none">
                <a:solidFill>
                  <a:srgbClr val="291702"/>
                </a:solidFill>
                <a:latin typeface="Arial"/>
                <a:ea typeface="Arial"/>
                <a:cs typeface="Arial"/>
                <a:sym typeface="Arial"/>
              </a:rPr>
              <a:t>Do you need to prepare for the teacher home visit?</a:t>
            </a:r>
            <a:endParaRPr/>
          </a:p>
          <a:p>
            <a:pPr marL="0" marR="0" lvl="0" indent="0" algn="l" rtl="0">
              <a:spcBef>
                <a:spcPts val="0"/>
              </a:spcBef>
              <a:spcAft>
                <a:spcPts val="0"/>
              </a:spcAft>
              <a:buNone/>
            </a:pPr>
            <a:endParaRPr sz="2800">
              <a:solidFill>
                <a:srgbClr val="291702"/>
              </a:solidFill>
            </a:endParaRPr>
          </a:p>
          <a:p>
            <a:pPr marL="0" marR="0" lvl="0" indent="0" algn="l" rtl="0">
              <a:spcBef>
                <a:spcPts val="0"/>
              </a:spcBef>
              <a:spcAft>
                <a:spcPts val="0"/>
              </a:spcAft>
              <a:buNone/>
            </a:pPr>
            <a:r>
              <a:rPr lang="en-GB" sz="2200">
                <a:solidFill>
                  <a:srgbClr val="291702"/>
                </a:solidFill>
              </a:rPr>
              <a:t>Dates and times are detailed in your pack, we do our best to stick to times but please bear with us if we are running late.</a:t>
            </a:r>
            <a:endParaRPr sz="2200">
              <a:solidFill>
                <a:srgbClr val="291702"/>
              </a:solidFill>
            </a:endParaRPr>
          </a:p>
          <a:p>
            <a:pPr marL="0" marR="0" lvl="0" indent="0" algn="l" rtl="0">
              <a:spcBef>
                <a:spcPts val="0"/>
              </a:spcBef>
              <a:spcAft>
                <a:spcPts val="0"/>
              </a:spcAft>
              <a:buNone/>
            </a:pPr>
            <a:endParaRPr sz="2200">
              <a:solidFill>
                <a:srgbClr val="291702"/>
              </a:solidFill>
            </a:endParaRPr>
          </a:p>
          <a:p>
            <a:pPr marL="0" marR="0" lvl="0" indent="0" algn="l" rtl="0">
              <a:spcBef>
                <a:spcPts val="0"/>
              </a:spcBef>
              <a:spcAft>
                <a:spcPts val="0"/>
              </a:spcAft>
              <a:buNone/>
            </a:pPr>
            <a:r>
              <a:rPr lang="en-GB" sz="2200">
                <a:solidFill>
                  <a:srgbClr val="291702"/>
                </a:solidFill>
                <a:latin typeface="Arial"/>
                <a:ea typeface="Arial"/>
                <a:cs typeface="Arial"/>
                <a:sym typeface="Arial"/>
              </a:rPr>
              <a:t>The only preparation that we recommend is making sure your child knows what's going to be happening. Talk in a positive way to your child about a teacher from their school coming and maybe get them to choose a favourite toy to show, just so they have something to share.</a:t>
            </a:r>
            <a:endParaRPr sz="800"/>
          </a:p>
          <a:p>
            <a:pPr marL="0" marR="0" lvl="0" indent="0" algn="l" rtl="0">
              <a:spcBef>
                <a:spcPts val="0"/>
              </a:spcBef>
              <a:spcAft>
                <a:spcPts val="0"/>
              </a:spcAft>
              <a:buNone/>
            </a:pPr>
            <a:endParaRPr sz="2200">
              <a:solidFill>
                <a:srgbClr val="291702"/>
              </a:solidFill>
              <a:latin typeface="Arial"/>
              <a:ea typeface="Arial"/>
              <a:cs typeface="Arial"/>
              <a:sym typeface="Arial"/>
            </a:endParaRPr>
          </a:p>
          <a:p>
            <a:pPr marL="0" marR="0" lvl="0" indent="0" algn="l" rtl="0">
              <a:spcBef>
                <a:spcPts val="0"/>
              </a:spcBef>
              <a:spcAft>
                <a:spcPts val="0"/>
              </a:spcAft>
              <a:buNone/>
            </a:pPr>
            <a:r>
              <a:rPr lang="en-GB" sz="2200">
                <a:solidFill>
                  <a:srgbClr val="291702"/>
                </a:solidFill>
                <a:latin typeface="Arial"/>
                <a:ea typeface="Arial"/>
                <a:cs typeface="Arial"/>
                <a:sym typeface="Arial"/>
              </a:rPr>
              <a:t>One thing you </a:t>
            </a:r>
            <a:r>
              <a:rPr lang="en-GB" sz="2200" i="1" u="sng">
                <a:solidFill>
                  <a:srgbClr val="291702"/>
                </a:solidFill>
                <a:latin typeface="Arial"/>
                <a:ea typeface="Arial"/>
                <a:cs typeface="Arial"/>
                <a:sym typeface="Arial"/>
              </a:rPr>
              <a:t>don't</a:t>
            </a:r>
            <a:r>
              <a:rPr lang="en-GB" sz="2200">
                <a:solidFill>
                  <a:srgbClr val="291702"/>
                </a:solidFill>
                <a:latin typeface="Arial"/>
                <a:ea typeface="Arial"/>
                <a:cs typeface="Arial"/>
                <a:sym typeface="Arial"/>
              </a:rPr>
              <a:t> need to do is make sure the house is neat and tidy!</a:t>
            </a:r>
            <a:endParaRPr sz="800"/>
          </a:p>
          <a:p>
            <a:pPr marL="0" marR="0" lvl="0" indent="0" algn="l" rtl="0">
              <a:spcBef>
                <a:spcPts val="0"/>
              </a:spcBef>
              <a:spcAft>
                <a:spcPts val="0"/>
              </a:spcAft>
              <a:buNone/>
            </a:pPr>
            <a:r>
              <a:rPr lang="en-GB" sz="2200">
                <a:solidFill>
                  <a:srgbClr val="291702"/>
                </a:solidFill>
                <a:latin typeface="Arial"/>
                <a:ea typeface="Arial"/>
                <a:cs typeface="Arial"/>
                <a:sym typeface="Arial"/>
              </a:rPr>
              <a:t>We honestly aren’t there to look at how tidy your house is! We are happy to see played-with toys and we really don’t care if you have piles of ironing!</a:t>
            </a:r>
            <a:endParaRPr sz="2200">
              <a:solidFill>
                <a:srgbClr val="291702"/>
              </a:solidFill>
              <a:latin typeface="Arial"/>
              <a:ea typeface="Arial"/>
              <a:cs typeface="Arial"/>
              <a:sym typeface="Arial"/>
            </a:endParaRPr>
          </a:p>
          <a:p>
            <a:pPr marL="0" marR="0" lvl="0" indent="0" algn="l" rtl="0">
              <a:spcBef>
                <a:spcPts val="0"/>
              </a:spcBef>
              <a:spcAft>
                <a:spcPts val="0"/>
              </a:spcAft>
              <a:buNone/>
            </a:pPr>
            <a:endParaRPr sz="2400">
              <a:solidFill>
                <a:srgbClr val="291702"/>
              </a:solidFill>
              <a:latin typeface="Arial"/>
              <a:ea typeface="Arial"/>
              <a:cs typeface="Arial"/>
              <a:sym typeface="Arial"/>
            </a:endParaRPr>
          </a:p>
          <a:p>
            <a:pPr marL="0" marR="0" lvl="0" indent="0" algn="ctr" rtl="0">
              <a:spcBef>
                <a:spcPts val="0"/>
              </a:spcBef>
              <a:spcAft>
                <a:spcPts val="0"/>
              </a:spcAft>
              <a:buNone/>
            </a:pPr>
            <a:r>
              <a:rPr lang="en-GB" sz="2400">
                <a:solidFill>
                  <a:srgbClr val="291702"/>
                </a:solidFill>
                <a:latin typeface="Arial"/>
                <a:ea typeface="Arial"/>
                <a:cs typeface="Arial"/>
                <a:sym typeface="Arial"/>
              </a:rPr>
              <a:t>“We're just there to meet you and your child."</a:t>
            </a:r>
            <a:endParaRPr sz="2400" b="0" i="0">
              <a:solidFill>
                <a:srgbClr val="291702"/>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80"/>
        <p:cNvGrpSpPr/>
        <p:nvPr/>
      </p:nvGrpSpPr>
      <p:grpSpPr>
        <a:xfrm>
          <a:off x="0" y="0"/>
          <a:ext cx="0" cy="0"/>
          <a:chOff x="0" y="0"/>
          <a:chExt cx="0" cy="0"/>
        </a:xfrm>
      </p:grpSpPr>
      <p:sp>
        <p:nvSpPr>
          <p:cNvPr id="181" name="Google Shape;181;p13"/>
          <p:cNvSpPr txBox="1">
            <a:spLocks noGrp="1"/>
          </p:cNvSpPr>
          <p:nvPr>
            <p:ph type="ctrTitle"/>
          </p:nvPr>
        </p:nvSpPr>
        <p:spPr>
          <a:xfrm>
            <a:off x="1491916" y="433136"/>
            <a:ext cx="9144000" cy="1007395"/>
          </a:xfrm>
          <a:prstGeom prst="rect">
            <a:avLst/>
          </a:prstGeom>
          <a:noFill/>
          <a:ln w="38100" cap="flat" cmpd="sng">
            <a:solidFill>
              <a:schemeClr val="accent4"/>
            </a:solidFill>
            <a:prstDash val="solid"/>
            <a:round/>
            <a:headEnd type="none" w="sm" len="sm"/>
            <a:tailEnd type="none" w="sm" len="sm"/>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dk1"/>
              </a:buClr>
              <a:buSzPts val="6000"/>
              <a:buFont typeface="Arial"/>
              <a:buNone/>
            </a:pPr>
            <a:r>
              <a:rPr lang="en-GB">
                <a:latin typeface="Arial"/>
                <a:ea typeface="Arial"/>
                <a:cs typeface="Arial"/>
                <a:sym typeface="Arial"/>
              </a:rPr>
              <a:t>The First Weeks of School</a:t>
            </a:r>
            <a:endParaRPr>
              <a:latin typeface="Arial"/>
              <a:ea typeface="Arial"/>
              <a:cs typeface="Arial"/>
              <a:sym typeface="Arial"/>
            </a:endParaRPr>
          </a:p>
        </p:txBody>
      </p:sp>
      <p:sp>
        <p:nvSpPr>
          <p:cNvPr id="182" name="Google Shape;182;p13"/>
          <p:cNvSpPr txBox="1">
            <a:spLocks noGrp="1"/>
          </p:cNvSpPr>
          <p:nvPr>
            <p:ph type="subTitle" idx="1"/>
          </p:nvPr>
        </p:nvSpPr>
        <p:spPr>
          <a:xfrm>
            <a:off x="368969" y="2257425"/>
            <a:ext cx="11421978" cy="3982953"/>
          </a:xfrm>
          <a:prstGeom prst="rect">
            <a:avLst/>
          </a:prstGeom>
          <a:noFill/>
          <a:ln>
            <a:noFill/>
          </a:ln>
        </p:spPr>
        <p:txBody>
          <a:bodyPr spcFirstLastPara="1" wrap="square" lIns="91425" tIns="45700" rIns="91425" bIns="45700" anchor="t" anchorCtr="0">
            <a:normAutofit/>
          </a:bodyPr>
          <a:lstStyle/>
          <a:p>
            <a:pPr marL="342900" lvl="0" indent="-342900" algn="ctr" rtl="0">
              <a:lnSpc>
                <a:spcPct val="90000"/>
              </a:lnSpc>
              <a:spcBef>
                <a:spcPts val="0"/>
              </a:spcBef>
              <a:spcAft>
                <a:spcPts val="0"/>
              </a:spcAft>
              <a:buClr>
                <a:schemeClr val="dk1"/>
              </a:buClr>
              <a:buSzPts val="2800"/>
              <a:buFont typeface="Arial"/>
              <a:buChar char="•"/>
            </a:pPr>
            <a:r>
              <a:rPr lang="en-GB" sz="2800">
                <a:latin typeface="Arial"/>
                <a:ea typeface="Arial"/>
                <a:cs typeface="Arial"/>
                <a:sym typeface="Arial"/>
              </a:rPr>
              <a:t>Activities around the classroom, hub and outdoor areas</a:t>
            </a:r>
            <a:endParaRPr/>
          </a:p>
          <a:p>
            <a:pPr marL="342900" lvl="0" indent="-342900" algn="ctr" rtl="0">
              <a:lnSpc>
                <a:spcPct val="90000"/>
              </a:lnSpc>
              <a:spcBef>
                <a:spcPts val="1000"/>
              </a:spcBef>
              <a:spcAft>
                <a:spcPts val="0"/>
              </a:spcAft>
              <a:buClr>
                <a:schemeClr val="dk1"/>
              </a:buClr>
              <a:buSzPts val="2800"/>
              <a:buFont typeface="Arial"/>
              <a:buChar char="•"/>
            </a:pPr>
            <a:r>
              <a:rPr lang="en-GB" sz="2800">
                <a:latin typeface="Arial"/>
                <a:ea typeface="Arial"/>
                <a:cs typeface="Arial"/>
                <a:sym typeface="Arial"/>
              </a:rPr>
              <a:t>Time to play with the other children and to make new friends</a:t>
            </a:r>
            <a:endParaRPr sz="2800">
              <a:latin typeface="Arial"/>
              <a:ea typeface="Arial"/>
              <a:cs typeface="Arial"/>
              <a:sym typeface="Arial"/>
            </a:endParaRPr>
          </a:p>
          <a:p>
            <a:pPr marL="342900" lvl="0" indent="-342900" algn="ctr" rtl="0">
              <a:lnSpc>
                <a:spcPct val="90000"/>
              </a:lnSpc>
              <a:spcBef>
                <a:spcPts val="1000"/>
              </a:spcBef>
              <a:spcAft>
                <a:spcPts val="0"/>
              </a:spcAft>
              <a:buClr>
                <a:schemeClr val="dk1"/>
              </a:buClr>
              <a:buSzPts val="2800"/>
              <a:buFont typeface="Arial"/>
              <a:buChar char="•"/>
            </a:pPr>
            <a:r>
              <a:rPr lang="en-GB" sz="2800">
                <a:latin typeface="Arial"/>
                <a:ea typeface="Arial"/>
                <a:cs typeface="Arial"/>
                <a:sym typeface="Arial"/>
              </a:rPr>
              <a:t>A Circle time when we get together to chat and find out about each other </a:t>
            </a:r>
            <a:endParaRPr/>
          </a:p>
          <a:p>
            <a:pPr marL="342900" lvl="0" indent="-342900" algn="ctr" rtl="0">
              <a:lnSpc>
                <a:spcPct val="90000"/>
              </a:lnSpc>
              <a:spcBef>
                <a:spcPts val="1000"/>
              </a:spcBef>
              <a:spcAft>
                <a:spcPts val="0"/>
              </a:spcAft>
              <a:buClr>
                <a:schemeClr val="dk1"/>
              </a:buClr>
              <a:buSzPts val="2800"/>
              <a:buFont typeface="Arial"/>
              <a:buChar char="•"/>
            </a:pPr>
            <a:r>
              <a:rPr lang="en-GB" sz="2800">
                <a:latin typeface="Arial"/>
                <a:ea typeface="Arial"/>
                <a:cs typeface="Arial"/>
                <a:sym typeface="Arial"/>
              </a:rPr>
              <a:t>A snack time </a:t>
            </a:r>
            <a:endParaRPr/>
          </a:p>
          <a:p>
            <a:pPr marL="342900" lvl="0" indent="-342900" algn="ctr" rtl="0">
              <a:lnSpc>
                <a:spcPct val="90000"/>
              </a:lnSpc>
              <a:spcBef>
                <a:spcPts val="1000"/>
              </a:spcBef>
              <a:spcAft>
                <a:spcPts val="0"/>
              </a:spcAft>
              <a:buClr>
                <a:schemeClr val="dk1"/>
              </a:buClr>
              <a:buSzPts val="2800"/>
              <a:buFont typeface="Arial"/>
              <a:buChar char="•"/>
            </a:pPr>
            <a:r>
              <a:rPr lang="en-GB" sz="2800">
                <a:latin typeface="Arial"/>
                <a:ea typeface="Arial"/>
                <a:cs typeface="Arial"/>
                <a:sym typeface="Arial"/>
              </a:rPr>
              <a:t>A play time out in the Year R play area</a:t>
            </a:r>
            <a:endParaRPr/>
          </a:p>
          <a:p>
            <a:pPr marL="342900" lvl="0" indent="-342900" algn="ctr" rtl="0">
              <a:lnSpc>
                <a:spcPct val="90000"/>
              </a:lnSpc>
              <a:spcBef>
                <a:spcPts val="1000"/>
              </a:spcBef>
              <a:spcAft>
                <a:spcPts val="0"/>
              </a:spcAft>
              <a:buClr>
                <a:schemeClr val="dk1"/>
              </a:buClr>
              <a:buSzPts val="2800"/>
              <a:buFont typeface="Arial"/>
              <a:buChar char="•"/>
            </a:pPr>
            <a:r>
              <a:rPr lang="en-GB" sz="2800">
                <a:latin typeface="Arial"/>
                <a:ea typeface="Arial"/>
                <a:cs typeface="Arial"/>
                <a:sym typeface="Arial"/>
              </a:rPr>
              <a:t>Lunchtime in our main school hall</a:t>
            </a:r>
            <a:endParaRPr/>
          </a:p>
          <a:p>
            <a:pPr marL="342900" lvl="0" indent="-342900" algn="ctr" rtl="0">
              <a:lnSpc>
                <a:spcPct val="90000"/>
              </a:lnSpc>
              <a:spcBef>
                <a:spcPts val="1000"/>
              </a:spcBef>
              <a:spcAft>
                <a:spcPts val="0"/>
              </a:spcAft>
              <a:buClr>
                <a:schemeClr val="dk1"/>
              </a:buClr>
              <a:buSzPts val="2800"/>
              <a:buFont typeface="Arial"/>
              <a:buChar char="•"/>
            </a:pPr>
            <a:r>
              <a:rPr lang="en-GB" sz="2800">
                <a:latin typeface="Arial"/>
                <a:ea typeface="Arial"/>
                <a:cs typeface="Arial"/>
                <a:sym typeface="Arial"/>
              </a:rPr>
              <a:t>A story time or a Year R assembly</a:t>
            </a:r>
            <a:endParaRPr sz="2800">
              <a:latin typeface="Arial"/>
              <a:ea typeface="Arial"/>
              <a:cs typeface="Arial"/>
              <a:sym typeface="Arial"/>
            </a:endParaRPr>
          </a:p>
          <a:p>
            <a:pPr marL="0" lvl="0" indent="0" algn="l" rtl="0">
              <a:lnSpc>
                <a:spcPct val="90000"/>
              </a:lnSpc>
              <a:spcBef>
                <a:spcPts val="1000"/>
              </a:spcBef>
              <a:spcAft>
                <a:spcPts val="0"/>
              </a:spcAft>
              <a:buClr>
                <a:schemeClr val="dk1"/>
              </a:buClr>
              <a:buSzPts val="2400"/>
              <a:buNone/>
            </a:pP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14"/>
          <p:cNvSpPr txBox="1"/>
          <p:nvPr/>
        </p:nvSpPr>
        <p:spPr>
          <a:xfrm>
            <a:off x="336885" y="502169"/>
            <a:ext cx="5181600" cy="101566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6000">
                <a:solidFill>
                  <a:schemeClr val="dk1"/>
                </a:solidFill>
                <a:latin typeface="Arial"/>
                <a:ea typeface="Arial"/>
                <a:cs typeface="Arial"/>
                <a:sym typeface="Arial"/>
              </a:rPr>
              <a:t>School Uniform</a:t>
            </a:r>
            <a:endParaRPr sz="6000">
              <a:solidFill>
                <a:schemeClr val="dk1"/>
              </a:solidFill>
              <a:latin typeface="Arial"/>
              <a:ea typeface="Arial"/>
              <a:cs typeface="Arial"/>
              <a:sym typeface="Arial"/>
            </a:endParaRPr>
          </a:p>
        </p:txBody>
      </p:sp>
      <p:pic>
        <p:nvPicPr>
          <p:cNvPr id="189" name="Google Shape;189;p14"/>
          <p:cNvPicPr preferRelativeResize="0"/>
          <p:nvPr/>
        </p:nvPicPr>
        <p:blipFill rotWithShape="1">
          <a:blip r:embed="rId3">
            <a:alphaModFix/>
          </a:blip>
          <a:srcRect/>
          <a:stretch/>
        </p:blipFill>
        <p:spPr>
          <a:xfrm>
            <a:off x="1295972" y="4659931"/>
            <a:ext cx="2465300" cy="2465318"/>
          </a:xfrm>
          <a:prstGeom prst="rect">
            <a:avLst/>
          </a:prstGeom>
          <a:noFill/>
          <a:ln>
            <a:noFill/>
          </a:ln>
        </p:spPr>
      </p:pic>
      <p:pic>
        <p:nvPicPr>
          <p:cNvPr id="190" name="Google Shape;190;p14"/>
          <p:cNvPicPr preferRelativeResize="0"/>
          <p:nvPr/>
        </p:nvPicPr>
        <p:blipFill rotWithShape="1">
          <a:blip r:embed="rId4">
            <a:alphaModFix/>
          </a:blip>
          <a:srcRect/>
          <a:stretch/>
        </p:blipFill>
        <p:spPr>
          <a:xfrm>
            <a:off x="6317332" y="2917576"/>
            <a:ext cx="3984398" cy="3984398"/>
          </a:xfrm>
          <a:prstGeom prst="rect">
            <a:avLst/>
          </a:prstGeom>
          <a:noFill/>
          <a:ln>
            <a:noFill/>
          </a:ln>
        </p:spPr>
      </p:pic>
      <p:pic>
        <p:nvPicPr>
          <p:cNvPr id="191" name="Google Shape;191;p14"/>
          <p:cNvPicPr preferRelativeResize="0"/>
          <p:nvPr/>
        </p:nvPicPr>
        <p:blipFill rotWithShape="1">
          <a:blip r:embed="rId5">
            <a:alphaModFix/>
          </a:blip>
          <a:srcRect/>
          <a:stretch/>
        </p:blipFill>
        <p:spPr>
          <a:xfrm>
            <a:off x="8051969" y="9"/>
            <a:ext cx="4659923" cy="4659923"/>
          </a:xfrm>
          <a:prstGeom prst="rect">
            <a:avLst/>
          </a:prstGeom>
          <a:noFill/>
          <a:ln>
            <a:noFill/>
          </a:ln>
        </p:spPr>
      </p:pic>
      <p:pic>
        <p:nvPicPr>
          <p:cNvPr id="192" name="Google Shape;192;p14"/>
          <p:cNvPicPr preferRelativeResize="0"/>
          <p:nvPr/>
        </p:nvPicPr>
        <p:blipFill rotWithShape="1">
          <a:blip r:embed="rId6">
            <a:alphaModFix/>
          </a:blip>
          <a:srcRect/>
          <a:stretch/>
        </p:blipFill>
        <p:spPr>
          <a:xfrm>
            <a:off x="7771572" y="2917572"/>
            <a:ext cx="5062467" cy="5062467"/>
          </a:xfrm>
          <a:prstGeom prst="rect">
            <a:avLst/>
          </a:prstGeom>
          <a:noFill/>
          <a:ln>
            <a:noFill/>
          </a:ln>
        </p:spPr>
      </p:pic>
      <p:sp>
        <p:nvSpPr>
          <p:cNvPr id="193" name="Google Shape;193;p14"/>
          <p:cNvSpPr txBox="1"/>
          <p:nvPr/>
        </p:nvSpPr>
        <p:spPr>
          <a:xfrm>
            <a:off x="3769900" y="1042725"/>
            <a:ext cx="2667000" cy="1483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sz="2800">
              <a:solidFill>
                <a:schemeClr val="dk1"/>
              </a:solidFill>
              <a:latin typeface="Calibri"/>
              <a:ea typeface="Calibri"/>
              <a:cs typeface="Calibri"/>
              <a:sym typeface="Calibri"/>
            </a:endParaRPr>
          </a:p>
        </p:txBody>
      </p:sp>
      <p:pic>
        <p:nvPicPr>
          <p:cNvPr id="194" name="Google Shape;194;p14"/>
          <p:cNvPicPr preferRelativeResize="0"/>
          <p:nvPr/>
        </p:nvPicPr>
        <p:blipFill>
          <a:blip r:embed="rId7">
            <a:alphaModFix/>
          </a:blip>
          <a:stretch>
            <a:fillRect/>
          </a:stretch>
        </p:blipFill>
        <p:spPr>
          <a:xfrm>
            <a:off x="3956550" y="300475"/>
            <a:ext cx="2667000" cy="2667000"/>
          </a:xfrm>
          <a:prstGeom prst="rect">
            <a:avLst/>
          </a:prstGeom>
          <a:noFill/>
          <a:ln>
            <a:noFill/>
          </a:ln>
        </p:spPr>
      </p:pic>
      <p:pic>
        <p:nvPicPr>
          <p:cNvPr id="195" name="Google Shape;195;p14"/>
          <p:cNvPicPr preferRelativeResize="0"/>
          <p:nvPr/>
        </p:nvPicPr>
        <p:blipFill>
          <a:blip r:embed="rId8">
            <a:alphaModFix/>
          </a:blip>
          <a:stretch>
            <a:fillRect/>
          </a:stretch>
        </p:blipFill>
        <p:spPr>
          <a:xfrm>
            <a:off x="141529" y="2495952"/>
            <a:ext cx="2667000" cy="2666965"/>
          </a:xfrm>
          <a:prstGeom prst="rect">
            <a:avLst/>
          </a:prstGeom>
          <a:noFill/>
          <a:ln>
            <a:noFill/>
          </a:ln>
        </p:spPr>
      </p:pic>
      <p:pic>
        <p:nvPicPr>
          <p:cNvPr id="196" name="Google Shape;196;p14"/>
          <p:cNvPicPr preferRelativeResize="0"/>
          <p:nvPr/>
        </p:nvPicPr>
        <p:blipFill>
          <a:blip r:embed="rId9">
            <a:alphaModFix/>
          </a:blip>
          <a:stretch>
            <a:fillRect/>
          </a:stretch>
        </p:blipFill>
        <p:spPr>
          <a:xfrm>
            <a:off x="6953400" y="502175"/>
            <a:ext cx="2465300" cy="2465300"/>
          </a:xfrm>
          <a:prstGeom prst="rect">
            <a:avLst/>
          </a:prstGeom>
          <a:noFill/>
          <a:ln>
            <a:noFill/>
          </a:ln>
        </p:spPr>
      </p:pic>
      <p:pic>
        <p:nvPicPr>
          <p:cNvPr id="197" name="Google Shape;197;p14"/>
          <p:cNvPicPr preferRelativeResize="0"/>
          <p:nvPr/>
        </p:nvPicPr>
        <p:blipFill>
          <a:blip r:embed="rId10">
            <a:alphaModFix/>
          </a:blip>
          <a:stretch>
            <a:fillRect/>
          </a:stretch>
        </p:blipFill>
        <p:spPr>
          <a:xfrm>
            <a:off x="3624475" y="3098050"/>
            <a:ext cx="3562900" cy="35629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02"/>
        <p:cNvGrpSpPr/>
        <p:nvPr/>
      </p:nvGrpSpPr>
      <p:grpSpPr>
        <a:xfrm>
          <a:off x="0" y="0"/>
          <a:ext cx="0" cy="0"/>
          <a:chOff x="0" y="0"/>
          <a:chExt cx="0" cy="0"/>
        </a:xfrm>
      </p:grpSpPr>
      <p:sp>
        <p:nvSpPr>
          <p:cNvPr id="203" name="Google Shape;203;p15"/>
          <p:cNvSpPr txBox="1"/>
          <p:nvPr/>
        </p:nvSpPr>
        <p:spPr>
          <a:xfrm>
            <a:off x="224589" y="1348225"/>
            <a:ext cx="5727032" cy="415498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8800">
                <a:solidFill>
                  <a:schemeClr val="dk1"/>
                </a:solidFill>
                <a:latin typeface="Arial"/>
                <a:ea typeface="Arial"/>
                <a:cs typeface="Arial"/>
                <a:sym typeface="Arial"/>
              </a:rPr>
              <a:t>Please name everything!</a:t>
            </a:r>
            <a:endParaRPr sz="8800">
              <a:solidFill>
                <a:schemeClr val="dk1"/>
              </a:solidFill>
              <a:latin typeface="Arial"/>
              <a:ea typeface="Arial"/>
              <a:cs typeface="Arial"/>
              <a:sym typeface="Arial"/>
            </a:endParaRPr>
          </a:p>
        </p:txBody>
      </p:sp>
      <p:pic>
        <p:nvPicPr>
          <p:cNvPr id="204" name="Google Shape;204;p15" descr="Iron on Personalised School Uniform Name Labels Waterproof Tapes Tags lot"/>
          <p:cNvPicPr preferRelativeResize="0"/>
          <p:nvPr/>
        </p:nvPicPr>
        <p:blipFill rotWithShape="1">
          <a:blip r:embed="rId3">
            <a:alphaModFix/>
          </a:blip>
          <a:srcRect/>
          <a:stretch/>
        </p:blipFill>
        <p:spPr>
          <a:xfrm>
            <a:off x="6122873" y="946848"/>
            <a:ext cx="5326343" cy="532634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DEAF6"/>
        </a:solidFill>
        <a:effectLst/>
      </p:bgPr>
    </p:bg>
    <p:spTree>
      <p:nvGrpSpPr>
        <p:cNvPr id="1" name="Shape 209"/>
        <p:cNvGrpSpPr/>
        <p:nvPr/>
      </p:nvGrpSpPr>
      <p:grpSpPr>
        <a:xfrm>
          <a:off x="0" y="0"/>
          <a:ext cx="0" cy="0"/>
          <a:chOff x="0" y="0"/>
          <a:chExt cx="0" cy="0"/>
        </a:xfrm>
      </p:grpSpPr>
      <p:sp>
        <p:nvSpPr>
          <p:cNvPr id="210" name="Google Shape;210;p16"/>
          <p:cNvSpPr txBox="1">
            <a:spLocks noGrp="1"/>
          </p:cNvSpPr>
          <p:nvPr>
            <p:ph type="subTitle" idx="1"/>
          </p:nvPr>
        </p:nvSpPr>
        <p:spPr>
          <a:xfrm>
            <a:off x="537882" y="1694329"/>
            <a:ext cx="11187953" cy="4598895"/>
          </a:xfrm>
          <a:prstGeom prst="rect">
            <a:avLst/>
          </a:prstGeom>
          <a:noFill/>
          <a:ln>
            <a:noFill/>
          </a:ln>
        </p:spPr>
        <p:txBody>
          <a:bodyPr spcFirstLastPara="1" wrap="square" lIns="91425" tIns="45700" rIns="91425" bIns="45700" anchor="t" anchorCtr="0">
            <a:normAutofit fontScale="85000" lnSpcReduction="20000"/>
          </a:bodyPr>
          <a:lstStyle/>
          <a:p>
            <a:pPr marL="0" lvl="0" indent="0" algn="ctr" rtl="0">
              <a:lnSpc>
                <a:spcPct val="90000"/>
              </a:lnSpc>
              <a:spcBef>
                <a:spcPts val="0"/>
              </a:spcBef>
              <a:spcAft>
                <a:spcPts val="0"/>
              </a:spcAft>
              <a:buClr>
                <a:schemeClr val="dk1"/>
              </a:buClr>
              <a:buSzPct val="100000"/>
              <a:buNone/>
            </a:pPr>
            <a:r>
              <a:rPr lang="en-GB" sz="2600">
                <a:latin typeface="Arial"/>
                <a:ea typeface="Arial"/>
                <a:cs typeface="Arial"/>
                <a:sym typeface="Arial"/>
              </a:rPr>
              <a:t>Tapestry is award-winning software with tools to help educators work in partnership with families, document children's learning and development, and develop a child-centred approach to planning and assessment. </a:t>
            </a:r>
            <a:endParaRPr/>
          </a:p>
          <a:p>
            <a:pPr marL="0" lvl="0" indent="0" algn="ctr" rtl="0">
              <a:lnSpc>
                <a:spcPct val="90000"/>
              </a:lnSpc>
              <a:spcBef>
                <a:spcPts val="1000"/>
              </a:spcBef>
              <a:spcAft>
                <a:spcPts val="0"/>
              </a:spcAft>
              <a:buClr>
                <a:schemeClr val="dk1"/>
              </a:buClr>
              <a:buSzPct val="100000"/>
              <a:buNone/>
            </a:pPr>
            <a:r>
              <a:rPr lang="en-GB" sz="2600">
                <a:latin typeface="Arial"/>
                <a:ea typeface="Arial"/>
                <a:cs typeface="Arial"/>
                <a:sym typeface="Arial"/>
              </a:rPr>
              <a:t>Each child will have their own online learning journal on Tapestry. This journal will enable us to follow your child's learning and development, and to plan experiences to help them to make progress. Through the journal we will share weekly 'observations' with you, which can be words, pictures and videos about your child's time here. You will also be able to use Tapestry to add pictures and videos of learning and experiences that happen at home. These will help us to get to know your child better - getting to know each child is at the heart of our good practice. </a:t>
            </a:r>
            <a:endParaRPr/>
          </a:p>
          <a:p>
            <a:pPr marL="0" lvl="0" indent="0" algn="ctr" rtl="0">
              <a:lnSpc>
                <a:spcPct val="90000"/>
              </a:lnSpc>
              <a:spcBef>
                <a:spcPts val="1000"/>
              </a:spcBef>
              <a:spcAft>
                <a:spcPts val="0"/>
              </a:spcAft>
              <a:buClr>
                <a:schemeClr val="dk1"/>
              </a:buClr>
              <a:buSzPct val="100000"/>
              <a:buNone/>
            </a:pPr>
            <a:r>
              <a:rPr lang="en-GB" sz="2600">
                <a:latin typeface="Arial"/>
                <a:ea typeface="Arial"/>
                <a:cs typeface="Arial"/>
                <a:sym typeface="Arial"/>
              </a:rPr>
              <a:t> </a:t>
            </a:r>
            <a:endParaRPr/>
          </a:p>
          <a:p>
            <a:pPr marL="0" lvl="0" indent="0" algn="ctr" rtl="0">
              <a:lnSpc>
                <a:spcPct val="90000"/>
              </a:lnSpc>
              <a:spcBef>
                <a:spcPts val="1000"/>
              </a:spcBef>
              <a:spcAft>
                <a:spcPts val="0"/>
              </a:spcAft>
              <a:buClr>
                <a:schemeClr val="dk1"/>
              </a:buClr>
              <a:buSzPct val="100000"/>
              <a:buNone/>
            </a:pPr>
            <a:r>
              <a:rPr lang="en-GB" sz="2600">
                <a:latin typeface="Arial"/>
                <a:ea typeface="Arial"/>
                <a:cs typeface="Arial"/>
                <a:sym typeface="Arial"/>
              </a:rPr>
              <a:t>Please note that whilst home and school will be able to comment on observations, Tapestry is not a direct messaging service to staff, so please do continue to liaise with teachers in person or via the school office.</a:t>
            </a:r>
            <a:endParaRPr/>
          </a:p>
          <a:p>
            <a:pPr marL="0" lvl="0" indent="0" algn="ctr" rtl="0">
              <a:lnSpc>
                <a:spcPct val="90000"/>
              </a:lnSpc>
              <a:spcBef>
                <a:spcPts val="1000"/>
              </a:spcBef>
              <a:spcAft>
                <a:spcPts val="0"/>
              </a:spcAft>
              <a:buClr>
                <a:schemeClr val="dk1"/>
              </a:buClr>
              <a:buSzPct val="100000"/>
              <a:buNone/>
            </a:pPr>
            <a:r>
              <a:rPr lang="en-GB" sz="2600">
                <a:latin typeface="Arial"/>
                <a:ea typeface="Arial"/>
                <a:cs typeface="Arial"/>
                <a:sym typeface="Arial"/>
              </a:rPr>
              <a:t> </a:t>
            </a:r>
            <a:endParaRPr/>
          </a:p>
          <a:p>
            <a:pPr marL="0" lvl="0" indent="0" algn="ctr" rtl="0">
              <a:lnSpc>
                <a:spcPct val="90000"/>
              </a:lnSpc>
              <a:spcBef>
                <a:spcPts val="1000"/>
              </a:spcBef>
              <a:spcAft>
                <a:spcPts val="0"/>
              </a:spcAft>
              <a:buClr>
                <a:schemeClr val="dk1"/>
              </a:buClr>
              <a:buSzPct val="100000"/>
              <a:buNone/>
            </a:pPr>
            <a:r>
              <a:rPr lang="en-GB" sz="2600">
                <a:latin typeface="Arial"/>
                <a:ea typeface="Arial"/>
                <a:cs typeface="Arial"/>
                <a:sym typeface="Arial"/>
              </a:rPr>
              <a:t>At the end of Reception, you’ll be able to download all of the photos and observations that have been uploaded over the year. </a:t>
            </a:r>
            <a:endParaRPr/>
          </a:p>
          <a:p>
            <a:pPr marL="0" lvl="0" indent="0" algn="ctr" rtl="0">
              <a:lnSpc>
                <a:spcPct val="90000"/>
              </a:lnSpc>
              <a:spcBef>
                <a:spcPts val="1000"/>
              </a:spcBef>
              <a:spcAft>
                <a:spcPts val="0"/>
              </a:spcAft>
              <a:buClr>
                <a:schemeClr val="dk1"/>
              </a:buClr>
              <a:buSzPct val="100000"/>
              <a:buNone/>
            </a:pPr>
            <a:endParaRPr/>
          </a:p>
        </p:txBody>
      </p:sp>
      <p:pic>
        <p:nvPicPr>
          <p:cNvPr id="211" name="Google Shape;211;p16" descr="Tapestry online learning journal – Cranmer Pre School Aslockton"/>
          <p:cNvPicPr preferRelativeResize="0"/>
          <p:nvPr/>
        </p:nvPicPr>
        <p:blipFill rotWithShape="1">
          <a:blip r:embed="rId3">
            <a:alphaModFix/>
          </a:blip>
          <a:srcRect t="18672" b="23614"/>
          <a:stretch/>
        </p:blipFill>
        <p:spPr>
          <a:xfrm>
            <a:off x="3957554" y="208548"/>
            <a:ext cx="4480593" cy="126265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E1EFD8"/>
        </a:solidFill>
        <a:effectLst/>
      </p:bgPr>
    </p:bg>
    <p:spTree>
      <p:nvGrpSpPr>
        <p:cNvPr id="1" name="Shape 216"/>
        <p:cNvGrpSpPr/>
        <p:nvPr/>
      </p:nvGrpSpPr>
      <p:grpSpPr>
        <a:xfrm>
          <a:off x="0" y="0"/>
          <a:ext cx="0" cy="0"/>
          <a:chOff x="0" y="0"/>
          <a:chExt cx="0" cy="0"/>
        </a:xfrm>
      </p:grpSpPr>
      <p:pic>
        <p:nvPicPr>
          <p:cNvPr id="217" name="Google Shape;217;p17" descr="Get more British fruit and veg in schools to support local farmers, says  Sustain | HortWeek"/>
          <p:cNvPicPr preferRelativeResize="0"/>
          <p:nvPr/>
        </p:nvPicPr>
        <p:blipFill rotWithShape="1">
          <a:blip r:embed="rId3">
            <a:alphaModFix/>
          </a:blip>
          <a:srcRect/>
          <a:stretch/>
        </p:blipFill>
        <p:spPr>
          <a:xfrm>
            <a:off x="3561296" y="3256550"/>
            <a:ext cx="4998485" cy="3332323"/>
          </a:xfrm>
          <a:prstGeom prst="rect">
            <a:avLst/>
          </a:prstGeom>
          <a:noFill/>
          <a:ln>
            <a:noFill/>
          </a:ln>
        </p:spPr>
      </p:pic>
      <p:pic>
        <p:nvPicPr>
          <p:cNvPr id="218" name="Google Shape;218;p17" descr="St. Botolph's CE Academy - Keeping Healthy - Fruit"/>
          <p:cNvPicPr preferRelativeResize="0"/>
          <p:nvPr/>
        </p:nvPicPr>
        <p:blipFill rotWithShape="1">
          <a:blip r:embed="rId4">
            <a:alphaModFix/>
          </a:blip>
          <a:srcRect/>
          <a:stretch/>
        </p:blipFill>
        <p:spPr>
          <a:xfrm>
            <a:off x="420963" y="208550"/>
            <a:ext cx="11503742" cy="3048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DEAF6"/>
        </a:solidFill>
        <a:effectLst/>
      </p:bgPr>
    </p:bg>
    <p:spTree>
      <p:nvGrpSpPr>
        <p:cNvPr id="1" name="Shape 223"/>
        <p:cNvGrpSpPr/>
        <p:nvPr/>
      </p:nvGrpSpPr>
      <p:grpSpPr>
        <a:xfrm>
          <a:off x="0" y="0"/>
          <a:ext cx="0" cy="0"/>
          <a:chOff x="0" y="0"/>
          <a:chExt cx="0" cy="0"/>
        </a:xfrm>
      </p:grpSpPr>
      <p:pic>
        <p:nvPicPr>
          <p:cNvPr id="224" name="Google Shape;224;p18" descr="Buying a School Water Bottle With Help From a 9 Year Old - Newsweek"/>
          <p:cNvPicPr preferRelativeResize="0"/>
          <p:nvPr/>
        </p:nvPicPr>
        <p:blipFill rotWithShape="1">
          <a:blip r:embed="rId3">
            <a:alphaModFix/>
          </a:blip>
          <a:srcRect l="8619" r="11944"/>
          <a:stretch/>
        </p:blipFill>
        <p:spPr>
          <a:xfrm>
            <a:off x="513347" y="401052"/>
            <a:ext cx="4235116" cy="3544217"/>
          </a:xfrm>
          <a:prstGeom prst="rect">
            <a:avLst/>
          </a:prstGeom>
          <a:noFill/>
          <a:ln>
            <a:noFill/>
          </a:ln>
        </p:spPr>
      </p:pic>
      <p:pic>
        <p:nvPicPr>
          <p:cNvPr id="225" name="Google Shape;225;p18" descr="930+ Tap Water Filling Bottle Stock Photos, Pictures &amp; Royalty-Free Images  - iStock"/>
          <p:cNvPicPr preferRelativeResize="0"/>
          <p:nvPr/>
        </p:nvPicPr>
        <p:blipFill rotWithShape="1">
          <a:blip r:embed="rId4">
            <a:alphaModFix/>
          </a:blip>
          <a:srcRect/>
          <a:stretch/>
        </p:blipFill>
        <p:spPr>
          <a:xfrm>
            <a:off x="5674059" y="515269"/>
            <a:ext cx="5829300" cy="3886201"/>
          </a:xfrm>
          <a:prstGeom prst="rect">
            <a:avLst/>
          </a:prstGeom>
          <a:noFill/>
          <a:ln>
            <a:noFill/>
          </a:ln>
        </p:spPr>
      </p:pic>
      <p:sp>
        <p:nvSpPr>
          <p:cNvPr id="226" name="Google Shape;226;p18"/>
          <p:cNvSpPr txBox="1"/>
          <p:nvPr/>
        </p:nvSpPr>
        <p:spPr>
          <a:xfrm>
            <a:off x="320842" y="4892842"/>
            <a:ext cx="11502190" cy="144655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8800">
                <a:solidFill>
                  <a:schemeClr val="dk1"/>
                </a:solidFill>
                <a:latin typeface="Arial"/>
                <a:ea typeface="Arial"/>
                <a:cs typeface="Arial"/>
                <a:sym typeface="Arial"/>
              </a:rPr>
              <a:t>Water only please!</a:t>
            </a:r>
            <a:endParaRPr sz="8800">
              <a:solidFill>
                <a:schemeClr val="dk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DEAF6"/>
        </a:solidFill>
        <a:effectLst/>
      </p:bgPr>
    </p:bg>
    <p:spTree>
      <p:nvGrpSpPr>
        <p:cNvPr id="1" name="Shape 231"/>
        <p:cNvGrpSpPr/>
        <p:nvPr/>
      </p:nvGrpSpPr>
      <p:grpSpPr>
        <a:xfrm>
          <a:off x="0" y="0"/>
          <a:ext cx="0" cy="0"/>
          <a:chOff x="0" y="0"/>
          <a:chExt cx="0" cy="0"/>
        </a:xfrm>
      </p:grpSpPr>
      <p:pic>
        <p:nvPicPr>
          <p:cNvPr id="232" name="Google Shape;232;p19" descr="School Milk Programs In The UK And Its History – Cool Milk"/>
          <p:cNvPicPr preferRelativeResize="0"/>
          <p:nvPr/>
        </p:nvPicPr>
        <p:blipFill rotWithShape="1">
          <a:blip r:embed="rId3">
            <a:alphaModFix/>
          </a:blip>
          <a:srcRect r="8599"/>
          <a:stretch/>
        </p:blipFill>
        <p:spPr>
          <a:xfrm>
            <a:off x="6128965" y="2800092"/>
            <a:ext cx="5462401" cy="3735178"/>
          </a:xfrm>
          <a:prstGeom prst="rect">
            <a:avLst/>
          </a:prstGeom>
          <a:noFill/>
          <a:ln>
            <a:noFill/>
          </a:ln>
        </p:spPr>
      </p:pic>
      <p:pic>
        <p:nvPicPr>
          <p:cNvPr id="233" name="Google Shape;233;p19" descr="Adel St John The Baptist - School Milk"/>
          <p:cNvPicPr preferRelativeResize="0"/>
          <p:nvPr/>
        </p:nvPicPr>
        <p:blipFill rotWithShape="1">
          <a:blip r:embed="rId4">
            <a:alphaModFix/>
          </a:blip>
          <a:srcRect/>
          <a:stretch/>
        </p:blipFill>
        <p:spPr>
          <a:xfrm>
            <a:off x="362235" y="503346"/>
            <a:ext cx="6280612" cy="2619476"/>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8"/>
        <p:cNvGrpSpPr/>
        <p:nvPr/>
      </p:nvGrpSpPr>
      <p:grpSpPr>
        <a:xfrm>
          <a:off x="0" y="0"/>
          <a:ext cx="0" cy="0"/>
          <a:chOff x="0" y="0"/>
          <a:chExt cx="0" cy="0"/>
        </a:xfrm>
      </p:grpSpPr>
      <p:pic>
        <p:nvPicPr>
          <p:cNvPr id="239" name="Google Shape;239;p20" descr="Childs Rucksack (AWD)"/>
          <p:cNvPicPr preferRelativeResize="0"/>
          <p:nvPr/>
        </p:nvPicPr>
        <p:blipFill rotWithShape="1">
          <a:blip r:embed="rId3">
            <a:alphaModFix/>
          </a:blip>
          <a:srcRect/>
          <a:stretch/>
        </p:blipFill>
        <p:spPr>
          <a:xfrm>
            <a:off x="8472768" y="995083"/>
            <a:ext cx="3235138" cy="3235138"/>
          </a:xfrm>
          <a:prstGeom prst="rect">
            <a:avLst/>
          </a:prstGeom>
          <a:noFill/>
          <a:ln>
            <a:noFill/>
          </a:ln>
        </p:spPr>
      </p:pic>
      <p:pic>
        <p:nvPicPr>
          <p:cNvPr id="240" name="Google Shape;240;p20" descr="Children's Transport Stainless Steel 500ml Water Bottle"/>
          <p:cNvPicPr preferRelativeResize="0"/>
          <p:nvPr/>
        </p:nvPicPr>
        <p:blipFill rotWithShape="1">
          <a:blip r:embed="rId4">
            <a:alphaModFix/>
          </a:blip>
          <a:srcRect/>
          <a:stretch/>
        </p:blipFill>
        <p:spPr>
          <a:xfrm>
            <a:off x="5346138" y="1344705"/>
            <a:ext cx="3225053" cy="3225053"/>
          </a:xfrm>
          <a:prstGeom prst="rect">
            <a:avLst/>
          </a:prstGeom>
          <a:noFill/>
          <a:ln>
            <a:noFill/>
          </a:ln>
        </p:spPr>
      </p:pic>
      <p:pic>
        <p:nvPicPr>
          <p:cNvPr id="241" name="Google Shape;241;p20" descr="Bright Green Tick clip art - vector clip art online, royalty free ... -  ClipArt Best - ClipArt Best"/>
          <p:cNvPicPr preferRelativeResize="0"/>
          <p:nvPr/>
        </p:nvPicPr>
        <p:blipFill rotWithShape="1">
          <a:blip r:embed="rId5">
            <a:alphaModFix/>
          </a:blip>
          <a:srcRect/>
          <a:stretch/>
        </p:blipFill>
        <p:spPr>
          <a:xfrm>
            <a:off x="2038163" y="4867324"/>
            <a:ext cx="1511860" cy="1572230"/>
          </a:xfrm>
          <a:prstGeom prst="rect">
            <a:avLst/>
          </a:prstGeom>
          <a:noFill/>
          <a:ln>
            <a:noFill/>
          </a:ln>
        </p:spPr>
      </p:pic>
      <p:pic>
        <p:nvPicPr>
          <p:cNvPr id="242" name="Google Shape;242;p20" descr="Bright Green Tick clip art - vector clip art online, royalty free ... -  ClipArt Best - ClipArt Best"/>
          <p:cNvPicPr preferRelativeResize="0"/>
          <p:nvPr/>
        </p:nvPicPr>
        <p:blipFill rotWithShape="1">
          <a:blip r:embed="rId5">
            <a:alphaModFix/>
          </a:blip>
          <a:srcRect/>
          <a:stretch/>
        </p:blipFill>
        <p:spPr>
          <a:xfrm>
            <a:off x="6143999" y="4643206"/>
            <a:ext cx="1511860" cy="1572230"/>
          </a:xfrm>
          <a:prstGeom prst="rect">
            <a:avLst/>
          </a:prstGeom>
          <a:noFill/>
          <a:ln>
            <a:noFill/>
          </a:ln>
        </p:spPr>
      </p:pic>
      <p:pic>
        <p:nvPicPr>
          <p:cNvPr id="243" name="Google Shape;243;p20" descr="Cross Clip Art at Clker.com - vector clip art online, royalty free &amp; public  domain"/>
          <p:cNvPicPr preferRelativeResize="0"/>
          <p:nvPr/>
        </p:nvPicPr>
        <p:blipFill rotWithShape="1">
          <a:blip r:embed="rId6">
            <a:alphaModFix/>
          </a:blip>
          <a:srcRect/>
          <a:stretch/>
        </p:blipFill>
        <p:spPr>
          <a:xfrm>
            <a:off x="8749552" y="3361763"/>
            <a:ext cx="2877671" cy="2877671"/>
          </a:xfrm>
          <a:prstGeom prst="rect">
            <a:avLst/>
          </a:prstGeom>
          <a:noFill/>
          <a:ln>
            <a:noFill/>
          </a:ln>
        </p:spPr>
      </p:pic>
      <p:pic>
        <p:nvPicPr>
          <p:cNvPr id="244" name="Google Shape;244;p20"/>
          <p:cNvPicPr preferRelativeResize="0"/>
          <p:nvPr/>
        </p:nvPicPr>
        <p:blipFill>
          <a:blip r:embed="rId7">
            <a:alphaModFix/>
          </a:blip>
          <a:stretch>
            <a:fillRect/>
          </a:stretch>
        </p:blipFill>
        <p:spPr>
          <a:xfrm>
            <a:off x="875002" y="1141930"/>
            <a:ext cx="3596725" cy="359672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49"/>
        <p:cNvGrpSpPr/>
        <p:nvPr/>
      </p:nvGrpSpPr>
      <p:grpSpPr>
        <a:xfrm>
          <a:off x="0" y="0"/>
          <a:ext cx="0" cy="0"/>
          <a:chOff x="0" y="0"/>
          <a:chExt cx="0" cy="0"/>
        </a:xfrm>
      </p:grpSpPr>
      <p:sp>
        <p:nvSpPr>
          <p:cNvPr id="250" name="Google Shape;250;p21"/>
          <p:cNvSpPr txBox="1"/>
          <p:nvPr/>
        </p:nvSpPr>
        <p:spPr>
          <a:xfrm>
            <a:off x="840120" y="656986"/>
            <a:ext cx="5865479" cy="70788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4000" b="1">
                <a:solidFill>
                  <a:schemeClr val="dk1"/>
                </a:solidFill>
                <a:latin typeface="Arial"/>
                <a:ea typeface="Arial"/>
                <a:cs typeface="Arial"/>
                <a:sym typeface="Arial"/>
              </a:rPr>
              <a:t>PE Kit</a:t>
            </a:r>
            <a:endParaRPr sz="4000" b="1">
              <a:solidFill>
                <a:schemeClr val="dk1"/>
              </a:solidFill>
              <a:latin typeface="Arial"/>
              <a:ea typeface="Arial"/>
              <a:cs typeface="Arial"/>
              <a:sym typeface="Arial"/>
            </a:endParaRPr>
          </a:p>
        </p:txBody>
      </p:sp>
      <p:pic>
        <p:nvPicPr>
          <p:cNvPr id="251" name="Google Shape;251;p21"/>
          <p:cNvPicPr preferRelativeResize="0"/>
          <p:nvPr/>
        </p:nvPicPr>
        <p:blipFill rotWithShape="1">
          <a:blip r:embed="rId3">
            <a:alphaModFix/>
          </a:blip>
          <a:srcRect/>
          <a:stretch/>
        </p:blipFill>
        <p:spPr>
          <a:xfrm>
            <a:off x="-863295" y="656986"/>
            <a:ext cx="5004590" cy="5004590"/>
          </a:xfrm>
          <a:prstGeom prst="rect">
            <a:avLst/>
          </a:prstGeom>
          <a:noFill/>
          <a:ln>
            <a:noFill/>
          </a:ln>
        </p:spPr>
      </p:pic>
      <p:pic>
        <p:nvPicPr>
          <p:cNvPr id="252" name="Google Shape;252;p21"/>
          <p:cNvPicPr preferRelativeResize="0"/>
          <p:nvPr/>
        </p:nvPicPr>
        <p:blipFill rotWithShape="1">
          <a:blip r:embed="rId4">
            <a:alphaModFix/>
          </a:blip>
          <a:srcRect/>
          <a:stretch/>
        </p:blipFill>
        <p:spPr>
          <a:xfrm>
            <a:off x="1744697" y="-524124"/>
            <a:ext cx="6101971" cy="6101971"/>
          </a:xfrm>
          <a:prstGeom prst="rect">
            <a:avLst/>
          </a:prstGeom>
          <a:noFill/>
          <a:ln>
            <a:noFill/>
          </a:ln>
        </p:spPr>
      </p:pic>
      <p:pic>
        <p:nvPicPr>
          <p:cNvPr id="253" name="Google Shape;253;p21"/>
          <p:cNvPicPr preferRelativeResize="0"/>
          <p:nvPr/>
        </p:nvPicPr>
        <p:blipFill rotWithShape="1">
          <a:blip r:embed="rId5">
            <a:alphaModFix/>
          </a:blip>
          <a:srcRect/>
          <a:stretch/>
        </p:blipFill>
        <p:spPr>
          <a:xfrm>
            <a:off x="5749746" y="804462"/>
            <a:ext cx="3604846" cy="3604846"/>
          </a:xfrm>
          <a:prstGeom prst="rect">
            <a:avLst/>
          </a:prstGeom>
          <a:noFill/>
          <a:ln>
            <a:noFill/>
          </a:ln>
        </p:spPr>
      </p:pic>
      <p:pic>
        <p:nvPicPr>
          <p:cNvPr id="254" name="Google Shape;254;p21"/>
          <p:cNvPicPr preferRelativeResize="0"/>
          <p:nvPr/>
        </p:nvPicPr>
        <p:blipFill rotWithShape="1">
          <a:blip r:embed="rId6">
            <a:alphaModFix/>
          </a:blip>
          <a:srcRect/>
          <a:stretch/>
        </p:blipFill>
        <p:spPr>
          <a:xfrm>
            <a:off x="7304652" y="-391292"/>
            <a:ext cx="5996354" cy="5996354"/>
          </a:xfrm>
          <a:prstGeom prst="rect">
            <a:avLst/>
          </a:prstGeom>
          <a:noFill/>
          <a:ln>
            <a:noFill/>
          </a:ln>
        </p:spPr>
      </p:pic>
      <p:pic>
        <p:nvPicPr>
          <p:cNvPr id="255" name="Google Shape;255;p21"/>
          <p:cNvPicPr preferRelativeResize="0"/>
          <p:nvPr/>
        </p:nvPicPr>
        <p:blipFill rotWithShape="1">
          <a:blip r:embed="rId7">
            <a:alphaModFix/>
          </a:blip>
          <a:srcRect/>
          <a:stretch/>
        </p:blipFill>
        <p:spPr>
          <a:xfrm>
            <a:off x="3772859" y="3464143"/>
            <a:ext cx="3635922" cy="363592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60"/>
        <p:cNvGrpSpPr/>
        <p:nvPr/>
      </p:nvGrpSpPr>
      <p:grpSpPr>
        <a:xfrm>
          <a:off x="0" y="0"/>
          <a:ext cx="0" cy="0"/>
          <a:chOff x="0" y="0"/>
          <a:chExt cx="0" cy="0"/>
        </a:xfrm>
      </p:grpSpPr>
      <p:sp>
        <p:nvSpPr>
          <p:cNvPr id="261" name="Google Shape;261;p22"/>
          <p:cNvSpPr txBox="1"/>
          <p:nvPr/>
        </p:nvSpPr>
        <p:spPr>
          <a:xfrm>
            <a:off x="522514" y="539931"/>
            <a:ext cx="11103429" cy="63094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3200" b="1">
                <a:solidFill>
                  <a:schemeClr val="dk1"/>
                </a:solidFill>
                <a:latin typeface="Calibri"/>
                <a:ea typeface="Calibri"/>
                <a:cs typeface="Calibri"/>
                <a:sym typeface="Calibri"/>
              </a:rPr>
              <a:t>How to help your child prepare for school?</a:t>
            </a:r>
            <a:endParaRPr sz="3200">
              <a:solidFill>
                <a:schemeClr val="dk1"/>
              </a:solidFill>
              <a:latin typeface="Calibri"/>
              <a:ea typeface="Calibri"/>
              <a:cs typeface="Calibri"/>
              <a:sym typeface="Calibri"/>
            </a:endParaRPr>
          </a:p>
          <a:p>
            <a:pPr marL="0" marR="0" lvl="0" indent="0" algn="l" rtl="0">
              <a:spcBef>
                <a:spcPts val="0"/>
              </a:spcBef>
              <a:spcAft>
                <a:spcPts val="0"/>
              </a:spcAft>
              <a:buNone/>
            </a:pPr>
            <a:endParaRPr sz="1800" u="sng">
              <a:solidFill>
                <a:schemeClr val="dk1"/>
              </a:solidFill>
              <a:latin typeface="Calibri"/>
              <a:ea typeface="Calibri"/>
              <a:cs typeface="Calibri"/>
              <a:sym typeface="Calibri"/>
            </a:endParaRPr>
          </a:p>
          <a:p>
            <a:pPr marL="0" marR="0" lvl="0" indent="0" algn="l" rtl="0">
              <a:spcBef>
                <a:spcPts val="0"/>
              </a:spcBef>
              <a:spcAft>
                <a:spcPts val="0"/>
              </a:spcAft>
              <a:buNone/>
            </a:pPr>
            <a:r>
              <a:rPr lang="en-GB" sz="2400" u="sng">
                <a:solidFill>
                  <a:schemeClr val="dk1"/>
                </a:solidFill>
                <a:latin typeface="Calibri"/>
                <a:ea typeface="Calibri"/>
                <a:cs typeface="Calibri"/>
                <a:sym typeface="Calibri"/>
              </a:rPr>
              <a:t>Self help skills</a:t>
            </a:r>
            <a:r>
              <a:rPr lang="en-GB" sz="2400">
                <a:solidFill>
                  <a:schemeClr val="dk1"/>
                </a:solidFill>
                <a:latin typeface="Calibri"/>
                <a:ea typeface="Calibri"/>
                <a:cs typeface="Calibri"/>
                <a:sym typeface="Calibri"/>
              </a:rPr>
              <a:t>: </a:t>
            </a:r>
            <a:endParaRPr sz="2400">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Going to the toilet independently, wiping bottoms and washing hands</a:t>
            </a:r>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Putting a jumper on and taking it off</a:t>
            </a:r>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Doing up and undoing buttons</a:t>
            </a:r>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Putting on their coat and zipping it up</a:t>
            </a:r>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Putting on a pair of gloves</a:t>
            </a:r>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Using a knife and fork</a:t>
            </a:r>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Wiping their nose</a:t>
            </a:r>
            <a:endParaRPr/>
          </a:p>
          <a:p>
            <a:pPr marL="285750" marR="0" lvl="0" indent="-285750" algn="l" rtl="0">
              <a:spcBef>
                <a:spcPts val="0"/>
              </a:spcBef>
              <a:spcAft>
                <a:spcPts val="0"/>
              </a:spcAft>
              <a:buClr>
                <a:schemeClr val="dk1"/>
              </a:buClr>
              <a:buSzPts val="2400"/>
              <a:buFont typeface="Arial"/>
              <a:buChar char="•"/>
            </a:pPr>
            <a:r>
              <a:rPr lang="en-GB" sz="2400">
                <a:solidFill>
                  <a:schemeClr val="dk1"/>
                </a:solidFill>
                <a:latin typeface="Calibri"/>
                <a:ea typeface="Calibri"/>
                <a:cs typeface="Calibri"/>
                <a:sym typeface="Calibri"/>
              </a:rPr>
              <a:t>Recognising their own name written down</a:t>
            </a:r>
            <a:endParaRPr sz="2400">
              <a:solidFill>
                <a:schemeClr val="dk1"/>
              </a:solidFill>
              <a:latin typeface="Calibri"/>
              <a:ea typeface="Calibri"/>
              <a:cs typeface="Calibri"/>
              <a:sym typeface="Calibri"/>
            </a:endParaRPr>
          </a:p>
          <a:p>
            <a:pPr marL="0" marR="0" lvl="0" indent="0" algn="l" rtl="0">
              <a:spcBef>
                <a:spcPts val="0"/>
              </a:spcBef>
              <a:spcAft>
                <a:spcPts val="0"/>
              </a:spcAft>
              <a:buNone/>
            </a:pPr>
            <a:endParaRPr sz="2400">
              <a:solidFill>
                <a:schemeClr val="dk1"/>
              </a:solidFill>
              <a:latin typeface="Calibri"/>
              <a:ea typeface="Calibri"/>
              <a:cs typeface="Calibri"/>
              <a:sym typeface="Calibri"/>
            </a:endParaRPr>
          </a:p>
          <a:p>
            <a:pPr marL="0" marR="0" lvl="0" indent="0" algn="l" rtl="0">
              <a:spcBef>
                <a:spcPts val="0"/>
              </a:spcBef>
              <a:spcAft>
                <a:spcPts val="0"/>
              </a:spcAft>
              <a:buNone/>
            </a:pPr>
            <a:r>
              <a:rPr lang="en-GB" sz="2400">
                <a:solidFill>
                  <a:schemeClr val="dk1"/>
                </a:solidFill>
                <a:latin typeface="Calibri"/>
                <a:ea typeface="Calibri"/>
                <a:cs typeface="Calibri"/>
                <a:sym typeface="Calibri"/>
              </a:rPr>
              <a:t>These skills will help them to settle quickly into school life.  We won’t let them flounder if they can’t do these things but the sooner they can do these things, the quicker they can start on learning all sorts of other things!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66"/>
        <p:cNvGrpSpPr/>
        <p:nvPr/>
      </p:nvGrpSpPr>
      <p:grpSpPr>
        <a:xfrm>
          <a:off x="0" y="0"/>
          <a:ext cx="0" cy="0"/>
          <a:chOff x="0" y="0"/>
          <a:chExt cx="0" cy="0"/>
        </a:xfrm>
      </p:grpSpPr>
      <p:pic>
        <p:nvPicPr>
          <p:cNvPr id="267" name="Google Shape;267;p23" descr="Pastel coloured scrap book"/>
          <p:cNvPicPr preferRelativeResize="0"/>
          <p:nvPr/>
        </p:nvPicPr>
        <p:blipFill rotWithShape="1">
          <a:blip r:embed="rId3">
            <a:alphaModFix/>
          </a:blip>
          <a:srcRect/>
          <a:stretch/>
        </p:blipFill>
        <p:spPr>
          <a:xfrm>
            <a:off x="556170" y="357051"/>
            <a:ext cx="2317659" cy="2317659"/>
          </a:xfrm>
          <a:prstGeom prst="rect">
            <a:avLst/>
          </a:prstGeom>
          <a:noFill/>
          <a:ln>
            <a:noFill/>
          </a:ln>
        </p:spPr>
      </p:pic>
      <p:sp>
        <p:nvSpPr>
          <p:cNvPr id="268" name="Google Shape;268;p23"/>
          <p:cNvSpPr txBox="1"/>
          <p:nvPr/>
        </p:nvSpPr>
        <p:spPr>
          <a:xfrm>
            <a:off x="3309256" y="165465"/>
            <a:ext cx="8682300" cy="39867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800" b="1">
                <a:solidFill>
                  <a:schemeClr val="dk1"/>
                </a:solidFill>
                <a:latin typeface="Arial"/>
                <a:ea typeface="Arial"/>
                <a:cs typeface="Arial"/>
                <a:sym typeface="Arial"/>
              </a:rPr>
              <a:t>Year R scrap books</a:t>
            </a:r>
            <a:endParaRPr/>
          </a:p>
          <a:p>
            <a:pPr marL="0" marR="0" lvl="0" indent="0" algn="l" rtl="0">
              <a:spcBef>
                <a:spcPts val="0"/>
              </a:spcBef>
              <a:spcAft>
                <a:spcPts val="0"/>
              </a:spcAft>
              <a:buNone/>
            </a:pPr>
            <a:r>
              <a:rPr lang="en-GB" sz="2300">
                <a:solidFill>
                  <a:schemeClr val="dk1"/>
                </a:solidFill>
                <a:latin typeface="Arial"/>
                <a:ea typeface="Arial"/>
                <a:cs typeface="Arial"/>
                <a:sym typeface="Arial"/>
              </a:rPr>
              <a:t>These are for your child to record anything they do each school holiday. The first page is for the children to give information about themselves and their family e.g brothers, sisters, pets, favourite colour, and anything else they would like to tell us about. In the rest of the book, they can stick things from their holidays starting with this summer before they start school. They can include tickets, photos, leaflets of places visited, drawings etc. Each school holiday they will bring their scrap book home so they can add to it.</a:t>
            </a:r>
            <a:endParaRPr sz="1300"/>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9" name="Google Shape;269;p23" descr="Jennifer's Little World blog - Parenting, craft and travel: Creating a holiday  scrapbook with young children"/>
          <p:cNvPicPr preferRelativeResize="0"/>
          <p:nvPr/>
        </p:nvPicPr>
        <p:blipFill rotWithShape="1">
          <a:blip r:embed="rId4">
            <a:alphaModFix/>
          </a:blip>
          <a:srcRect b="20727"/>
          <a:stretch/>
        </p:blipFill>
        <p:spPr>
          <a:xfrm>
            <a:off x="4397827" y="3818483"/>
            <a:ext cx="2665376" cy="2817223"/>
          </a:xfrm>
          <a:prstGeom prst="rect">
            <a:avLst/>
          </a:prstGeom>
          <a:noFill/>
          <a:ln>
            <a:noFill/>
          </a:ln>
        </p:spPr>
      </p:pic>
      <p:pic>
        <p:nvPicPr>
          <p:cNvPr id="270" name="Google Shape;270;p23" descr="Jennifer's Little World blog - Parenting, craft and travel: Creating a  holiday scrapbook with young children"/>
          <p:cNvPicPr preferRelativeResize="0"/>
          <p:nvPr/>
        </p:nvPicPr>
        <p:blipFill rotWithShape="1">
          <a:blip r:embed="rId5">
            <a:alphaModFix/>
          </a:blip>
          <a:srcRect b="5530"/>
          <a:stretch/>
        </p:blipFill>
        <p:spPr>
          <a:xfrm>
            <a:off x="7514984" y="3823063"/>
            <a:ext cx="3922326" cy="2779065"/>
          </a:xfrm>
          <a:prstGeom prst="rect">
            <a:avLst/>
          </a:prstGeom>
          <a:noFill/>
          <a:ln>
            <a:noFill/>
          </a:ln>
        </p:spPr>
      </p:pic>
      <p:pic>
        <p:nvPicPr>
          <p:cNvPr id="271" name="Google Shape;271;p23" descr="Children's Memory Scrapbooks: a great way to store creations &amp; keepsakes |  Bristol Mum"/>
          <p:cNvPicPr preferRelativeResize="0"/>
          <p:nvPr/>
        </p:nvPicPr>
        <p:blipFill rotWithShape="1">
          <a:blip r:embed="rId6">
            <a:alphaModFix/>
          </a:blip>
          <a:srcRect/>
          <a:stretch/>
        </p:blipFill>
        <p:spPr>
          <a:xfrm>
            <a:off x="235345" y="3818483"/>
            <a:ext cx="3727055" cy="2783645"/>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76"/>
        <p:cNvGrpSpPr/>
        <p:nvPr/>
      </p:nvGrpSpPr>
      <p:grpSpPr>
        <a:xfrm>
          <a:off x="0" y="0"/>
          <a:ext cx="0" cy="0"/>
          <a:chOff x="0" y="0"/>
          <a:chExt cx="0" cy="0"/>
        </a:xfrm>
      </p:grpSpPr>
      <p:sp>
        <p:nvSpPr>
          <p:cNvPr id="277" name="Google Shape;277;p24"/>
          <p:cNvSpPr txBox="1"/>
          <p:nvPr/>
        </p:nvSpPr>
        <p:spPr>
          <a:xfrm>
            <a:off x="187233" y="197211"/>
            <a:ext cx="11721737" cy="769441"/>
          </a:xfrm>
          <a:prstGeom prst="rect">
            <a:avLst/>
          </a:prstGeom>
          <a:noFill/>
          <a:ln w="3810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4400">
                <a:solidFill>
                  <a:schemeClr val="dk1"/>
                </a:solidFill>
                <a:latin typeface="Arial"/>
                <a:ea typeface="Arial"/>
                <a:cs typeface="Arial"/>
                <a:sym typeface="Arial"/>
              </a:rPr>
              <a:t>School Website</a:t>
            </a:r>
            <a:endParaRPr sz="4400">
              <a:solidFill>
                <a:schemeClr val="dk1"/>
              </a:solidFill>
              <a:latin typeface="Arial"/>
              <a:ea typeface="Arial"/>
              <a:cs typeface="Arial"/>
              <a:sym typeface="Arial"/>
            </a:endParaRPr>
          </a:p>
        </p:txBody>
      </p:sp>
      <p:sp>
        <p:nvSpPr>
          <p:cNvPr id="278" name="Google Shape;278;p24"/>
          <p:cNvSpPr txBox="1"/>
          <p:nvPr/>
        </p:nvSpPr>
        <p:spPr>
          <a:xfrm>
            <a:off x="322218" y="2093604"/>
            <a:ext cx="12096206" cy="563231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b="1">
                <a:solidFill>
                  <a:schemeClr val="dk1"/>
                </a:solidFill>
                <a:latin typeface="Arial"/>
                <a:ea typeface="Arial"/>
                <a:cs typeface="Arial"/>
                <a:sym typeface="Arial"/>
              </a:rPr>
              <a:t>The website also has information on:</a:t>
            </a:r>
            <a:endParaRPr/>
          </a:p>
          <a:p>
            <a:pPr marL="0" marR="0" lvl="0" indent="0" algn="l" rtl="0">
              <a:spcBef>
                <a:spcPts val="0"/>
              </a:spcBef>
              <a:spcAft>
                <a:spcPts val="0"/>
              </a:spcAft>
              <a:buNone/>
            </a:pPr>
            <a:endParaRPr sz="2000" b="1">
              <a:solidFill>
                <a:schemeClr val="dk1"/>
              </a:solidFill>
              <a:latin typeface="Arial"/>
              <a:ea typeface="Arial"/>
              <a:cs typeface="Arial"/>
              <a:sym typeface="Arial"/>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Our Harmony Curriculum	</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Our current staff members</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Governors</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Policies</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Safeguarding</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Online safety</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Special Educational needs</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Performance data</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Wraparound care</a:t>
            </a:r>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285750" marR="0" lvl="0" indent="-158750" algn="l" rtl="0">
              <a:spcBef>
                <a:spcPts val="0"/>
              </a:spcBef>
              <a:spcAft>
                <a:spcPts val="0"/>
              </a:spcAft>
              <a:buClr>
                <a:schemeClr val="dk1"/>
              </a:buClr>
              <a:buSzPts val="2000"/>
              <a:buFont typeface="Arial"/>
              <a:buNone/>
            </a:pPr>
            <a:endParaRPr sz="2000" b="1">
              <a:solidFill>
                <a:schemeClr val="dk1"/>
              </a:solidFill>
              <a:latin typeface="Arial"/>
              <a:ea typeface="Arial"/>
              <a:cs typeface="Arial"/>
              <a:sym typeface="Arial"/>
            </a:endParaRPr>
          </a:p>
          <a:p>
            <a:pPr marL="0" marR="0" lvl="0" indent="0" algn="l" rtl="0">
              <a:spcBef>
                <a:spcPts val="0"/>
              </a:spcBef>
              <a:spcAft>
                <a:spcPts val="0"/>
              </a:spcAft>
              <a:buNone/>
            </a:pPr>
            <a:endParaRPr sz="2000" b="1">
              <a:solidFill>
                <a:schemeClr val="dk1"/>
              </a:solidFill>
              <a:latin typeface="Arial"/>
              <a:ea typeface="Arial"/>
              <a:cs typeface="Arial"/>
              <a:sym typeface="Arial"/>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Phonics</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Attendance</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Newsletters</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Term dates</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Parent support advisor information</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Year Group information</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Fundraising </a:t>
            </a:r>
            <a:endParaRPr/>
          </a:p>
          <a:p>
            <a:pPr marL="285750" marR="0" lvl="0" indent="-285750" algn="l" rtl="0">
              <a:spcBef>
                <a:spcPts val="0"/>
              </a:spcBef>
              <a:spcAft>
                <a:spcPts val="0"/>
              </a:spcAft>
              <a:buClr>
                <a:schemeClr val="dk1"/>
              </a:buClr>
              <a:buSzPts val="2000"/>
              <a:buFont typeface="Arial"/>
              <a:buChar char="•"/>
            </a:pPr>
            <a:r>
              <a:rPr lang="en-GB" sz="2000" b="1">
                <a:solidFill>
                  <a:schemeClr val="dk1"/>
                </a:solidFill>
                <a:latin typeface="Arial"/>
                <a:ea typeface="Arial"/>
                <a:cs typeface="Arial"/>
                <a:sym typeface="Arial"/>
              </a:rPr>
              <a:t>Friends of SFIS </a:t>
            </a:r>
            <a:endParaRPr sz="2000" b="1">
              <a:solidFill>
                <a:schemeClr val="dk1"/>
              </a:solidFill>
              <a:latin typeface="Arial"/>
              <a:ea typeface="Arial"/>
              <a:cs typeface="Arial"/>
              <a:sym typeface="Arial"/>
            </a:endParaRPr>
          </a:p>
          <a:p>
            <a:pPr marL="285750" marR="0" lvl="0" indent="-171450" algn="l" rtl="0">
              <a:spcBef>
                <a:spcPts val="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79" name="Google Shape;279;p24"/>
          <p:cNvSpPr txBox="1"/>
          <p:nvPr/>
        </p:nvSpPr>
        <p:spPr>
          <a:xfrm>
            <a:off x="187232" y="1367246"/>
            <a:ext cx="11721737" cy="120032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Arial"/>
                <a:ea typeface="Arial"/>
                <a:cs typeface="Arial"/>
                <a:sym typeface="Arial"/>
              </a:rPr>
              <a:t>Please visit our school website and subscribe to the school calendar, this will keep you up to date with all of the key things happening at school.</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5" name="Google Shape;285;p25" descr="The Start of Your Personal New Year: Birthdays Are a Time to Reflect and  Refresh"/>
          <p:cNvPicPr preferRelativeResize="0"/>
          <p:nvPr/>
        </p:nvPicPr>
        <p:blipFill rotWithShape="1">
          <a:blip r:embed="rId3">
            <a:alphaModFix/>
          </a:blip>
          <a:srcRect/>
          <a:stretch/>
        </p:blipFill>
        <p:spPr>
          <a:xfrm>
            <a:off x="0" y="0"/>
            <a:ext cx="12192000" cy="7095508"/>
          </a:xfrm>
          <a:prstGeom prst="rect">
            <a:avLst/>
          </a:prstGeom>
          <a:noFill/>
          <a:ln>
            <a:noFill/>
          </a:ln>
        </p:spPr>
      </p:pic>
      <p:sp>
        <p:nvSpPr>
          <p:cNvPr id="286" name="Google Shape;286;p25"/>
          <p:cNvSpPr txBox="1"/>
          <p:nvPr/>
        </p:nvSpPr>
        <p:spPr>
          <a:xfrm>
            <a:off x="339634" y="3988525"/>
            <a:ext cx="11713029" cy="221599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GB" sz="6600">
                <a:solidFill>
                  <a:schemeClr val="dk1"/>
                </a:solidFill>
                <a:latin typeface="Arial"/>
                <a:ea typeface="Arial"/>
                <a:cs typeface="Arial"/>
                <a:sym typeface="Arial"/>
              </a:rPr>
              <a:t>Birthdays!</a:t>
            </a:r>
            <a:endParaRPr/>
          </a:p>
          <a:p>
            <a:pPr marL="0" marR="0" lvl="0" indent="0" algn="l" rtl="0">
              <a:spcBef>
                <a:spcPts val="0"/>
              </a:spcBef>
              <a:spcAft>
                <a:spcPts val="0"/>
              </a:spcAft>
              <a:buNone/>
            </a:pPr>
            <a:r>
              <a:rPr lang="en-GB" sz="1800">
                <a:solidFill>
                  <a:schemeClr val="dk1"/>
                </a:solidFill>
                <a:latin typeface="Arial"/>
                <a:ea typeface="Arial"/>
                <a:cs typeface="Arial"/>
                <a:sym typeface="Arial"/>
              </a:rPr>
              <a:t>We always celebrate the children’s birthdays in school. The class will sing to your child on their special day and we will ask them about their celebrations. Children can also celebrate by wearing their own clothes on their birthday or the nearest school day to it. As we are a healthy school, please do not bring in any sweets or cakes to give out on your child’s birthday, you can do any celebrations with their friends outside of school.</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91"/>
        <p:cNvGrpSpPr/>
        <p:nvPr/>
      </p:nvGrpSpPr>
      <p:grpSpPr>
        <a:xfrm>
          <a:off x="0" y="0"/>
          <a:ext cx="0" cy="0"/>
          <a:chOff x="0" y="0"/>
          <a:chExt cx="0" cy="0"/>
        </a:xfrm>
      </p:grpSpPr>
      <p:sp>
        <p:nvSpPr>
          <p:cNvPr id="292" name="Google Shape;292;p26"/>
          <p:cNvSpPr txBox="1"/>
          <p:nvPr/>
        </p:nvSpPr>
        <p:spPr>
          <a:xfrm>
            <a:off x="322217" y="470263"/>
            <a:ext cx="11007600" cy="3509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6600">
                <a:solidFill>
                  <a:schemeClr val="dk1"/>
                </a:solidFill>
                <a:latin typeface="Arial"/>
                <a:ea typeface="Arial"/>
                <a:cs typeface="Arial"/>
                <a:sym typeface="Arial"/>
              </a:rPr>
              <a:t>Newsletters</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400">
                <a:solidFill>
                  <a:schemeClr val="dk1"/>
                </a:solidFill>
                <a:latin typeface="Arial"/>
                <a:ea typeface="Arial"/>
                <a:cs typeface="Arial"/>
                <a:sym typeface="Arial"/>
              </a:rPr>
              <a:t>Lastly I need to tell you about our Early Years Newsletter which will be emailed to you half termly and is also available on the website.  This will give you information about what the children will be learning in school for that half term.</a:t>
            </a:r>
            <a:r>
              <a:rPr lang="en-GB" sz="2400">
                <a:solidFill>
                  <a:schemeClr val="dk1"/>
                </a:solidFill>
              </a:rPr>
              <a:t> </a:t>
            </a:r>
            <a:r>
              <a:rPr lang="en-GB" sz="2400">
                <a:solidFill>
                  <a:schemeClr val="dk1"/>
                </a:solidFill>
                <a:latin typeface="Arial"/>
                <a:ea typeface="Arial"/>
                <a:cs typeface="Arial"/>
                <a:sym typeface="Arial"/>
              </a:rPr>
              <a:t>The second page gives you key </a:t>
            </a:r>
            <a:r>
              <a:rPr lang="en-GB" sz="2400">
                <a:solidFill>
                  <a:schemeClr val="dk1"/>
                </a:solidFill>
              </a:rPr>
              <a:t>vocabulary</a:t>
            </a:r>
            <a:r>
              <a:rPr lang="en-GB" sz="2400">
                <a:solidFill>
                  <a:schemeClr val="dk1"/>
                </a:solidFill>
                <a:latin typeface="Arial"/>
                <a:ea typeface="Arial"/>
                <a:cs typeface="Arial"/>
                <a:sym typeface="Arial"/>
              </a:rPr>
              <a:t> th</a:t>
            </a:r>
            <a:r>
              <a:rPr lang="en-GB" sz="2400">
                <a:solidFill>
                  <a:schemeClr val="dk1"/>
                </a:solidFill>
              </a:rPr>
              <a:t>at we will be using in our topics and suggest some ideas for you to support your child at home. </a:t>
            </a:r>
            <a:r>
              <a:rPr lang="en-GB" sz="2400">
                <a:solidFill>
                  <a:schemeClr val="dk1"/>
                </a:solidFill>
                <a:latin typeface="Arial"/>
                <a:ea typeface="Arial"/>
                <a:cs typeface="Arial"/>
                <a:sym typeface="Arial"/>
              </a:rPr>
              <a:t> </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93" name="Google Shape;293;p26"/>
          <p:cNvPicPr preferRelativeResize="0"/>
          <p:nvPr/>
        </p:nvPicPr>
        <p:blipFill>
          <a:blip r:embed="rId3">
            <a:alphaModFix/>
          </a:blip>
          <a:stretch>
            <a:fillRect/>
          </a:stretch>
        </p:blipFill>
        <p:spPr>
          <a:xfrm>
            <a:off x="792050" y="3827963"/>
            <a:ext cx="4553181" cy="2573537"/>
          </a:xfrm>
          <a:prstGeom prst="rect">
            <a:avLst/>
          </a:prstGeom>
          <a:noFill/>
          <a:ln>
            <a:noFill/>
          </a:ln>
        </p:spPr>
      </p:pic>
      <p:pic>
        <p:nvPicPr>
          <p:cNvPr id="294" name="Google Shape;294;p26"/>
          <p:cNvPicPr preferRelativeResize="0"/>
          <p:nvPr/>
        </p:nvPicPr>
        <p:blipFill>
          <a:blip r:embed="rId4">
            <a:alphaModFix/>
          </a:blip>
          <a:stretch>
            <a:fillRect/>
          </a:stretch>
        </p:blipFill>
        <p:spPr>
          <a:xfrm>
            <a:off x="6147781" y="3827963"/>
            <a:ext cx="4553181" cy="2573537"/>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g3ea88920d1b_0_0"/>
          <p:cNvSpPr txBox="1"/>
          <p:nvPr/>
        </p:nvSpPr>
        <p:spPr>
          <a:xfrm>
            <a:off x="1584150" y="1082850"/>
            <a:ext cx="9424800" cy="4852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800">
                <a:solidFill>
                  <a:schemeClr val="dk1"/>
                </a:solidFill>
                <a:latin typeface="Calibri"/>
                <a:ea typeface="Calibri"/>
                <a:cs typeface="Calibri"/>
                <a:sym typeface="Calibri"/>
              </a:rPr>
              <a:t>Farnborough Library</a:t>
            </a:r>
            <a:endParaRPr sz="2800">
              <a:solidFill>
                <a:schemeClr val="dk1"/>
              </a:solidFill>
              <a:latin typeface="Calibri"/>
              <a:ea typeface="Calibri"/>
              <a:cs typeface="Calibri"/>
              <a:sym typeface="Calibri"/>
            </a:endParaRPr>
          </a:p>
          <a:p>
            <a:pPr marL="0" lvl="0" indent="0" algn="ctr" rtl="0">
              <a:spcBef>
                <a:spcPts val="0"/>
              </a:spcBef>
              <a:spcAft>
                <a:spcPts val="0"/>
              </a:spcAft>
              <a:buNone/>
            </a:pPr>
            <a:endParaRPr sz="2800">
              <a:solidFill>
                <a:schemeClr val="dk1"/>
              </a:solidFill>
              <a:latin typeface="Calibri"/>
              <a:ea typeface="Calibri"/>
              <a:cs typeface="Calibri"/>
              <a:sym typeface="Calibri"/>
            </a:endParaRPr>
          </a:p>
          <a:p>
            <a:pPr marL="0" lvl="0" indent="0" algn="ctr" rtl="0">
              <a:spcBef>
                <a:spcPts val="0"/>
              </a:spcBef>
              <a:spcAft>
                <a:spcPts val="0"/>
              </a:spcAft>
              <a:buNone/>
            </a:pPr>
            <a:r>
              <a:rPr lang="en-GB" sz="2800">
                <a:solidFill>
                  <a:schemeClr val="dk1"/>
                </a:solidFill>
                <a:latin typeface="Calibri"/>
                <a:ea typeface="Calibri"/>
                <a:cs typeface="Calibri"/>
                <a:sym typeface="Calibri"/>
              </a:rPr>
              <a:t>Starting School Meet and Connect</a:t>
            </a:r>
            <a:endParaRPr sz="2800">
              <a:solidFill>
                <a:schemeClr val="dk1"/>
              </a:solidFill>
              <a:latin typeface="Calibri"/>
              <a:ea typeface="Calibri"/>
              <a:cs typeface="Calibri"/>
              <a:sym typeface="Calibri"/>
            </a:endParaRPr>
          </a:p>
          <a:p>
            <a:pPr marL="0" lvl="0" indent="0" algn="ctr" rtl="0">
              <a:spcBef>
                <a:spcPts val="0"/>
              </a:spcBef>
              <a:spcAft>
                <a:spcPts val="0"/>
              </a:spcAft>
              <a:buNone/>
            </a:pPr>
            <a:endParaRPr sz="2800">
              <a:solidFill>
                <a:schemeClr val="dk1"/>
              </a:solidFill>
              <a:latin typeface="Calibri"/>
              <a:ea typeface="Calibri"/>
              <a:cs typeface="Calibri"/>
              <a:sym typeface="Calibri"/>
            </a:endParaRPr>
          </a:p>
          <a:p>
            <a:pPr marL="0" lvl="0" indent="0" algn="ctr" rtl="0">
              <a:spcBef>
                <a:spcPts val="0"/>
              </a:spcBef>
              <a:spcAft>
                <a:spcPts val="0"/>
              </a:spcAft>
              <a:buNone/>
            </a:pPr>
            <a:r>
              <a:rPr lang="en-GB" sz="2800">
                <a:solidFill>
                  <a:schemeClr val="dk1"/>
                </a:solidFill>
                <a:latin typeface="Calibri"/>
                <a:ea typeface="Calibri"/>
                <a:cs typeface="Calibri"/>
                <a:sym typeface="Calibri"/>
              </a:rPr>
              <a:t>July 8th 1.30-2.30</a:t>
            </a:r>
            <a:endParaRPr sz="2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4"/>
        <p:cNvGrpSpPr/>
        <p:nvPr/>
      </p:nvGrpSpPr>
      <p:grpSpPr>
        <a:xfrm>
          <a:off x="0" y="0"/>
          <a:ext cx="0" cy="0"/>
          <a:chOff x="0" y="0"/>
          <a:chExt cx="0" cy="0"/>
        </a:xfrm>
      </p:grpSpPr>
      <p:sp>
        <p:nvSpPr>
          <p:cNvPr id="305" name="Google Shape;305;p27"/>
          <p:cNvSpPr txBox="1"/>
          <p:nvPr/>
        </p:nvSpPr>
        <p:spPr>
          <a:xfrm>
            <a:off x="432435" y="2400300"/>
            <a:ext cx="11465169" cy="390876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280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endParaRPr sz="2800">
              <a:solidFill>
                <a:schemeClr val="dk1"/>
              </a:solidFill>
              <a:latin typeface="Comic Sans MS"/>
              <a:ea typeface="Comic Sans MS"/>
              <a:cs typeface="Comic Sans MS"/>
              <a:sym typeface="Comic Sans MS"/>
            </a:endParaRPr>
          </a:p>
          <a:p>
            <a:pPr marL="0" marR="0" lvl="0" indent="0" algn="ctr" rtl="0">
              <a:spcBef>
                <a:spcPts val="0"/>
              </a:spcBef>
              <a:spcAft>
                <a:spcPts val="0"/>
              </a:spcAft>
              <a:buNone/>
            </a:pPr>
            <a:r>
              <a:rPr lang="en-GB" sz="3200">
                <a:solidFill>
                  <a:schemeClr val="dk1"/>
                </a:solidFill>
                <a:latin typeface="Arial"/>
                <a:ea typeface="Arial"/>
                <a:cs typeface="Arial"/>
                <a:sym typeface="Arial"/>
              </a:rPr>
              <a:t>Thank you for coming tonight. </a:t>
            </a:r>
            <a:endParaRPr/>
          </a:p>
          <a:p>
            <a:pPr marL="0" marR="0" lvl="0" indent="0" algn="ctr" rtl="0">
              <a:spcBef>
                <a:spcPts val="0"/>
              </a:spcBef>
              <a:spcAft>
                <a:spcPts val="0"/>
              </a:spcAft>
              <a:buNone/>
            </a:pPr>
            <a:r>
              <a:rPr lang="en-GB" sz="3200">
                <a:solidFill>
                  <a:schemeClr val="dk1"/>
                </a:solidFill>
                <a:latin typeface="Arial"/>
                <a:ea typeface="Arial"/>
                <a:cs typeface="Arial"/>
                <a:sym typeface="Arial"/>
              </a:rPr>
              <a:t>We hope you are now armed with all the information you need about your child starting school at South Farnborough Infant School. </a:t>
            </a:r>
            <a:endParaRPr sz="3200">
              <a:solidFill>
                <a:schemeClr val="dk1"/>
              </a:solidFill>
              <a:latin typeface="Arial"/>
              <a:ea typeface="Arial"/>
              <a:cs typeface="Arial"/>
              <a:sym typeface="Arial"/>
            </a:endParaRPr>
          </a:p>
          <a:p>
            <a:pPr marL="0" marR="0" lvl="0" indent="0" algn="ctr" rtl="0">
              <a:spcBef>
                <a:spcPts val="0"/>
              </a:spcBef>
              <a:spcAft>
                <a:spcPts val="0"/>
              </a:spcAft>
              <a:buNone/>
            </a:pPr>
            <a:endParaRPr sz="3200">
              <a:solidFill>
                <a:schemeClr val="dk1"/>
              </a:solidFill>
              <a:latin typeface="Arial"/>
              <a:ea typeface="Arial"/>
              <a:cs typeface="Arial"/>
              <a:sym typeface="Arial"/>
            </a:endParaRPr>
          </a:p>
          <a:p>
            <a:pPr marL="0" marR="0" lvl="0" indent="0" algn="ctr" rtl="0">
              <a:spcBef>
                <a:spcPts val="0"/>
              </a:spcBef>
              <a:spcAft>
                <a:spcPts val="0"/>
              </a:spcAft>
              <a:buNone/>
            </a:pPr>
            <a:r>
              <a:rPr lang="en-GB" sz="3200">
                <a:solidFill>
                  <a:schemeClr val="dk1"/>
                </a:solidFill>
                <a:latin typeface="Arial"/>
                <a:ea typeface="Arial"/>
                <a:cs typeface="Arial"/>
                <a:sym typeface="Arial"/>
              </a:rPr>
              <a:t>Any questions?</a:t>
            </a:r>
            <a:endParaRPr sz="3200">
              <a:solidFill>
                <a:schemeClr val="dk1"/>
              </a:solidFill>
              <a:latin typeface="Arial"/>
              <a:ea typeface="Arial"/>
              <a:cs typeface="Arial"/>
              <a:sym typeface="Arial"/>
            </a:endParaRPr>
          </a:p>
        </p:txBody>
      </p:sp>
      <p:sp>
        <p:nvSpPr>
          <p:cNvPr id="306" name="Google Shape;306;p27"/>
          <p:cNvSpPr txBox="1"/>
          <p:nvPr/>
        </p:nvSpPr>
        <p:spPr>
          <a:xfrm>
            <a:off x="1767254" y="351692"/>
            <a:ext cx="9126415" cy="186397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307" name="Google Shape;307;p27" descr="THANK YOU FOR LISTENING TO US Poster | nikki | Keep Calm-o-Matic"/>
          <p:cNvPicPr preferRelativeResize="0"/>
          <p:nvPr/>
        </p:nvPicPr>
        <p:blipFill rotWithShape="1">
          <a:blip r:embed="rId3">
            <a:alphaModFix/>
          </a:blip>
          <a:srcRect t="21357"/>
          <a:stretch/>
        </p:blipFill>
        <p:spPr>
          <a:xfrm>
            <a:off x="4670497" y="254976"/>
            <a:ext cx="2780665" cy="2551430"/>
          </a:xfrm>
          <a:prstGeom prst="rect">
            <a:avLst/>
          </a:prstGeom>
          <a:noFill/>
          <a:ln>
            <a:noFill/>
          </a:ln>
        </p:spPr>
      </p:pic>
      <p:pic>
        <p:nvPicPr>
          <p:cNvPr id="308" name="Google Shape;308;p27" descr="Thank You"/>
          <p:cNvPicPr preferRelativeResize="0"/>
          <p:nvPr/>
        </p:nvPicPr>
        <p:blipFill rotWithShape="1">
          <a:blip r:embed="rId4">
            <a:alphaModFix/>
          </a:blip>
          <a:srcRect/>
          <a:stretch/>
        </p:blipFill>
        <p:spPr>
          <a:xfrm>
            <a:off x="1608991" y="844869"/>
            <a:ext cx="2592385" cy="155543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1364</Words>
  <Application>Microsoft Office PowerPoint</Application>
  <PresentationFormat>Widescreen</PresentationFormat>
  <Paragraphs>167</Paragraphs>
  <Slides>28</Slides>
  <Notes>28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28</vt:i4>
      </vt:variant>
    </vt:vector>
  </HeadingPairs>
  <TitlesOfParts>
    <vt:vector size="33" baseType="lpstr">
      <vt:lpstr>Arial</vt:lpstr>
      <vt:lpstr>Calibri</vt:lpstr>
      <vt:lpstr>Comic Sans MS</vt:lpstr>
      <vt:lpstr>Noto Sans Symbols</vt:lpstr>
      <vt:lpstr>Office Theme</vt:lpstr>
      <vt:lpstr>  Welcome to South  Farnborough Infants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Home Visits</vt:lpstr>
      <vt:lpstr>PowerPoint Presentation</vt:lpstr>
      <vt:lpstr>The First Weeks of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Welcome to South  Farnborough Infants School</dc:title>
  <dc:creator>Wendy Parkes</dc:creator>
  <cp:lastModifiedBy>Danielle Duffy</cp:lastModifiedBy>
  <cp:revision>18</cp:revision>
  <dcterms:created xsi:type="dcterms:W3CDTF">2024-06-07T15:46:34Z</dcterms:created>
  <dcterms:modified xsi:type="dcterms:W3CDTF">2026-06-11T13:57:02Z</dcterms:modified>
</cp:coreProperties>
</file>