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5"/>
  </p:sldMasterIdLst>
  <p:notesMasterIdLst>
    <p:notesMasterId r:id="rId6"/>
  </p:notesMasterIdLst>
  <p:sldIdLst>
    <p:sldId id="256" r:id="rId7"/>
    <p:sldId id="257" r:id="rId8"/>
    <p:sldId id="258" r:id="rId9"/>
  </p:sldIdLst>
  <p:sldSz cy="6858000" cx="9906000"/>
  <p:notesSz cx="6797675" cy="9874250"/>
  <p:embeddedFontLst>
    <p:embeddedFont>
      <p:font typeface="Roboto"/>
      <p:regular r:id="rId10"/>
      <p:bold r:id="rId11"/>
      <p:italic r:id="rId12"/>
      <p:boldItalic r:id="rId13"/>
    </p:embeddedFont>
    <p:embeddedFont>
      <p:font typeface="Caveat"/>
      <p:regular r:id="rId14"/>
      <p:bold r:id="rId15"/>
    </p:embeddedFont>
    <p:embeddedFont>
      <p:font typeface="Arial Narrow"/>
      <p:regular r:id="rId16"/>
      <p:bold r:id="rId17"/>
      <p:italic r:id="rId18"/>
      <p:boldItalic r:id="rId1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C61A35A5-8008-45AC-AB7D-CD190B73BC2C}">
  <a:tblStyle styleId="{C61A35A5-8008-45AC-AB7D-CD190B73BC2C}" styleName="Table_0">
    <a:wholeTbl>
      <a:tcTxStyle b="off" i="off">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12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font" Target="fonts/Roboto-bold.fntdata"/><Relationship Id="rId10" Type="http://schemas.openxmlformats.org/officeDocument/2006/relationships/font" Target="fonts/Roboto-regular.fntdata"/><Relationship Id="rId13" Type="http://schemas.openxmlformats.org/officeDocument/2006/relationships/font" Target="fonts/Roboto-boldItalic.fntdata"/><Relationship Id="rId12" Type="http://schemas.openxmlformats.org/officeDocument/2006/relationships/font" Target="fonts/Roboto-italic.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15" Type="http://schemas.openxmlformats.org/officeDocument/2006/relationships/font" Target="fonts/Caveat-bold.fntdata"/><Relationship Id="rId14" Type="http://schemas.openxmlformats.org/officeDocument/2006/relationships/font" Target="fonts/Caveat-regular.fntdata"/><Relationship Id="rId17" Type="http://schemas.openxmlformats.org/officeDocument/2006/relationships/font" Target="fonts/ArialNarrow-bold.fntdata"/><Relationship Id="rId16" Type="http://schemas.openxmlformats.org/officeDocument/2006/relationships/font" Target="fonts/ArialNarrow-regular.fntdata"/><Relationship Id="rId5" Type="http://schemas.openxmlformats.org/officeDocument/2006/relationships/slideMaster" Target="slideMasters/slideMaster1.xml"/><Relationship Id="rId19" Type="http://schemas.openxmlformats.org/officeDocument/2006/relationships/font" Target="fonts/ArialNarrow-boldItalic.fntdata"/><Relationship Id="rId6" Type="http://schemas.openxmlformats.org/officeDocument/2006/relationships/notesMaster" Target="notesMasters/notesMaster1.xml"/><Relationship Id="rId18" Type="http://schemas.openxmlformats.org/officeDocument/2006/relationships/font" Target="fonts/ArialNarrow-italic.fntdata"/><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1" y="0"/>
            <a:ext cx="2945659" cy="49542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50444" y="0"/>
            <a:ext cx="2945659" cy="49542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992188" y="1235075"/>
            <a:ext cx="4813300"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51982"/>
            <a:ext cx="5438140" cy="3887986"/>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1" y="9378825"/>
            <a:ext cx="2945659" cy="49542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50444" y="9378825"/>
            <a:ext cx="2945659" cy="49542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992188" y="1235075"/>
            <a:ext cx="4813300" cy="3332163"/>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79768" y="4751982"/>
            <a:ext cx="5438140" cy="3887986"/>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7" name="Google Shape;87;p1:notes"/>
          <p:cNvSpPr txBox="1"/>
          <p:nvPr>
            <p:ph idx="12" type="sldNum"/>
          </p:nvPr>
        </p:nvSpPr>
        <p:spPr>
          <a:xfrm>
            <a:off x="3850444" y="9378825"/>
            <a:ext cx="2945659" cy="49542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 name="Shape 104"/>
        <p:cNvGrpSpPr/>
        <p:nvPr/>
      </p:nvGrpSpPr>
      <p:grpSpPr>
        <a:xfrm>
          <a:off x="0" y="0"/>
          <a:ext cx="0" cy="0"/>
          <a:chOff x="0" y="0"/>
          <a:chExt cx="0" cy="0"/>
        </a:xfrm>
      </p:grpSpPr>
      <p:sp>
        <p:nvSpPr>
          <p:cNvPr id="105" name="Google Shape;105;g3a5c6f74aee_0_0:notes"/>
          <p:cNvSpPr/>
          <p:nvPr>
            <p:ph idx="2" type="sldImg"/>
          </p:nvPr>
        </p:nvSpPr>
        <p:spPr>
          <a:xfrm>
            <a:off x="992188" y="1235075"/>
            <a:ext cx="4813200" cy="3332100"/>
          </a:xfrm>
          <a:custGeom>
            <a:rect b="b" l="l" r="r" t="t"/>
            <a:pathLst>
              <a:path extrusionOk="0" h="120000" w="120000">
                <a:moveTo>
                  <a:pt x="0" y="0"/>
                </a:moveTo>
                <a:lnTo>
                  <a:pt x="120000" y="0"/>
                </a:lnTo>
                <a:lnTo>
                  <a:pt x="120000" y="120000"/>
                </a:lnTo>
                <a:lnTo>
                  <a:pt x="0" y="120000"/>
                </a:lnTo>
                <a:close/>
              </a:path>
            </a:pathLst>
          </a:custGeom>
        </p:spPr>
      </p:sp>
      <p:sp>
        <p:nvSpPr>
          <p:cNvPr id="106" name="Google Shape;106;g3a5c6f74aee_0_0:notes"/>
          <p:cNvSpPr txBox="1"/>
          <p:nvPr>
            <p:ph idx="1" type="body"/>
          </p:nvPr>
        </p:nvSpPr>
        <p:spPr>
          <a:xfrm>
            <a:off x="679768" y="4751982"/>
            <a:ext cx="5438100" cy="38880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7" name="Google Shape;107;g3a5c6f74aee_0_0:notes"/>
          <p:cNvSpPr txBox="1"/>
          <p:nvPr>
            <p:ph idx="12" type="sldNum"/>
          </p:nvPr>
        </p:nvSpPr>
        <p:spPr>
          <a:xfrm>
            <a:off x="3850444" y="9378825"/>
            <a:ext cx="2945700" cy="4953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g3c69e9352d0_0_4:notes"/>
          <p:cNvSpPr/>
          <p:nvPr>
            <p:ph idx="2" type="sldImg"/>
          </p:nvPr>
        </p:nvSpPr>
        <p:spPr>
          <a:xfrm>
            <a:off x="992188" y="1235075"/>
            <a:ext cx="4813200" cy="3332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9" name="Google Shape;129;g3c69e9352d0_0_4:notes"/>
          <p:cNvSpPr txBox="1"/>
          <p:nvPr>
            <p:ph idx="1" type="body"/>
          </p:nvPr>
        </p:nvSpPr>
        <p:spPr>
          <a:xfrm>
            <a:off x="679768" y="4751982"/>
            <a:ext cx="5438100" cy="38880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0" name="Google Shape;130;g3c69e9352d0_0_4:notes"/>
          <p:cNvSpPr txBox="1"/>
          <p:nvPr>
            <p:ph idx="12" type="sldNum"/>
          </p:nvPr>
        </p:nvSpPr>
        <p:spPr>
          <a:xfrm>
            <a:off x="3850444" y="9378825"/>
            <a:ext cx="2945700" cy="4953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2"/>
          <p:cNvSpPr txBox="1"/>
          <p:nvPr>
            <p:ph type="ctrTitle"/>
          </p:nvPr>
        </p:nvSpPr>
        <p:spPr>
          <a:xfrm>
            <a:off x="742950" y="1122363"/>
            <a:ext cx="84201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2"/>
          <p:cNvSpPr txBox="1"/>
          <p:nvPr>
            <p:ph idx="1" type="subTitle"/>
          </p:nvPr>
        </p:nvSpPr>
        <p:spPr>
          <a:xfrm>
            <a:off x="1238250" y="3602038"/>
            <a:ext cx="74295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2"/>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
          <p:cNvSpPr txBox="1"/>
          <p:nvPr>
            <p:ph idx="1" type="body"/>
          </p:nvPr>
        </p:nvSpPr>
        <p:spPr>
          <a:xfrm>
            <a:off x="681038" y="1825625"/>
            <a:ext cx="8543925"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4"/>
          <p:cNvSpPr txBox="1"/>
          <p:nvPr>
            <p:ph type="title"/>
          </p:nvPr>
        </p:nvSpPr>
        <p:spPr>
          <a:xfrm>
            <a:off x="675879" y="1709740"/>
            <a:ext cx="8543925"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 name="Google Shape;29;p4"/>
          <p:cNvSpPr txBox="1"/>
          <p:nvPr>
            <p:ph idx="1" type="body"/>
          </p:nvPr>
        </p:nvSpPr>
        <p:spPr>
          <a:xfrm>
            <a:off x="675879" y="4589465"/>
            <a:ext cx="8543925"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sz="2400">
                <a:solidFill>
                  <a:schemeClr val="dk1"/>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4"/>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4"/>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 name="Google Shape;32;p4"/>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5"/>
          <p:cNvSpPr txBox="1"/>
          <p:nvPr>
            <p:ph idx="1" type="body"/>
          </p:nvPr>
        </p:nvSpPr>
        <p:spPr>
          <a:xfrm>
            <a:off x="681038"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5"/>
          <p:cNvSpPr txBox="1"/>
          <p:nvPr>
            <p:ph idx="2" type="body"/>
          </p:nvPr>
        </p:nvSpPr>
        <p:spPr>
          <a:xfrm>
            <a:off x="5014913" y="1825625"/>
            <a:ext cx="421005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5"/>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5"/>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5"/>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6"/>
          <p:cNvSpPr txBox="1"/>
          <p:nvPr>
            <p:ph type="title"/>
          </p:nvPr>
        </p:nvSpPr>
        <p:spPr>
          <a:xfrm>
            <a:off x="68232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6"/>
          <p:cNvSpPr txBox="1"/>
          <p:nvPr>
            <p:ph idx="1" type="body"/>
          </p:nvPr>
        </p:nvSpPr>
        <p:spPr>
          <a:xfrm>
            <a:off x="682329" y="1681163"/>
            <a:ext cx="41907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6"/>
          <p:cNvSpPr txBox="1"/>
          <p:nvPr>
            <p:ph idx="2" type="body"/>
          </p:nvPr>
        </p:nvSpPr>
        <p:spPr>
          <a:xfrm>
            <a:off x="682329" y="2505075"/>
            <a:ext cx="4190702"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6"/>
          <p:cNvSpPr txBox="1"/>
          <p:nvPr>
            <p:ph idx="3" type="body"/>
          </p:nvPr>
        </p:nvSpPr>
        <p:spPr>
          <a:xfrm>
            <a:off x="5014913" y="1681163"/>
            <a:ext cx="4211340"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6"/>
          <p:cNvSpPr txBox="1"/>
          <p:nvPr>
            <p:ph idx="4" type="body"/>
          </p:nvPr>
        </p:nvSpPr>
        <p:spPr>
          <a:xfrm>
            <a:off x="5014913" y="2505075"/>
            <a:ext cx="4211340"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6"/>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6"/>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6"/>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7"/>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7"/>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7"/>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7"/>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8"/>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8"/>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8"/>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682328" y="457200"/>
            <a:ext cx="3194943"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9"/>
          <p:cNvSpPr txBox="1"/>
          <p:nvPr>
            <p:ph idx="1" type="body"/>
          </p:nvPr>
        </p:nvSpPr>
        <p:spPr>
          <a:xfrm>
            <a:off x="4211340" y="987427"/>
            <a:ext cx="5014913"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9"/>
          <p:cNvSpPr txBox="1"/>
          <p:nvPr>
            <p:ph idx="2" type="body"/>
          </p:nvPr>
        </p:nvSpPr>
        <p:spPr>
          <a:xfrm>
            <a:off x="682328" y="2057400"/>
            <a:ext cx="3194943"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9"/>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9"/>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9"/>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682328" y="457200"/>
            <a:ext cx="3194943"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0"/>
          <p:cNvSpPr/>
          <p:nvPr>
            <p:ph idx="2" type="pic"/>
          </p:nvPr>
        </p:nvSpPr>
        <p:spPr>
          <a:xfrm>
            <a:off x="4211340" y="987427"/>
            <a:ext cx="5014913" cy="4873625"/>
          </a:xfrm>
          <a:prstGeom prst="rect">
            <a:avLst/>
          </a:prstGeom>
          <a:noFill/>
          <a:ln>
            <a:noFill/>
          </a:ln>
        </p:spPr>
      </p:sp>
      <p:sp>
        <p:nvSpPr>
          <p:cNvPr id="68" name="Google Shape;68;p10"/>
          <p:cNvSpPr txBox="1"/>
          <p:nvPr>
            <p:ph idx="1" type="body"/>
          </p:nvPr>
        </p:nvSpPr>
        <p:spPr>
          <a:xfrm>
            <a:off x="682328" y="2057400"/>
            <a:ext cx="3194943"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10"/>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0"/>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0"/>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1"/>
          <p:cNvSpPr txBox="1"/>
          <p:nvPr>
            <p:ph idx="1" type="body"/>
          </p:nvPr>
        </p:nvSpPr>
        <p:spPr>
          <a:xfrm rot="5400000">
            <a:off x="2777332" y="-270668"/>
            <a:ext cx="4351338" cy="85439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1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11"/>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5251054" y="2203054"/>
            <a:ext cx="5811838" cy="213598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12"/>
          <p:cNvSpPr txBox="1"/>
          <p:nvPr>
            <p:ph idx="1" type="body"/>
          </p:nvPr>
        </p:nvSpPr>
        <p:spPr>
          <a:xfrm rot="5400000">
            <a:off x="917179" y="128984"/>
            <a:ext cx="5811838" cy="6284119"/>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12"/>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12"/>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12"/>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8E2F3"/>
            </a:gs>
            <a:gs pos="96000">
              <a:srgbClr val="FBE4D4"/>
            </a:gs>
            <a:gs pos="100000">
              <a:srgbClr val="FEE599"/>
            </a:gs>
          </a:gsLst>
          <a:lin ang="5400012" scaled="0"/>
        </a:gra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681038" y="365127"/>
            <a:ext cx="8543925"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
          <p:cNvSpPr txBox="1"/>
          <p:nvPr>
            <p:ph idx="1" type="body"/>
          </p:nvPr>
        </p:nvSpPr>
        <p:spPr>
          <a:xfrm>
            <a:off x="681038" y="1825625"/>
            <a:ext cx="8543925"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681038" y="6356352"/>
            <a:ext cx="222885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3281363" y="6356352"/>
            <a:ext cx="3343275"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6996113" y="6356352"/>
            <a:ext cx="222885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8.png"/><Relationship Id="rId4" Type="http://schemas.openxmlformats.org/officeDocument/2006/relationships/image" Target="../media/image6.png"/><Relationship Id="rId5"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7.png"/><Relationship Id="rId11" Type="http://schemas.openxmlformats.org/officeDocument/2006/relationships/hyperlink" Target="https://www.google.com/search?q=Coastline&amp;sca_esv=9a3fab58edaf9218&amp;rlz=1CAUILC_enGB1125&amp;biw=1229&amp;bih=671&amp;ei=0FG4ac3iOdachbIP4Zrm0QI&amp;ved=2ahUKEwiAmPL7i6WTAxVgT0EAHSazPMsQgK4QegQIBBAF&amp;uact=5&amp;oq=coast+ks1&amp;gs_lp=Egxnd3Mtd2l6LXNlcnAiCWNvYXN0IGtzMTIGEAAYFhgeMgYQABgWGB4yBhAAGBYYHjIGEAAYFhgeMgsQABiABBiGAxiKBUiWUlD_FFjQR3AHeACQAQGYAcwBoAG6F6oBBjI1LjYuMbgBA8gBAPgBAZgCDaACkwaoAgrCAgsQABiwAxiiBBiJBcICCBAAGLADGO8FwgIHECEYoAEYCsICEBAuGAMYtAIY6gIYjwHYAQHCAhAQABgDGLQCGOoCGI8B2AEBwgIQEAAYgAQYkQIYigUYRhj5AcICCxAAGIAEGJECGIoFwgINEAAYgAQYsQMYQxiKBcICChAAGIAEGEMYigXCAggQABiABBixA8ICCxAAGIAEGLEDGIMBwgIREC4YgAQYsQMY0QMYgwEYxwHCAg4QABiABBixAxiDARiKBcICKhAAGIAEGJECGIoFGEYY-QEYlwUYjAUY3QQYRhj5ARj0Axj1Axj2A9gBAsICBRAAGIAEwgIOEC4YgAQYsQMY0QMYxwHCAhYQLhiABBixAxjRAxhDGMcBGMkDGIoFwgILEAAYgAQYkgMYigXCAhAQABiABBixAxhDGIMBGIoFwgILEC4YgAQYxwEYrwHCAg4QLhiABBixAxiDARiKBcICCxAuGIAEGNEDGMcBwgILEAAYgAQYsQMYigXCAg4QABiABBiRAhixAxiKBZgDCPEFNFfA3Kp4BdWIBgGQBgK6BgQIARgKugYGCAIQARgTkgcFOC40LjGgB6eOArIHBTEuNC4xuAflBcIHBzAuMy42LjTIB06ACAA&amp;sclient=gws-wiz-serp&amp;mstk=AUtExfC-clV-dRTvWxaKuYrHUyueLJYz8QykfjLX3HP4bxxV9LCy7RRwvsp-enHzU2_XcKTws3at46sfbo7B_3_cqloviTb7EZUKlYgUR2R7opK0rJz2ve0ZVYdiMcAsou5TXeg&amp;csui=3" TargetMode="External"/><Relationship Id="rId10" Type="http://schemas.openxmlformats.org/officeDocument/2006/relationships/hyperlink" Target="https://www.google.com/search?q=Cliff&amp;sca_esv=9a3fab58edaf9218&amp;rlz=1CAUILC_enGB1125&amp;biw=1229&amp;bih=671&amp;ei=0FG4ac3iOdachbIP4Zrm0QI&amp;ved=2ahUKEwiAmPL7i6WTAxVgT0EAHSazPMsQgK4QegQIBBAD&amp;uact=5&amp;oq=coast+ks1&amp;gs_lp=Egxnd3Mtd2l6LXNlcnAiCWNvYXN0IGtzMTIGEAAYFhgeMgYQABgWGB4yBhAAGBYYHjIGEAAYFhgeMgsQABiABBiGAxiKBUiWUlD_FFjQR3AHeACQAQGYAcwBoAG6F6oBBjI1LjYuMbgBA8gBAPgBAZgCDaACkwaoAgrCAgsQABiwAxiiBBiJBcICCBAAGLADGO8FwgIHECEYoAEYCsICEBAuGAMYtAIY6gIYjwHYAQHCAhAQABgDGLQCGOoCGI8B2AEBwgIQEAAYgAQYkQIYigUYRhj5AcICCxAAGIAEGJECGIoFwgINEAAYgAQYsQMYQxiKBcICChAAGIAEGEMYigXCAggQABiABBixA8ICCxAAGIAEGLEDGIMBwgIREC4YgAQYsQMY0QMYgwEYxwHCAg4QABiABBixAxiDARiKBcICKhAAGIAEGJECGIoFGEYY-QEYlwUYjAUY3QQYRhj5ARj0Axj1Axj2A9gBAsICBRAAGIAEwgIOEC4YgAQYsQMY0QMYxwHCAhYQLhiABBixAxjRAxhDGMcBGMkDGIoFwgILEAAYgAQYkgMYigXCAhAQABiABBixAxhDGIMBGIoFwgILEC4YgAQYxwEYrwHCAg4QLhiABBixAxiDARiKBcICCxAuGIAEGNEDGMcBwgILEAAYgAQYsQMYigXCAg4QABiABBiRAhixAxiKBZgDCPEFNFfA3Kp4BdWIBgGQBgK6BgQIARgKugYGCAIQARgTkgcFOC40LjGgB6eOArIHBTEuNC4xuAflBcIHBzAuMy42LjTIB06ACAA&amp;sclient=gws-wiz-serp&amp;mstk=AUtExfC-clV-dRTvWxaKuYrHUyueLJYz8QykfjLX3HP4bxxV9LCy7RRwvsp-enHzU2_XcKTws3at46sfbo7B_3_cqloviTb7EZUKlYgUR2R7opK0rJz2ve0ZVYdiMcAsou5TXeg&amp;csui=3" TargetMode="External"/><Relationship Id="rId12" Type="http://schemas.openxmlformats.org/officeDocument/2006/relationships/hyperlink" Target="https://www.google.com/search?q=Sea%2FOcean&amp;sca_esv=9a3fab58edaf9218&amp;rlz=1CAUILC_enGB1125&amp;biw=1229&amp;bih=671&amp;ei=0FG4ac3iOdachbIP4Zrm0QI&amp;ved=2ahUKEwiAmPL7i6WTAxVgT0EAHSazPMsQgK4QegQIBBAH&amp;uact=5&amp;oq=coast+ks1&amp;gs_lp=Egxnd3Mtd2l6LXNlcnAiCWNvYXN0IGtzMTIGEAAYFhgeMgYQABgWGB4yBhAAGBYYHjIGEAAYFhgeMgsQABiABBiGAxiKBUiWUlD_FFjQR3AHeACQAQGYAcwBoAG6F6oBBjI1LjYuMbgBA8gBAPgBAZgCDaACkwaoAgrCAgsQABiwAxiiBBiJBcICCBAAGLADGO8FwgIHECEYoAEYCsICEBAuGAMYtAIY6gIYjwHYAQHCAhAQABgDGLQCGOoCGI8B2AEBwgIQEAAYgAQYkQIYigUYRhj5AcICCxAAGIAEGJECGIoFwgINEAAYgAQYsQMYQxiKBcICChAAGIAEGEMYigXCAggQABiABBixA8ICCxAAGIAEGLEDGIMBwgIREC4YgAQYsQMY0QMYgwEYxwHCAg4QABiABBixAxiDARiKBcICKhAAGIAEGJECGIoFGEYY-QEYlwUYjAUY3QQYRhj5ARj0Axj1Axj2A9gBAsICBRAAGIAEwgIOEC4YgAQYsQMY0QMYxwHCAhYQLhiABBixAxjRAxhDGMcBGMkDGIoFwgILEAAYgAQYkgMYigXCAhAQABiABBixAxhDGIMBGIoFwgILEC4YgAQYxwEYrwHCAg4QLhiABBixAxiDARiKBcICCxAuGIAEGNEDGMcBwgILEAAYgAQYsQMYigXCAg4QABiABBiRAhixAxiKBZgDCPEFNFfA3Kp4BdWIBgGQBgK6BgQIARgKugYGCAIQARgTkgcFOC40LjGgB6eOArIHBTEuNC4xuAflBcIHBzAuMy42LjTIB06ACAA&amp;sclient=gws-wiz-serp&amp;mstk=AUtExfC-clV-dRTvWxaKuYrHUyueLJYz8QykfjLX3HP4bxxV9LCy7RRwvsp-enHzU2_XcKTws3at46sfbo7B_3_cqloviTb7EZUKlYgUR2R7opK0rJz2ve0ZVYdiMcAsou5TXeg&amp;csui=3" TargetMode="External"/><Relationship Id="rId9" Type="http://schemas.openxmlformats.org/officeDocument/2006/relationships/hyperlink" Target="https://www.google.com/search?q=Beach&amp;sca_esv=9a3fab58edaf9218&amp;rlz=1CAUILC_enGB1125&amp;biw=1229&amp;bih=671&amp;ei=0FG4ac3iOdachbIP4Zrm0QI&amp;ved=2ahUKEwiAmPL7i6WTAxVgT0EAHSazPMsQgK4QegQIBBAB&amp;uact=5&amp;oq=coast+ks1&amp;gs_lp=Egxnd3Mtd2l6LXNlcnAiCWNvYXN0IGtzMTIGEAAYFhgeMgYQABgWGB4yBhAAGBYYHjIGEAAYFhgeMgsQABiABBiGAxiKBUiWUlD_FFjQR3AHeACQAQGYAcwBoAG6F6oBBjI1LjYuMbgBA8gBAPgBAZgCDaACkwaoAgrCAgsQABiwAxiiBBiJBcICCBAAGLADGO8FwgIHECEYoAEYCsICEBAuGAMYtAIY6gIYjwHYAQHCAhAQABgDGLQCGOoCGI8B2AEBwgIQEAAYgAQYkQIYigUYRhj5AcICCxAAGIAEGJECGIoFwgINEAAYgAQYsQMYQxiKBcICChAAGIAEGEMYigXCAggQABiABBixA8ICCxAAGIAEGLEDGIMBwgIREC4YgAQYsQMY0QMYgwEYxwHCAg4QABiABBixAxiDARiKBcICKhAAGIAEGJECGIoFGEYY-QEYlwUYjAUY3QQYRhj5ARj0Axj1Axj2A9gBAsICBRAAGIAEwgIOEC4YgAQYsQMY0QMYxwHCAhYQLhiABBixAxjRAxhDGMcBGMkDGIoFwgILEAAYgAQYkgMYigXCAhAQABiABBixAxhDGIMBGIoFwgILEC4YgAQYxwEYrwHCAg4QLhiABBixAxiDARiKBcICCxAuGIAEGNEDGMcBwgILEAAYgAQYsQMYigXCAg4QABiABBiRAhixAxiKBZgDCPEFNFfA3Kp4BdWIBgGQBgK6BgQIARgKugYGCAIQARgTkgcFOC40LjGgB6eOArIHBTEuNC4xuAflBcIHBzAuMy42LjTIB06ACAA&amp;sclient=gws-wiz-serp&amp;mstk=AUtExfC-clV-dRTvWxaKuYrHUyueLJYz8QykfjLX3HP4bxxV9LCy7RRwvsp-enHzU2_XcKTws3at46sfbo7B_3_cqloviTb7EZUKlYgUR2R7opK0rJz2ve0ZVYdiMcAsou5TXeg&amp;csui=3" TargetMode="External"/><Relationship Id="rId5" Type="http://schemas.openxmlformats.org/officeDocument/2006/relationships/image" Target="../media/image1.png"/><Relationship Id="rId6" Type="http://schemas.openxmlformats.org/officeDocument/2006/relationships/hyperlink" Target="https://www.southfarnborough-inf.hants.sch.uk/school-news" TargetMode="External"/><Relationship Id="rId7" Type="http://schemas.openxmlformats.org/officeDocument/2006/relationships/image" Target="../media/image3.png"/><Relationship Id="rId8"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hyperlink" Target="https://www.bluereefaquarium.co.uk/portsmouth/#:~:text=Home%20%2D%20Blue%20Reef%20Aquarium%20Portsmouth,Welcome%20To"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3"/>
          <p:cNvSpPr txBox="1"/>
          <p:nvPr/>
        </p:nvSpPr>
        <p:spPr>
          <a:xfrm>
            <a:off x="223622" y="3645296"/>
            <a:ext cx="2490394" cy="30008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1350"/>
              <a:buFont typeface="Arial"/>
              <a:buNone/>
            </a:pPr>
            <a:r>
              <a:t/>
            </a:r>
            <a:endParaRPr b="0" i="0" sz="1350" u="none" cap="none" strike="noStrike">
              <a:solidFill>
                <a:schemeClr val="dk1"/>
              </a:solidFill>
              <a:latin typeface="Arial"/>
              <a:ea typeface="Arial"/>
              <a:cs typeface="Arial"/>
              <a:sym typeface="Arial"/>
            </a:endParaRPr>
          </a:p>
        </p:txBody>
      </p:sp>
      <p:sp>
        <p:nvSpPr>
          <p:cNvPr id="90" name="Google Shape;90;p13"/>
          <p:cNvSpPr/>
          <p:nvPr/>
        </p:nvSpPr>
        <p:spPr>
          <a:xfrm>
            <a:off x="4402375" y="1107625"/>
            <a:ext cx="5386800" cy="5627100"/>
          </a:xfrm>
          <a:prstGeom prst="roundRect">
            <a:avLst>
              <a:gd fmla="val 16667" name="adj"/>
            </a:avLst>
          </a:prstGeom>
          <a:solidFill>
            <a:srgbClr val="92D050">
              <a:alpha val="49019"/>
            </a:srgbClr>
          </a:solidFill>
          <a:ln cap="flat" cmpd="sng" w="38100">
            <a:solidFill>
              <a:srgbClr val="54813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rtl="0" algn="ctr">
              <a:spcBef>
                <a:spcPts val="0"/>
              </a:spcBef>
              <a:spcAft>
                <a:spcPts val="0"/>
              </a:spcAft>
              <a:buClr>
                <a:schemeClr val="dk1"/>
              </a:buClr>
              <a:buSzPts val="1100"/>
              <a:buFont typeface="Arial"/>
              <a:buNone/>
            </a:pPr>
            <a:r>
              <a:t/>
            </a:r>
            <a:endParaRPr b="1" sz="1800" u="sng">
              <a:solidFill>
                <a:schemeClr val="dk1"/>
              </a:solidFill>
            </a:endParaRPr>
          </a:p>
          <a:p>
            <a:pPr indent="0" lvl="0" marL="0" rtl="0" algn="ctr">
              <a:spcBef>
                <a:spcPts val="0"/>
              </a:spcBef>
              <a:spcAft>
                <a:spcPts val="0"/>
              </a:spcAft>
              <a:buClr>
                <a:schemeClr val="dk1"/>
              </a:buClr>
              <a:buSzPts val="1100"/>
              <a:buFont typeface="Arial"/>
              <a:buNone/>
            </a:pPr>
            <a:r>
              <a:t/>
            </a:r>
            <a:endParaRPr sz="12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t/>
            </a:r>
            <a:endParaRPr sz="12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t/>
            </a:r>
            <a:endParaRPr sz="1200">
              <a:solidFill>
                <a:schemeClr val="dk1"/>
              </a:solidFill>
              <a:latin typeface="Calibri"/>
              <a:ea typeface="Calibri"/>
              <a:cs typeface="Calibri"/>
              <a:sym typeface="Calibri"/>
            </a:endParaRPr>
          </a:p>
          <a:p>
            <a:pPr indent="0" lvl="0" marL="0" rtl="0" algn="ctr">
              <a:spcBef>
                <a:spcPts val="0"/>
              </a:spcBef>
              <a:spcAft>
                <a:spcPts val="0"/>
              </a:spcAft>
              <a:buClr>
                <a:schemeClr val="dk1"/>
              </a:buClr>
              <a:buSzPts val="1100"/>
              <a:buFont typeface="Arial"/>
              <a:buNone/>
            </a:pPr>
            <a:r>
              <a:t/>
            </a:r>
            <a:endParaRPr sz="1200">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a:solidFill>
                <a:schemeClr val="dk1"/>
              </a:solidFill>
              <a:latin typeface="Calibri"/>
              <a:ea typeface="Calibri"/>
              <a:cs typeface="Calibri"/>
              <a:sym typeface="Calibri"/>
            </a:endParaRPr>
          </a:p>
          <a:p>
            <a:pPr indent="0" lvl="0" marL="0" rtl="0" algn="l">
              <a:lnSpc>
                <a:spcPct val="115000"/>
              </a:lnSpc>
              <a:spcBef>
                <a:spcPts val="0"/>
              </a:spcBef>
              <a:spcAft>
                <a:spcPts val="0"/>
              </a:spcAft>
              <a:buClr>
                <a:schemeClr val="dk1"/>
              </a:buClr>
              <a:buSzPts val="1100"/>
              <a:buFont typeface="Arial"/>
              <a:buNone/>
            </a:pPr>
            <a:r>
              <a:t/>
            </a:r>
            <a:endParaRPr>
              <a:solidFill>
                <a:schemeClr val="dk1"/>
              </a:solidFill>
            </a:endParaRPr>
          </a:p>
          <a:p>
            <a:pPr indent="0" lvl="0" marL="0" rtl="0" algn="l">
              <a:lnSpc>
                <a:spcPct val="115000"/>
              </a:lnSpc>
              <a:spcBef>
                <a:spcPts val="0"/>
              </a:spcBef>
              <a:spcAft>
                <a:spcPts val="0"/>
              </a:spcAft>
              <a:buClr>
                <a:schemeClr val="dk1"/>
              </a:buClr>
              <a:buSzPts val="1100"/>
              <a:buFont typeface="Arial"/>
              <a:buNone/>
            </a:pPr>
            <a:r>
              <a:rPr b="1" lang="en-GB" sz="1350">
                <a:solidFill>
                  <a:schemeClr val="dk1"/>
                </a:solidFill>
              </a:rPr>
              <a:t>This term, we will be learning all about the United Kingdom’s coasts and why they are so important. It will also be a chance to discuss climate change ​</a:t>
            </a:r>
            <a:endParaRPr b="1" sz="1350">
              <a:solidFill>
                <a:schemeClr val="dk1"/>
              </a:solidFill>
            </a:endParaRPr>
          </a:p>
          <a:p>
            <a:pPr indent="0" lvl="0" marL="0" rtl="0" algn="l">
              <a:lnSpc>
                <a:spcPct val="115000"/>
              </a:lnSpc>
              <a:spcBef>
                <a:spcPts val="0"/>
              </a:spcBef>
              <a:spcAft>
                <a:spcPts val="0"/>
              </a:spcAft>
              <a:buClr>
                <a:schemeClr val="dk1"/>
              </a:buClr>
              <a:buSzPts val="1100"/>
              <a:buFont typeface="Arial"/>
              <a:buNone/>
            </a:pPr>
            <a:r>
              <a:rPr b="1" lang="en-GB" sz="1350">
                <a:solidFill>
                  <a:schemeClr val="dk1"/>
                </a:solidFill>
              </a:rPr>
              <a:t>and the effect this is having  on our beautiful coastline. We  will </a:t>
            </a:r>
            <a:r>
              <a:rPr b="1" lang="en-GB" sz="1350">
                <a:solidFill>
                  <a:schemeClr val="dk1"/>
                </a:solidFill>
              </a:rPr>
              <a:t>continue</a:t>
            </a:r>
            <a:r>
              <a:rPr b="1" lang="en-GB" sz="1350">
                <a:solidFill>
                  <a:schemeClr val="dk1"/>
                </a:solidFill>
              </a:rPr>
              <a:t> to use  maps  and  pictures, </a:t>
            </a:r>
            <a:r>
              <a:rPr b="1" lang="en-GB" sz="1350">
                <a:solidFill>
                  <a:schemeClr val="dk1"/>
                </a:solidFill>
              </a:rPr>
              <a:t>photographs</a:t>
            </a:r>
            <a:r>
              <a:rPr b="1" lang="en-GB" sz="1350">
                <a:solidFill>
                  <a:schemeClr val="dk1"/>
                </a:solidFill>
              </a:rPr>
              <a:t> and  </a:t>
            </a:r>
            <a:r>
              <a:rPr b="1" lang="en-GB" sz="1350">
                <a:solidFill>
                  <a:schemeClr val="dk1"/>
                </a:solidFill>
              </a:rPr>
              <a:t>aerial</a:t>
            </a:r>
            <a:r>
              <a:rPr b="1" lang="en-GB" sz="1350">
                <a:solidFill>
                  <a:schemeClr val="dk1"/>
                </a:solidFill>
              </a:rPr>
              <a:t> views of our varied coastline .</a:t>
            </a:r>
            <a:endParaRPr b="1" sz="1350">
              <a:solidFill>
                <a:schemeClr val="dk1"/>
              </a:solidFill>
            </a:endParaRPr>
          </a:p>
          <a:p>
            <a:pPr indent="0" lvl="0" marL="0" rtl="0" algn="ctr">
              <a:spcBef>
                <a:spcPts val="0"/>
              </a:spcBef>
              <a:spcAft>
                <a:spcPts val="0"/>
              </a:spcAft>
              <a:buClr>
                <a:schemeClr val="dk1"/>
              </a:buClr>
              <a:buSzPts val="1100"/>
              <a:buFont typeface="Arial"/>
              <a:buNone/>
            </a:pPr>
            <a:r>
              <a:t/>
            </a:r>
            <a:endParaRPr b="1">
              <a:solidFill>
                <a:schemeClr val="dk1"/>
              </a:solidFill>
            </a:endParaRPr>
          </a:p>
          <a:p>
            <a:pPr indent="0" lvl="0" marL="0" rtl="0" algn="ctr">
              <a:spcBef>
                <a:spcPts val="0"/>
              </a:spcBef>
              <a:spcAft>
                <a:spcPts val="0"/>
              </a:spcAft>
              <a:buClr>
                <a:schemeClr val="dk1"/>
              </a:buClr>
              <a:buSzPts val="1100"/>
              <a:buFont typeface="Arial"/>
              <a:buNone/>
            </a:pPr>
            <a:r>
              <a:t/>
            </a:r>
            <a:endParaRPr b="1">
              <a:solidFill>
                <a:schemeClr val="dk1"/>
              </a:solidFill>
            </a:endParaRPr>
          </a:p>
          <a:p>
            <a:pPr indent="0" lvl="0" marL="0" rtl="0" algn="ctr">
              <a:spcBef>
                <a:spcPts val="0"/>
              </a:spcBef>
              <a:spcAft>
                <a:spcPts val="0"/>
              </a:spcAft>
              <a:buClr>
                <a:schemeClr val="dk1"/>
              </a:buClr>
              <a:buSzPts val="1100"/>
              <a:buFont typeface="Arial"/>
              <a:buNone/>
            </a:pPr>
            <a:r>
              <a:rPr b="1" lang="en-GB">
                <a:solidFill>
                  <a:schemeClr val="dk1"/>
                </a:solidFill>
              </a:rPr>
              <a:t>If you have any resources that  would  be useful to  our learning , please contact your class teacher. </a:t>
            </a:r>
            <a:endParaRPr b="1" sz="1200">
              <a:solidFill>
                <a:schemeClr val="dk1"/>
              </a:solidFill>
            </a:endParaRPr>
          </a:p>
          <a:p>
            <a:pPr indent="0" lvl="0" marL="0" marR="0" rtl="0" algn="ctr">
              <a:lnSpc>
                <a:spcPct val="100000"/>
              </a:lnSpc>
              <a:spcBef>
                <a:spcPts val="0"/>
              </a:spcBef>
              <a:spcAft>
                <a:spcPts val="0"/>
              </a:spcAft>
              <a:buClr>
                <a:srgbClr val="000000"/>
              </a:buClr>
              <a:buSzPts val="1800"/>
              <a:buFont typeface="Arial"/>
              <a:buNone/>
            </a:pPr>
            <a:r>
              <a:t/>
            </a:r>
            <a:endParaRPr b="1" sz="1800" u="sng">
              <a:solidFill>
                <a:schemeClr val="dk1"/>
              </a:solidFill>
            </a:endParaRPr>
          </a:p>
          <a:p>
            <a:pPr indent="0" lvl="0" marL="0" marR="0" rtl="0" algn="ctr">
              <a:lnSpc>
                <a:spcPct val="100000"/>
              </a:lnSpc>
              <a:spcBef>
                <a:spcPts val="0"/>
              </a:spcBef>
              <a:spcAft>
                <a:spcPts val="0"/>
              </a:spcAft>
              <a:buClr>
                <a:srgbClr val="000000"/>
              </a:buClr>
              <a:buSzPts val="1800"/>
              <a:buFont typeface="Arial"/>
              <a:buNone/>
            </a:pPr>
            <a:r>
              <a:t/>
            </a:r>
            <a:endParaRPr b="1" i="0" sz="1800" u="sng" cap="none" strike="noStrike">
              <a:solidFill>
                <a:schemeClr val="dk1"/>
              </a:solidFill>
              <a:latin typeface="Arial"/>
              <a:ea typeface="Arial"/>
              <a:cs typeface="Arial"/>
              <a:sym typeface="Arial"/>
            </a:endParaRPr>
          </a:p>
          <a:p>
            <a:pPr indent="0" lvl="0" marL="0" rtl="0" algn="l">
              <a:spcBef>
                <a:spcPts val="0"/>
              </a:spcBef>
              <a:spcAft>
                <a:spcPts val="0"/>
              </a:spcAft>
              <a:buClr>
                <a:schemeClr val="dk1"/>
              </a:buClr>
              <a:buSzPts val="1400"/>
              <a:buFont typeface="Arial"/>
              <a:buNone/>
            </a:pPr>
            <a:r>
              <a:t/>
            </a:r>
            <a:endParaRPr/>
          </a:p>
          <a:p>
            <a:pPr indent="0" lvl="0" marL="0" marR="0" rtl="0" algn="ctr">
              <a:lnSpc>
                <a:spcPct val="100000"/>
              </a:lnSpc>
              <a:spcBef>
                <a:spcPts val="0"/>
              </a:spcBef>
              <a:spcAft>
                <a:spcPts val="0"/>
              </a:spcAft>
              <a:buClr>
                <a:srgbClr val="000000"/>
              </a:buClr>
              <a:buSzPts val="1800"/>
              <a:buFont typeface="Arial"/>
              <a:buNone/>
            </a:pPr>
            <a:r>
              <a:t/>
            </a:r>
            <a:endParaRPr b="1" i="0" sz="1800" u="sng"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800"/>
              <a:buFont typeface="Arial"/>
              <a:buNone/>
            </a:pPr>
            <a:r>
              <a:t/>
            </a:r>
            <a:endParaRPr b="1" i="0" sz="1800" u="sng" cap="none" strike="noStrike">
              <a:solidFill>
                <a:schemeClr val="dk1"/>
              </a:solidFill>
              <a:latin typeface="Arial Narrow"/>
              <a:ea typeface="Arial Narrow"/>
              <a:cs typeface="Arial Narrow"/>
              <a:sym typeface="Arial Narrow"/>
            </a:endParaRPr>
          </a:p>
          <a:p>
            <a:pPr indent="0" lvl="0" marL="0" marR="0" rtl="0" algn="ctr">
              <a:lnSpc>
                <a:spcPct val="100000"/>
              </a:lnSpc>
              <a:spcBef>
                <a:spcPts val="0"/>
              </a:spcBef>
              <a:spcAft>
                <a:spcPts val="0"/>
              </a:spcAft>
              <a:buClr>
                <a:srgbClr val="000000"/>
              </a:buClr>
              <a:buSzPts val="1800"/>
              <a:buFont typeface="Arial"/>
              <a:buNone/>
            </a:pPr>
            <a:r>
              <a:t/>
            </a:r>
            <a:endParaRPr b="1" i="0" sz="1800" u="sng" cap="none" strike="noStrike">
              <a:solidFill>
                <a:schemeClr val="dk1"/>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400"/>
              <a:buFont typeface="Arial"/>
              <a:buNone/>
            </a:pPr>
            <a:r>
              <a:t/>
            </a:r>
            <a:endParaRPr b="1" i="0" sz="1400" u="sng" cap="none" strike="noStrike">
              <a:solidFill>
                <a:schemeClr val="dk1"/>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400"/>
              <a:buFont typeface="Arial"/>
              <a:buNone/>
            </a:pPr>
            <a:r>
              <a:rPr b="0" i="0" lang="en-GB" sz="1400" u="none" cap="none" strike="noStrike">
                <a:solidFill>
                  <a:schemeClr val="dk1"/>
                </a:solidFill>
                <a:latin typeface="Arial"/>
                <a:ea typeface="Arial"/>
                <a:cs typeface="Arial"/>
                <a:sym typeface="Arial"/>
              </a:rPr>
              <a:t>   </a:t>
            </a:r>
            <a:endParaRPr b="0" i="0" sz="1400" u="none" cap="none" strike="noStrike">
              <a:solidFill>
                <a:schemeClr val="dk1"/>
              </a:solidFill>
              <a:latin typeface="Arial"/>
              <a:ea typeface="Arial"/>
              <a:cs typeface="Arial"/>
              <a:sym typeface="Arial"/>
            </a:endParaRPr>
          </a:p>
        </p:txBody>
      </p:sp>
      <p:sp>
        <p:nvSpPr>
          <p:cNvPr id="91" name="Google Shape;91;p13"/>
          <p:cNvSpPr txBox="1"/>
          <p:nvPr/>
        </p:nvSpPr>
        <p:spPr>
          <a:xfrm>
            <a:off x="9192638" y="3573633"/>
            <a:ext cx="184731"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92" name="Google Shape;92;p13"/>
          <p:cNvSpPr txBox="1"/>
          <p:nvPr/>
        </p:nvSpPr>
        <p:spPr>
          <a:xfrm>
            <a:off x="69099" y="1308973"/>
            <a:ext cx="4215513" cy="92333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000"/>
              <a:buFont typeface="Arial"/>
              <a:buNone/>
            </a:pPr>
            <a:r>
              <a:rPr b="1" i="0" lang="en-GB" sz="1000" u="none" cap="none" strike="noStrike">
                <a:solidFill>
                  <a:schemeClr val="dk1"/>
                </a:solidFill>
                <a:latin typeface="Arial Narrow"/>
                <a:ea typeface="Arial Narrow"/>
                <a:cs typeface="Arial Narrow"/>
                <a:sym typeface="Arial Narrow"/>
              </a:rPr>
              <a:t>		        </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Arial Narrow"/>
              <a:ea typeface="Arial Narrow"/>
              <a:cs typeface="Arial Narrow"/>
              <a:sym typeface="Arial Narrow"/>
            </a:endParaRPr>
          </a:p>
          <a:p>
            <a:pPr indent="0" lvl="0" marL="0" marR="0" rtl="0" algn="just">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Arial Narrow"/>
              <a:ea typeface="Arial Narrow"/>
              <a:cs typeface="Arial Narrow"/>
              <a:sym typeface="Arial Narrow"/>
            </a:endParaRPr>
          </a:p>
          <a:p>
            <a:pPr indent="0" lvl="0" marL="0" marR="0" rtl="0" algn="just">
              <a:lnSpc>
                <a:spcPct val="100000"/>
              </a:lnSpc>
              <a:spcBef>
                <a:spcPts val="0"/>
              </a:spcBef>
              <a:spcAft>
                <a:spcPts val="0"/>
              </a:spcAft>
              <a:buClr>
                <a:srgbClr val="000000"/>
              </a:buClr>
              <a:buSzPts val="1000"/>
              <a:buFont typeface="Arial"/>
              <a:buNone/>
            </a:pPr>
            <a:r>
              <a:t/>
            </a:r>
            <a:endParaRPr b="1" i="0" sz="1000" u="none" cap="none" strike="noStrike">
              <a:solidFill>
                <a:schemeClr val="dk1"/>
              </a:solidFill>
              <a:latin typeface="Arial Narrow"/>
              <a:ea typeface="Arial Narrow"/>
              <a:cs typeface="Arial Narrow"/>
              <a:sym typeface="Arial Narrow"/>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dk1"/>
              </a:solidFill>
              <a:latin typeface="Arial"/>
              <a:ea typeface="Arial"/>
              <a:cs typeface="Arial"/>
              <a:sym typeface="Arial"/>
            </a:endParaRPr>
          </a:p>
        </p:txBody>
      </p:sp>
      <p:sp>
        <p:nvSpPr>
          <p:cNvPr id="93" name="Google Shape;93;p13"/>
          <p:cNvSpPr txBox="1"/>
          <p:nvPr/>
        </p:nvSpPr>
        <p:spPr>
          <a:xfrm>
            <a:off x="-11" y="4639656"/>
            <a:ext cx="7017000" cy="4464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800"/>
              <a:buFont typeface="Arial"/>
              <a:buNone/>
            </a:pPr>
            <a:r>
              <a:t/>
            </a:r>
            <a:endParaRPr b="0" i="0" sz="8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rgbClr val="000000"/>
              </a:buClr>
              <a:buSzPts val="1500"/>
              <a:buFont typeface="Arial"/>
              <a:buNone/>
            </a:pPr>
            <a:r>
              <a:rPr b="0" i="0" lang="en-GB" sz="1500" u="none" cap="none" strike="noStrike">
                <a:solidFill>
                  <a:schemeClr val="dk1"/>
                </a:solidFill>
                <a:latin typeface="Arial"/>
                <a:ea typeface="Arial"/>
                <a:cs typeface="Arial"/>
                <a:sym typeface="Arial"/>
              </a:rPr>
              <a:t>	</a:t>
            </a:r>
            <a:endParaRPr b="0" i="0" sz="1800" u="none" cap="none" strike="noStrike">
              <a:solidFill>
                <a:schemeClr val="dk1"/>
              </a:solidFill>
              <a:latin typeface="Arial"/>
              <a:ea typeface="Arial"/>
              <a:cs typeface="Arial"/>
              <a:sym typeface="Arial"/>
            </a:endParaRPr>
          </a:p>
        </p:txBody>
      </p:sp>
      <p:sp>
        <p:nvSpPr>
          <p:cNvPr id="94" name="Google Shape;94;p13"/>
          <p:cNvSpPr txBox="1"/>
          <p:nvPr/>
        </p:nvSpPr>
        <p:spPr>
          <a:xfrm>
            <a:off x="4402375" y="1174950"/>
            <a:ext cx="5386800" cy="300000"/>
          </a:xfrm>
          <a:prstGeom prst="rect">
            <a:avLst/>
          </a:prstGeom>
          <a:noFill/>
          <a:ln>
            <a:noFill/>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1400"/>
              <a:buFont typeface="Arial"/>
              <a:buNone/>
            </a:pPr>
            <a:r>
              <a:rPr b="1" lang="en-GB" sz="1500">
                <a:solidFill>
                  <a:schemeClr val="dk1"/>
                </a:solidFill>
              </a:rPr>
              <a:t>                                          </a:t>
            </a:r>
            <a:r>
              <a:rPr b="1" lang="en-GB" sz="1500" u="sng">
                <a:solidFill>
                  <a:schemeClr val="dk1"/>
                </a:solidFill>
              </a:rPr>
              <a:t>Geography</a:t>
            </a:r>
            <a:endParaRPr b="1" sz="1500" u="sng">
              <a:solidFill>
                <a:schemeClr val="dk1"/>
              </a:solidFill>
            </a:endParaRPr>
          </a:p>
          <a:p>
            <a:pPr indent="0" lvl="0" marL="0" marR="0" rtl="0" algn="just">
              <a:lnSpc>
                <a:spcPct val="100000"/>
              </a:lnSpc>
              <a:spcBef>
                <a:spcPts val="0"/>
              </a:spcBef>
              <a:spcAft>
                <a:spcPts val="0"/>
              </a:spcAft>
              <a:buClr>
                <a:srgbClr val="000000"/>
              </a:buClr>
              <a:buSzPts val="1400"/>
              <a:buFont typeface="Arial"/>
              <a:buNone/>
            </a:pPr>
            <a:r>
              <a:t/>
            </a:r>
            <a:endParaRPr b="1" sz="1500" u="sng">
              <a:solidFill>
                <a:schemeClr val="dk1"/>
              </a:solidFill>
            </a:endParaRPr>
          </a:p>
        </p:txBody>
      </p:sp>
      <p:sp>
        <p:nvSpPr>
          <p:cNvPr id="95" name="Google Shape;95;p13"/>
          <p:cNvSpPr txBox="1"/>
          <p:nvPr/>
        </p:nvSpPr>
        <p:spPr>
          <a:xfrm>
            <a:off x="95050" y="1163393"/>
            <a:ext cx="4018200" cy="3231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0"/>
              </a:spcBef>
              <a:spcAft>
                <a:spcPts val="0"/>
              </a:spcAft>
              <a:buClr>
                <a:schemeClr val="dk1"/>
              </a:buClr>
              <a:buSzPts val="1100"/>
              <a:buFont typeface="Arial"/>
              <a:buNone/>
            </a:pPr>
            <a:r>
              <a:t/>
            </a:r>
            <a:endParaRPr sz="1500">
              <a:solidFill>
                <a:schemeClr val="dk1"/>
              </a:solidFill>
            </a:endParaRPr>
          </a:p>
        </p:txBody>
      </p:sp>
      <p:sp>
        <p:nvSpPr>
          <p:cNvPr id="96" name="Google Shape;96;p13"/>
          <p:cNvSpPr/>
          <p:nvPr/>
        </p:nvSpPr>
        <p:spPr>
          <a:xfrm>
            <a:off x="223625" y="70225"/>
            <a:ext cx="4215600" cy="891900"/>
          </a:xfrm>
          <a:prstGeom prst="roundRect">
            <a:avLst>
              <a:gd fmla="val 16667" name="adj"/>
            </a:avLst>
          </a:prstGeom>
          <a:solidFill>
            <a:srgbClr val="FFF2CC"/>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500">
                <a:latin typeface="Calibri"/>
                <a:ea typeface="Calibri"/>
                <a:cs typeface="Calibri"/>
                <a:sym typeface="Calibri"/>
              </a:rPr>
              <a:t>Coasts </a:t>
            </a:r>
            <a:endParaRPr b="1" sz="2500">
              <a:latin typeface="Calibri"/>
              <a:ea typeface="Calibri"/>
              <a:cs typeface="Calibri"/>
              <a:sym typeface="Calibri"/>
            </a:endParaRPr>
          </a:p>
        </p:txBody>
      </p:sp>
      <p:sp>
        <p:nvSpPr>
          <p:cNvPr id="97" name="Google Shape;97;p13"/>
          <p:cNvSpPr/>
          <p:nvPr/>
        </p:nvSpPr>
        <p:spPr>
          <a:xfrm>
            <a:off x="108275" y="1182625"/>
            <a:ext cx="4176300" cy="5414100"/>
          </a:xfrm>
          <a:prstGeom prst="roundRect">
            <a:avLst>
              <a:gd fmla="val 1666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98" name="Google Shape;98;p13"/>
          <p:cNvSpPr txBox="1"/>
          <p:nvPr/>
        </p:nvSpPr>
        <p:spPr>
          <a:xfrm>
            <a:off x="394925" y="1479875"/>
            <a:ext cx="3694500" cy="5064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en-GB">
                <a:solidFill>
                  <a:schemeClr val="dk1"/>
                </a:solidFill>
              </a:rPr>
              <a:t>Dear Parents, ​</a:t>
            </a:r>
            <a:endParaRPr b="1">
              <a:solidFill>
                <a:schemeClr val="dk1"/>
              </a:solidFill>
            </a:endParaRPr>
          </a:p>
          <a:p>
            <a:pPr indent="0" lvl="0" marL="0" rtl="0" algn="l">
              <a:lnSpc>
                <a:spcPct val="115000"/>
              </a:lnSpc>
              <a:spcBef>
                <a:spcPts val="0"/>
              </a:spcBef>
              <a:spcAft>
                <a:spcPts val="0"/>
              </a:spcAft>
              <a:buNone/>
            </a:pPr>
            <a:r>
              <a:rPr b="1" lang="en-GB">
                <a:solidFill>
                  <a:schemeClr val="dk1"/>
                </a:solidFill>
              </a:rPr>
              <a:t>A very big thank you to all parents who got involved with World Book Day, either by creating fabulous costumes or by joining your children to share stories. The children were amazing and everybody enjoyed promoting the love of reading. </a:t>
            </a:r>
            <a:endParaRPr b="1">
              <a:solidFill>
                <a:schemeClr val="dk1"/>
              </a:solidFill>
            </a:endParaRPr>
          </a:p>
          <a:p>
            <a:pPr indent="0" lvl="0" marL="0" rtl="0" algn="l">
              <a:lnSpc>
                <a:spcPct val="115000"/>
              </a:lnSpc>
              <a:spcBef>
                <a:spcPts val="0"/>
              </a:spcBef>
              <a:spcAft>
                <a:spcPts val="0"/>
              </a:spcAft>
              <a:buNone/>
            </a:pPr>
            <a:r>
              <a:rPr b="1" lang="en-GB">
                <a:solidFill>
                  <a:schemeClr val="dk1"/>
                </a:solidFill>
              </a:rPr>
              <a:t>As  we   enter  the  final  term at South Farnborough Infant  school, we look at how far the children have come and  also fine tune their preparations ready for  their transition to Junior school.</a:t>
            </a:r>
            <a:endParaRPr b="1">
              <a:solidFill>
                <a:schemeClr val="dk1"/>
              </a:solidFill>
            </a:endParaRPr>
          </a:p>
          <a:p>
            <a:pPr indent="0" lvl="0" marL="0" rtl="0" algn="l">
              <a:lnSpc>
                <a:spcPct val="115000"/>
              </a:lnSpc>
              <a:spcBef>
                <a:spcPts val="0"/>
              </a:spcBef>
              <a:spcAft>
                <a:spcPts val="0"/>
              </a:spcAft>
              <a:buNone/>
            </a:pPr>
            <a:r>
              <a:rPr b="1" lang="en-GB">
                <a:solidFill>
                  <a:schemeClr val="dk1"/>
                </a:solidFill>
              </a:rPr>
              <a:t>Please  support your child at  home by reading every day. This could be their reading book, school library book or a book from home. The more exposure to different texts, the better!</a:t>
            </a:r>
            <a:endParaRPr b="1">
              <a:solidFill>
                <a:schemeClr val="dk1"/>
              </a:solidFill>
            </a:endParaRPr>
          </a:p>
          <a:p>
            <a:pPr indent="0" lvl="0" marL="0" rtl="0" algn="l">
              <a:lnSpc>
                <a:spcPct val="115000"/>
              </a:lnSpc>
              <a:spcBef>
                <a:spcPts val="0"/>
              </a:spcBef>
              <a:spcAft>
                <a:spcPts val="0"/>
              </a:spcAft>
              <a:buClr>
                <a:schemeClr val="dk1"/>
              </a:buClr>
              <a:buSzPts val="1100"/>
              <a:buFont typeface="Arial"/>
              <a:buNone/>
            </a:pPr>
            <a:r>
              <a:rPr b="1" lang="en-GB">
                <a:solidFill>
                  <a:schemeClr val="dk1"/>
                </a:solidFill>
              </a:rPr>
              <a:t>Thank you  for your ongoing support</a:t>
            </a:r>
            <a:endParaRPr b="1">
              <a:solidFill>
                <a:schemeClr val="dk1"/>
              </a:solidFill>
            </a:endParaRPr>
          </a:p>
          <a:p>
            <a:pPr indent="0" lvl="0" marL="0" rtl="0" algn="l">
              <a:lnSpc>
                <a:spcPct val="115000"/>
              </a:lnSpc>
              <a:spcBef>
                <a:spcPts val="0"/>
              </a:spcBef>
              <a:spcAft>
                <a:spcPts val="0"/>
              </a:spcAft>
              <a:buClr>
                <a:schemeClr val="dk1"/>
              </a:buClr>
              <a:buSzPts val="1100"/>
              <a:buFont typeface="Arial"/>
              <a:buNone/>
            </a:pPr>
            <a:r>
              <a:rPr b="1" lang="en-GB">
                <a:solidFill>
                  <a:schemeClr val="dk1"/>
                </a:solidFill>
              </a:rPr>
              <a:t>The Year 2 team.</a:t>
            </a:r>
            <a:endParaRPr b="1" sz="2700">
              <a:solidFill>
                <a:schemeClr val="dk1"/>
              </a:solidFill>
              <a:latin typeface="Calibri"/>
              <a:ea typeface="Calibri"/>
              <a:cs typeface="Calibri"/>
              <a:sym typeface="Calibri"/>
            </a:endParaRPr>
          </a:p>
        </p:txBody>
      </p:sp>
      <p:pic>
        <p:nvPicPr>
          <p:cNvPr id="99" name="Google Shape;99;p13"/>
          <p:cNvPicPr preferRelativeResize="0"/>
          <p:nvPr/>
        </p:nvPicPr>
        <p:blipFill rotWithShape="1">
          <a:blip r:embed="rId3">
            <a:alphaModFix/>
          </a:blip>
          <a:srcRect b="14930" l="62653" r="13083" t="21266"/>
          <a:stretch/>
        </p:blipFill>
        <p:spPr>
          <a:xfrm>
            <a:off x="5905925" y="0"/>
            <a:ext cx="2733774" cy="1018100"/>
          </a:xfrm>
          <a:prstGeom prst="rect">
            <a:avLst/>
          </a:prstGeom>
          <a:noFill/>
          <a:ln cap="flat" cmpd="sng" w="19050">
            <a:solidFill>
              <a:srgbClr val="000000"/>
            </a:solidFill>
            <a:prstDash val="solid"/>
            <a:round/>
            <a:headEnd len="sm" w="sm" type="none"/>
            <a:tailEnd len="sm" w="sm" type="none"/>
          </a:ln>
        </p:spPr>
      </p:pic>
      <p:pic>
        <p:nvPicPr>
          <p:cNvPr id="100" name="Google Shape;100;p13"/>
          <p:cNvPicPr preferRelativeResize="0"/>
          <p:nvPr/>
        </p:nvPicPr>
        <p:blipFill>
          <a:blip r:embed="rId4">
            <a:alphaModFix/>
          </a:blip>
          <a:stretch>
            <a:fillRect/>
          </a:stretch>
        </p:blipFill>
        <p:spPr>
          <a:xfrm>
            <a:off x="394925" y="126303"/>
            <a:ext cx="1221256" cy="779725"/>
          </a:xfrm>
          <a:prstGeom prst="rect">
            <a:avLst/>
          </a:prstGeom>
          <a:solidFill>
            <a:srgbClr val="FFF2CC"/>
          </a:solidFill>
          <a:ln>
            <a:noFill/>
          </a:ln>
        </p:spPr>
      </p:pic>
      <p:pic>
        <p:nvPicPr>
          <p:cNvPr id="101" name="Google Shape;101;p13"/>
          <p:cNvPicPr preferRelativeResize="0"/>
          <p:nvPr/>
        </p:nvPicPr>
        <p:blipFill>
          <a:blip r:embed="rId5">
            <a:alphaModFix/>
          </a:blip>
          <a:stretch>
            <a:fillRect/>
          </a:stretch>
        </p:blipFill>
        <p:spPr>
          <a:xfrm>
            <a:off x="2889974" y="126299"/>
            <a:ext cx="1405367" cy="779725"/>
          </a:xfrm>
          <a:prstGeom prst="rect">
            <a:avLst/>
          </a:prstGeom>
          <a:solidFill>
            <a:srgbClr val="FFF2CC"/>
          </a:solidFill>
          <a:ln>
            <a:noFill/>
          </a:ln>
        </p:spPr>
      </p:pic>
      <p:pic>
        <p:nvPicPr>
          <p:cNvPr id="102" name="Google Shape;102;p13"/>
          <p:cNvPicPr preferRelativeResize="0"/>
          <p:nvPr/>
        </p:nvPicPr>
        <p:blipFill>
          <a:blip r:embed="rId4">
            <a:alphaModFix/>
          </a:blip>
          <a:stretch>
            <a:fillRect/>
          </a:stretch>
        </p:blipFill>
        <p:spPr>
          <a:xfrm>
            <a:off x="4953000" y="4048450"/>
            <a:ext cx="1589200" cy="1079225"/>
          </a:xfrm>
          <a:prstGeom prst="rect">
            <a:avLst/>
          </a:prstGeom>
          <a:solidFill>
            <a:srgbClr val="FFF2CC"/>
          </a:solidFill>
          <a:ln>
            <a:noFill/>
          </a:ln>
        </p:spPr>
      </p:pic>
      <p:pic>
        <p:nvPicPr>
          <p:cNvPr id="103" name="Google Shape;103;p13"/>
          <p:cNvPicPr preferRelativeResize="0"/>
          <p:nvPr/>
        </p:nvPicPr>
        <p:blipFill>
          <a:blip r:embed="rId5">
            <a:alphaModFix/>
          </a:blip>
          <a:stretch>
            <a:fillRect/>
          </a:stretch>
        </p:blipFill>
        <p:spPr>
          <a:xfrm>
            <a:off x="7095900" y="4054600"/>
            <a:ext cx="1791225" cy="1134850"/>
          </a:xfrm>
          <a:prstGeom prst="rect">
            <a:avLst/>
          </a:prstGeom>
          <a:solidFill>
            <a:srgbClr val="FFF2CC"/>
          </a:solid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8" name="Shape 108"/>
        <p:cNvGrpSpPr/>
        <p:nvPr/>
      </p:nvGrpSpPr>
      <p:grpSpPr>
        <a:xfrm>
          <a:off x="0" y="0"/>
          <a:ext cx="0" cy="0"/>
          <a:chOff x="0" y="0"/>
          <a:chExt cx="0" cy="0"/>
        </a:xfrm>
      </p:grpSpPr>
      <p:sp>
        <p:nvSpPr>
          <p:cNvPr id="109" name="Google Shape;109;p14"/>
          <p:cNvSpPr/>
          <p:nvPr/>
        </p:nvSpPr>
        <p:spPr>
          <a:xfrm>
            <a:off x="5846975" y="216825"/>
            <a:ext cx="3030300" cy="1531800"/>
          </a:xfrm>
          <a:prstGeom prst="roundRect">
            <a:avLst>
              <a:gd fmla="val 16667" name="adj"/>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110" name="Google Shape;110;p14"/>
          <p:cNvSpPr txBox="1"/>
          <p:nvPr/>
        </p:nvSpPr>
        <p:spPr>
          <a:xfrm>
            <a:off x="451825" y="4707375"/>
            <a:ext cx="3006600" cy="1595400"/>
          </a:xfrm>
          <a:prstGeom prst="rect">
            <a:avLst/>
          </a:prstGeom>
          <a:noFill/>
          <a:ln>
            <a:noFill/>
          </a:ln>
        </p:spPr>
        <p:txBody>
          <a:bodyPr anchorCtr="0" anchor="t" bIns="91425" lIns="91425" spcFirstLastPara="1" rIns="91425" wrap="square" tIns="91425">
            <a:noAutofit/>
          </a:bodyPr>
          <a:lstStyle/>
          <a:p>
            <a:pPr indent="-196850" lvl="0" marL="285750" rtl="0" algn="l">
              <a:spcBef>
                <a:spcPts val="0"/>
              </a:spcBef>
              <a:spcAft>
                <a:spcPts val="0"/>
              </a:spcAft>
              <a:buClr>
                <a:schemeClr val="dk1"/>
              </a:buClr>
              <a:buSzPts val="1400"/>
              <a:buFont typeface="Arial"/>
              <a:buNone/>
            </a:pPr>
            <a:r>
              <a:t/>
            </a:r>
            <a:endParaRPr b="1">
              <a:solidFill>
                <a:schemeClr val="dk1"/>
              </a:solidFill>
            </a:endParaRPr>
          </a:p>
          <a:p>
            <a:pPr indent="-196850" lvl="0" marL="285750" rtl="0" algn="ctr">
              <a:spcBef>
                <a:spcPts val="0"/>
              </a:spcBef>
              <a:spcAft>
                <a:spcPts val="0"/>
              </a:spcAft>
              <a:buClr>
                <a:schemeClr val="dk1"/>
              </a:buClr>
              <a:buSzPts val="1400"/>
              <a:buFont typeface="Arial"/>
              <a:buNone/>
            </a:pPr>
            <a:r>
              <a:t/>
            </a:r>
            <a:endParaRPr>
              <a:solidFill>
                <a:schemeClr val="dk1"/>
              </a:solidFill>
            </a:endParaRPr>
          </a:p>
          <a:p>
            <a:pPr indent="0" lvl="0" marL="0" rtl="0" algn="l">
              <a:spcBef>
                <a:spcPts val="0"/>
              </a:spcBef>
              <a:spcAft>
                <a:spcPts val="0"/>
              </a:spcAft>
              <a:buNone/>
            </a:pPr>
            <a:r>
              <a:t/>
            </a:r>
            <a:endParaRPr sz="2800">
              <a:solidFill>
                <a:schemeClr val="dk1"/>
              </a:solidFill>
              <a:latin typeface="Calibri"/>
              <a:ea typeface="Calibri"/>
              <a:cs typeface="Calibri"/>
              <a:sym typeface="Calibri"/>
            </a:endParaRPr>
          </a:p>
        </p:txBody>
      </p:sp>
      <p:pic>
        <p:nvPicPr>
          <p:cNvPr id="111" name="Google Shape;111;p14"/>
          <p:cNvPicPr preferRelativeResize="0"/>
          <p:nvPr/>
        </p:nvPicPr>
        <p:blipFill>
          <a:blip r:embed="rId3">
            <a:alphaModFix/>
          </a:blip>
          <a:stretch>
            <a:fillRect/>
          </a:stretch>
        </p:blipFill>
        <p:spPr>
          <a:xfrm>
            <a:off x="1651899" y="1577394"/>
            <a:ext cx="606455" cy="774300"/>
          </a:xfrm>
          <a:prstGeom prst="rect">
            <a:avLst/>
          </a:prstGeom>
          <a:noFill/>
          <a:ln>
            <a:noFill/>
          </a:ln>
        </p:spPr>
      </p:pic>
      <p:sp>
        <p:nvSpPr>
          <p:cNvPr id="112" name="Google Shape;112;p14"/>
          <p:cNvSpPr/>
          <p:nvPr/>
        </p:nvSpPr>
        <p:spPr>
          <a:xfrm>
            <a:off x="125125" y="0"/>
            <a:ext cx="4491000" cy="2923500"/>
          </a:xfrm>
          <a:prstGeom prst="roundRect">
            <a:avLst>
              <a:gd fmla="val 16667" name="adj"/>
            </a:avLst>
          </a:prstGeom>
          <a:solidFill>
            <a:srgbClr val="B6D7A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t/>
            </a:r>
            <a:endParaRPr b="1" u="sng">
              <a:solidFill>
                <a:schemeClr val="dk1"/>
              </a:solidFill>
            </a:endParaRPr>
          </a:p>
          <a:p>
            <a:pPr indent="0" lvl="0" marL="0" rtl="0" algn="l">
              <a:spcBef>
                <a:spcPts val="0"/>
              </a:spcBef>
              <a:spcAft>
                <a:spcPts val="0"/>
              </a:spcAft>
              <a:buClr>
                <a:schemeClr val="dk1"/>
              </a:buClr>
              <a:buSzPts val="1100"/>
              <a:buFont typeface="Arial"/>
              <a:buNone/>
            </a:pPr>
            <a:r>
              <a:rPr b="1" lang="en-GB">
                <a:solidFill>
                  <a:schemeClr val="dk1"/>
                </a:solidFill>
              </a:rPr>
              <a:t>                  </a:t>
            </a:r>
            <a:r>
              <a:rPr b="1" lang="en-GB" u="sng">
                <a:solidFill>
                  <a:schemeClr val="dk1"/>
                </a:solidFill>
              </a:rPr>
              <a:t>English </a:t>
            </a:r>
            <a:endParaRPr b="1" u="sng">
              <a:solidFill>
                <a:schemeClr val="dk1"/>
              </a:solidFill>
            </a:endParaRPr>
          </a:p>
          <a:p>
            <a:pPr indent="-196850" lvl="0" marL="285750" rtl="0" algn="ctr">
              <a:lnSpc>
                <a:spcPct val="115000"/>
              </a:lnSpc>
              <a:spcBef>
                <a:spcPts val="0"/>
              </a:spcBef>
              <a:spcAft>
                <a:spcPts val="0"/>
              </a:spcAft>
              <a:buNone/>
            </a:pPr>
            <a:r>
              <a:rPr b="1" lang="en-GB">
                <a:solidFill>
                  <a:schemeClr val="dk1"/>
                </a:solidFill>
              </a:rPr>
              <a:t>   We will be focusing on the texts ‘Tidy’ and the book ’The Lion and the Mouse.’Children will  be continuing to gather new vocabulary, work on grammar and use these skills to enhance their own  writing.</a:t>
            </a:r>
            <a:endParaRPr b="1">
              <a:solidFill>
                <a:schemeClr val="dk1"/>
              </a:solidFill>
            </a:endParaRPr>
          </a:p>
          <a:p>
            <a:pPr indent="-196850" lvl="0" marL="285750" rtl="0" algn="ctr">
              <a:lnSpc>
                <a:spcPct val="115000"/>
              </a:lnSpc>
              <a:spcBef>
                <a:spcPts val="0"/>
              </a:spcBef>
              <a:spcAft>
                <a:spcPts val="0"/>
              </a:spcAft>
              <a:buNone/>
            </a:pPr>
            <a:r>
              <a:t/>
            </a:r>
            <a:endParaRPr b="1">
              <a:solidFill>
                <a:schemeClr val="dk1"/>
              </a:solidFill>
            </a:endParaRPr>
          </a:p>
          <a:p>
            <a:pPr indent="-196850" lvl="0" marL="285750" rtl="0" algn="ctr">
              <a:lnSpc>
                <a:spcPct val="115000"/>
              </a:lnSpc>
              <a:spcBef>
                <a:spcPts val="0"/>
              </a:spcBef>
              <a:spcAft>
                <a:spcPts val="0"/>
              </a:spcAft>
              <a:buNone/>
            </a:pPr>
            <a:r>
              <a:t/>
            </a:r>
            <a:endParaRPr b="1">
              <a:solidFill>
                <a:schemeClr val="dk1"/>
              </a:solidFill>
            </a:endParaRPr>
          </a:p>
          <a:p>
            <a:pPr indent="-196850" lvl="0" marL="285750" rtl="0" algn="ctr">
              <a:spcBef>
                <a:spcPts val="0"/>
              </a:spcBef>
              <a:spcAft>
                <a:spcPts val="0"/>
              </a:spcAft>
              <a:buNone/>
            </a:pPr>
            <a:r>
              <a:t/>
            </a:r>
            <a:endParaRPr b="1">
              <a:solidFill>
                <a:schemeClr val="dk1"/>
              </a:solidFill>
            </a:endParaRPr>
          </a:p>
          <a:p>
            <a:pPr indent="-196850" lvl="0" marL="285750" rtl="0" algn="ctr">
              <a:spcBef>
                <a:spcPts val="0"/>
              </a:spcBef>
              <a:spcAft>
                <a:spcPts val="0"/>
              </a:spcAft>
              <a:buNone/>
            </a:pPr>
            <a:r>
              <a:t/>
            </a:r>
            <a:endParaRPr b="1">
              <a:solidFill>
                <a:schemeClr val="dk1"/>
              </a:solidFill>
            </a:endParaRPr>
          </a:p>
          <a:p>
            <a:pPr indent="-196850" lvl="0" marL="285750" rtl="0" algn="ctr">
              <a:spcBef>
                <a:spcPts val="0"/>
              </a:spcBef>
              <a:spcAft>
                <a:spcPts val="0"/>
              </a:spcAft>
              <a:buClr>
                <a:schemeClr val="dk1"/>
              </a:buClr>
              <a:buSzPts val="1400"/>
              <a:buFont typeface="Arial"/>
              <a:buNone/>
            </a:pPr>
            <a:r>
              <a:t/>
            </a:r>
            <a:endParaRPr b="1">
              <a:solidFill>
                <a:schemeClr val="dk1"/>
              </a:solidFill>
            </a:endParaRPr>
          </a:p>
        </p:txBody>
      </p:sp>
      <p:sp>
        <p:nvSpPr>
          <p:cNvPr id="113" name="Google Shape;113;p14"/>
          <p:cNvSpPr/>
          <p:nvPr/>
        </p:nvSpPr>
        <p:spPr>
          <a:xfrm>
            <a:off x="5257100" y="1897700"/>
            <a:ext cx="3890700" cy="2290200"/>
          </a:xfrm>
          <a:prstGeom prst="roundRect">
            <a:avLst>
              <a:gd fmla="val 16667" name="adj"/>
            </a:avLst>
          </a:prstGeom>
          <a:solidFill>
            <a:srgbClr val="FCE5CD"/>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114" name="Google Shape;114;p14"/>
          <p:cNvSpPr/>
          <p:nvPr/>
        </p:nvSpPr>
        <p:spPr>
          <a:xfrm>
            <a:off x="125125" y="3023300"/>
            <a:ext cx="4717200" cy="3711900"/>
          </a:xfrm>
          <a:prstGeom prst="roundRect">
            <a:avLst>
              <a:gd fmla="val 16667" name="adj"/>
            </a:avLst>
          </a:prstGeom>
          <a:solidFill>
            <a:srgbClr val="B6D7A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115" name="Google Shape;115;p14"/>
          <p:cNvSpPr/>
          <p:nvPr/>
        </p:nvSpPr>
        <p:spPr>
          <a:xfrm>
            <a:off x="5002325" y="4489725"/>
            <a:ext cx="4957800" cy="2112300"/>
          </a:xfrm>
          <a:prstGeom prst="roundRect">
            <a:avLst>
              <a:gd fmla="val 16667" name="adj"/>
            </a:avLst>
          </a:prstGeom>
          <a:solidFill>
            <a:srgbClr val="C9DAF8"/>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a:latin typeface="Calibri"/>
              <a:ea typeface="Calibri"/>
              <a:cs typeface="Calibri"/>
              <a:sym typeface="Calibri"/>
            </a:endParaRPr>
          </a:p>
        </p:txBody>
      </p:sp>
      <p:sp>
        <p:nvSpPr>
          <p:cNvPr id="116" name="Google Shape;116;p14"/>
          <p:cNvSpPr txBox="1"/>
          <p:nvPr/>
        </p:nvSpPr>
        <p:spPr>
          <a:xfrm>
            <a:off x="5872050" y="295175"/>
            <a:ext cx="2907000" cy="13530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u="sng">
                <a:solidFill>
                  <a:schemeClr val="dk1"/>
                </a:solidFill>
              </a:rPr>
              <a:t>Maths </a:t>
            </a:r>
            <a:endParaRPr b="1" u="sng">
              <a:solidFill>
                <a:schemeClr val="dk1"/>
              </a:solidFill>
            </a:endParaRPr>
          </a:p>
          <a:p>
            <a:pPr indent="0" lvl="0" marL="0" rtl="0" algn="ctr">
              <a:spcBef>
                <a:spcPts val="0"/>
              </a:spcBef>
              <a:spcAft>
                <a:spcPts val="0"/>
              </a:spcAft>
              <a:buNone/>
            </a:pPr>
            <a:r>
              <a:rPr b="1" lang="en-GB" sz="1300">
                <a:solidFill>
                  <a:schemeClr val="dk1"/>
                </a:solidFill>
              </a:rPr>
              <a:t>Our topics this term are </a:t>
            </a:r>
            <a:endParaRPr b="1" sz="1300">
              <a:solidFill>
                <a:schemeClr val="dk1"/>
              </a:solidFill>
            </a:endParaRPr>
          </a:p>
          <a:p>
            <a:pPr indent="-311150" lvl="0" marL="457200" rtl="0" algn="ctr">
              <a:spcBef>
                <a:spcPts val="0"/>
              </a:spcBef>
              <a:spcAft>
                <a:spcPts val="0"/>
              </a:spcAft>
              <a:buClr>
                <a:schemeClr val="dk1"/>
              </a:buClr>
              <a:buSzPts val="1300"/>
              <a:buChar char="●"/>
            </a:pPr>
            <a:r>
              <a:rPr b="1" lang="en-GB" sz="1300">
                <a:solidFill>
                  <a:schemeClr val="dk1"/>
                </a:solidFill>
              </a:rPr>
              <a:t>Length and height .</a:t>
            </a:r>
            <a:endParaRPr b="1" sz="1300">
              <a:solidFill>
                <a:schemeClr val="dk1"/>
              </a:solidFill>
            </a:endParaRPr>
          </a:p>
          <a:p>
            <a:pPr indent="-311150" lvl="0" marL="457200" rtl="0" algn="ctr">
              <a:spcBef>
                <a:spcPts val="0"/>
              </a:spcBef>
              <a:spcAft>
                <a:spcPts val="0"/>
              </a:spcAft>
              <a:buClr>
                <a:schemeClr val="dk1"/>
              </a:buClr>
              <a:buSzPts val="1300"/>
              <a:buChar char="●"/>
            </a:pPr>
            <a:r>
              <a:rPr b="1" lang="en-GB" sz="1300">
                <a:solidFill>
                  <a:schemeClr val="dk1"/>
                </a:solidFill>
              </a:rPr>
              <a:t>Capacity  mass  and temperature.</a:t>
            </a:r>
            <a:endParaRPr b="1" sz="1300">
              <a:solidFill>
                <a:schemeClr val="dk1"/>
              </a:solidFill>
            </a:endParaRPr>
          </a:p>
          <a:p>
            <a:pPr indent="-311150" lvl="0" marL="457200" rtl="0" algn="ctr">
              <a:spcBef>
                <a:spcPts val="0"/>
              </a:spcBef>
              <a:spcAft>
                <a:spcPts val="0"/>
              </a:spcAft>
              <a:buClr>
                <a:schemeClr val="dk1"/>
              </a:buClr>
              <a:buSzPts val="1300"/>
              <a:buChar char="●"/>
            </a:pPr>
            <a:r>
              <a:rPr b="1" lang="en-GB" sz="1300">
                <a:solidFill>
                  <a:schemeClr val="dk1"/>
                </a:solidFill>
              </a:rPr>
              <a:t>Fractions </a:t>
            </a:r>
            <a:endParaRPr b="1" sz="1300">
              <a:solidFill>
                <a:schemeClr val="dk1"/>
              </a:solidFill>
            </a:endParaRPr>
          </a:p>
          <a:p>
            <a:pPr indent="0" lvl="0" marL="0" rtl="0" algn="l">
              <a:spcBef>
                <a:spcPts val="0"/>
              </a:spcBef>
              <a:spcAft>
                <a:spcPts val="0"/>
              </a:spcAft>
              <a:buNone/>
            </a:pPr>
            <a:r>
              <a:t/>
            </a:r>
            <a:endParaRPr>
              <a:solidFill>
                <a:schemeClr val="dk1"/>
              </a:solidFill>
            </a:endParaRPr>
          </a:p>
        </p:txBody>
      </p:sp>
      <p:sp>
        <p:nvSpPr>
          <p:cNvPr id="117" name="Google Shape;117;p14"/>
          <p:cNvSpPr txBox="1"/>
          <p:nvPr/>
        </p:nvSpPr>
        <p:spPr>
          <a:xfrm>
            <a:off x="451825" y="3469725"/>
            <a:ext cx="4237500" cy="3132300"/>
          </a:xfrm>
          <a:prstGeom prst="rect">
            <a:avLst/>
          </a:prstGeom>
          <a:noFill/>
          <a:ln>
            <a:noFill/>
          </a:ln>
        </p:spPr>
        <p:txBody>
          <a:bodyPr anchorCtr="0" anchor="t" bIns="91425" lIns="91425" spcFirstLastPara="1" rIns="91425" wrap="square" tIns="91425">
            <a:noAutofit/>
          </a:bodyPr>
          <a:lstStyle/>
          <a:p>
            <a:pPr indent="0" lvl="0" marL="0" rtl="0" algn="l">
              <a:lnSpc>
                <a:spcPct val="110000"/>
              </a:lnSpc>
              <a:spcBef>
                <a:spcPts val="1000"/>
              </a:spcBef>
              <a:spcAft>
                <a:spcPts val="0"/>
              </a:spcAft>
              <a:buNone/>
            </a:pPr>
            <a:r>
              <a:t/>
            </a:r>
            <a:endParaRPr b="1" sz="1000">
              <a:solidFill>
                <a:schemeClr val="dk1"/>
              </a:solidFill>
              <a:latin typeface="Comic Sans MS"/>
              <a:ea typeface="Comic Sans MS"/>
              <a:cs typeface="Comic Sans MS"/>
              <a:sym typeface="Comic Sans MS"/>
            </a:endParaRPr>
          </a:p>
        </p:txBody>
      </p:sp>
      <p:sp>
        <p:nvSpPr>
          <p:cNvPr id="118" name="Google Shape;118;p14"/>
          <p:cNvSpPr txBox="1"/>
          <p:nvPr/>
        </p:nvSpPr>
        <p:spPr>
          <a:xfrm>
            <a:off x="5543725" y="2074375"/>
            <a:ext cx="3333600" cy="1804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500" u="sng">
                <a:solidFill>
                  <a:schemeClr val="dk1"/>
                </a:solidFill>
              </a:rPr>
              <a:t>Spellings </a:t>
            </a:r>
            <a:endParaRPr b="1" sz="1500" u="sng">
              <a:solidFill>
                <a:schemeClr val="dk1"/>
              </a:solidFill>
            </a:endParaRPr>
          </a:p>
          <a:p>
            <a:pPr indent="0" lvl="0" marL="0" rtl="0" algn="ctr">
              <a:spcBef>
                <a:spcPts val="0"/>
              </a:spcBef>
              <a:spcAft>
                <a:spcPts val="0"/>
              </a:spcAft>
              <a:buNone/>
            </a:pPr>
            <a:r>
              <a:rPr lang="en-GB" sz="1500">
                <a:solidFill>
                  <a:schemeClr val="dk1"/>
                </a:solidFill>
              </a:rPr>
              <a:t>These  words are  quite tricky. Please  practice  them at home .</a:t>
            </a:r>
            <a:endParaRPr sz="1500">
              <a:solidFill>
                <a:schemeClr val="dk1"/>
              </a:solidFill>
            </a:endParaRPr>
          </a:p>
          <a:p>
            <a:pPr indent="0" lvl="0" marL="0" rtl="0" algn="ctr">
              <a:spcBef>
                <a:spcPts val="0"/>
              </a:spcBef>
              <a:spcAft>
                <a:spcPts val="0"/>
              </a:spcAft>
              <a:buNone/>
            </a:pPr>
            <a:r>
              <a:rPr b="1" lang="en-GB" sz="1500">
                <a:solidFill>
                  <a:schemeClr val="dk1"/>
                </a:solidFill>
              </a:rPr>
              <a:t>Coast</a:t>
            </a:r>
            <a:endParaRPr b="1" sz="1500">
              <a:solidFill>
                <a:schemeClr val="dk1"/>
              </a:solidFill>
            </a:endParaRPr>
          </a:p>
          <a:p>
            <a:pPr indent="0" lvl="0" marL="0" rtl="0" algn="ctr">
              <a:spcBef>
                <a:spcPts val="0"/>
              </a:spcBef>
              <a:spcAft>
                <a:spcPts val="0"/>
              </a:spcAft>
              <a:buNone/>
            </a:pPr>
            <a:r>
              <a:rPr b="1" lang="en-GB" sz="1500">
                <a:solidFill>
                  <a:schemeClr val="dk1"/>
                </a:solidFill>
              </a:rPr>
              <a:t> Shore </a:t>
            </a:r>
            <a:endParaRPr b="1" sz="1500">
              <a:solidFill>
                <a:schemeClr val="dk1"/>
              </a:solidFill>
            </a:endParaRPr>
          </a:p>
          <a:p>
            <a:pPr indent="0" lvl="0" marL="0" rtl="0" algn="ctr">
              <a:spcBef>
                <a:spcPts val="0"/>
              </a:spcBef>
              <a:spcAft>
                <a:spcPts val="0"/>
              </a:spcAft>
              <a:buNone/>
            </a:pPr>
            <a:r>
              <a:rPr b="1" lang="en-GB" sz="1500">
                <a:solidFill>
                  <a:schemeClr val="dk1"/>
                </a:solidFill>
              </a:rPr>
              <a:t>Harbour</a:t>
            </a:r>
            <a:endParaRPr b="1" sz="1500">
              <a:solidFill>
                <a:schemeClr val="dk1"/>
              </a:solidFill>
            </a:endParaRPr>
          </a:p>
          <a:p>
            <a:pPr indent="0" lvl="0" marL="0" rtl="0" algn="ctr">
              <a:spcBef>
                <a:spcPts val="0"/>
              </a:spcBef>
              <a:spcAft>
                <a:spcPts val="0"/>
              </a:spcAft>
              <a:buNone/>
            </a:pPr>
            <a:r>
              <a:rPr b="1" lang="en-GB" sz="1500">
                <a:solidFill>
                  <a:schemeClr val="dk1"/>
                </a:solidFill>
              </a:rPr>
              <a:t>people</a:t>
            </a:r>
            <a:endParaRPr b="1" sz="1500">
              <a:solidFill>
                <a:schemeClr val="dk1"/>
              </a:solidFill>
            </a:endParaRPr>
          </a:p>
        </p:txBody>
      </p:sp>
      <p:pic>
        <p:nvPicPr>
          <p:cNvPr id="119" name="Google Shape;119;p14"/>
          <p:cNvPicPr preferRelativeResize="0"/>
          <p:nvPr/>
        </p:nvPicPr>
        <p:blipFill>
          <a:blip r:embed="rId4">
            <a:alphaModFix/>
          </a:blip>
          <a:stretch>
            <a:fillRect/>
          </a:stretch>
        </p:blipFill>
        <p:spPr>
          <a:xfrm>
            <a:off x="8776075" y="201600"/>
            <a:ext cx="817525" cy="702675"/>
          </a:xfrm>
          <a:prstGeom prst="rect">
            <a:avLst/>
          </a:prstGeom>
          <a:noFill/>
          <a:ln>
            <a:noFill/>
          </a:ln>
        </p:spPr>
      </p:pic>
      <p:pic>
        <p:nvPicPr>
          <p:cNvPr id="120" name="Google Shape;120;p14"/>
          <p:cNvPicPr preferRelativeResize="0"/>
          <p:nvPr/>
        </p:nvPicPr>
        <p:blipFill>
          <a:blip r:embed="rId5">
            <a:alphaModFix/>
          </a:blip>
          <a:stretch>
            <a:fillRect/>
          </a:stretch>
        </p:blipFill>
        <p:spPr>
          <a:xfrm>
            <a:off x="7864400" y="3023300"/>
            <a:ext cx="774300" cy="774300"/>
          </a:xfrm>
          <a:prstGeom prst="rect">
            <a:avLst/>
          </a:prstGeom>
          <a:noFill/>
          <a:ln>
            <a:noFill/>
          </a:ln>
        </p:spPr>
      </p:pic>
      <p:sp>
        <p:nvSpPr>
          <p:cNvPr id="121" name="Google Shape;121;p14"/>
          <p:cNvSpPr txBox="1"/>
          <p:nvPr/>
        </p:nvSpPr>
        <p:spPr>
          <a:xfrm>
            <a:off x="5076625" y="4643475"/>
            <a:ext cx="4883400" cy="2112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500" u="sng">
                <a:solidFill>
                  <a:schemeClr val="dk1"/>
                </a:solidFill>
                <a:latin typeface="Calibri"/>
                <a:ea typeface="Calibri"/>
                <a:cs typeface="Calibri"/>
                <a:sym typeface="Calibri"/>
              </a:rPr>
              <a:t>Website</a:t>
            </a:r>
            <a:endParaRPr b="1" sz="1500" u="sng">
              <a:solidFill>
                <a:schemeClr val="dk1"/>
              </a:solidFill>
              <a:latin typeface="Calibri"/>
              <a:ea typeface="Calibri"/>
              <a:cs typeface="Calibri"/>
              <a:sym typeface="Calibri"/>
            </a:endParaRPr>
          </a:p>
          <a:p>
            <a:pPr indent="0" lvl="0" marL="0" rtl="0" algn="l">
              <a:spcBef>
                <a:spcPts val="0"/>
              </a:spcBef>
              <a:spcAft>
                <a:spcPts val="0"/>
              </a:spcAft>
              <a:buNone/>
            </a:pPr>
            <a:r>
              <a:rPr lang="en-GB" sz="1500">
                <a:solidFill>
                  <a:schemeClr val="dk1"/>
                </a:solidFill>
                <a:latin typeface="Calibri"/>
                <a:ea typeface="Calibri"/>
                <a:cs typeface="Calibri"/>
                <a:sym typeface="Calibri"/>
              </a:rPr>
              <a:t>Please  check out our website and in </a:t>
            </a:r>
            <a:r>
              <a:rPr lang="en-GB" sz="1500">
                <a:solidFill>
                  <a:schemeClr val="dk1"/>
                </a:solidFill>
                <a:latin typeface="Calibri"/>
                <a:ea typeface="Calibri"/>
                <a:cs typeface="Calibri"/>
                <a:sym typeface="Calibri"/>
              </a:rPr>
              <a:t>particular</a:t>
            </a:r>
            <a:r>
              <a:rPr lang="en-GB" sz="1500">
                <a:solidFill>
                  <a:schemeClr val="dk1"/>
                </a:solidFill>
                <a:latin typeface="Calibri"/>
                <a:ea typeface="Calibri"/>
                <a:cs typeface="Calibri"/>
                <a:sym typeface="Calibri"/>
              </a:rPr>
              <a:t> the  school news section. This showcases the learning  we  have been  doing  and links  to  </a:t>
            </a:r>
            <a:r>
              <a:rPr lang="en-GB" sz="1500">
                <a:solidFill>
                  <a:schemeClr val="dk1"/>
                </a:solidFill>
                <a:latin typeface="Calibri"/>
                <a:ea typeface="Calibri"/>
                <a:cs typeface="Calibri"/>
                <a:sym typeface="Calibri"/>
              </a:rPr>
              <a:t>activities</a:t>
            </a:r>
            <a:r>
              <a:rPr lang="en-GB" sz="1500">
                <a:solidFill>
                  <a:schemeClr val="dk1"/>
                </a:solidFill>
                <a:latin typeface="Calibri"/>
                <a:ea typeface="Calibri"/>
                <a:cs typeface="Calibri"/>
                <a:sym typeface="Calibri"/>
              </a:rPr>
              <a:t> for different subjects</a:t>
            </a:r>
            <a:r>
              <a:rPr lang="en-GB">
                <a:solidFill>
                  <a:schemeClr val="dk1"/>
                </a:solidFill>
                <a:latin typeface="Calibri"/>
                <a:ea typeface="Calibri"/>
                <a:cs typeface="Calibri"/>
                <a:sym typeface="Calibri"/>
              </a:rPr>
              <a:t> </a:t>
            </a:r>
            <a:endParaRPr>
              <a:solidFill>
                <a:schemeClr val="dk1"/>
              </a:solidFill>
              <a:latin typeface="Calibri"/>
              <a:ea typeface="Calibri"/>
              <a:cs typeface="Calibri"/>
              <a:sym typeface="Calibri"/>
            </a:endParaRPr>
          </a:p>
          <a:p>
            <a:pPr indent="0" lvl="0" marL="0" rtl="0" algn="l">
              <a:spcBef>
                <a:spcPts val="0"/>
              </a:spcBef>
              <a:spcAft>
                <a:spcPts val="0"/>
              </a:spcAft>
              <a:buNone/>
            </a:pPr>
            <a:r>
              <a:t/>
            </a:r>
            <a:endParaRPr b="1" u="sng">
              <a:solidFill>
                <a:schemeClr val="dk1"/>
              </a:solidFill>
              <a:latin typeface="Calibri"/>
              <a:ea typeface="Calibri"/>
              <a:cs typeface="Calibri"/>
              <a:sym typeface="Calibri"/>
            </a:endParaRPr>
          </a:p>
          <a:p>
            <a:pPr indent="0" lvl="0" marL="0" rtl="0" algn="l">
              <a:spcBef>
                <a:spcPts val="0"/>
              </a:spcBef>
              <a:spcAft>
                <a:spcPts val="0"/>
              </a:spcAft>
              <a:buNone/>
            </a:pPr>
            <a:r>
              <a:rPr lang="en-GB" u="sng">
                <a:solidFill>
                  <a:schemeClr val="dk1"/>
                </a:solidFill>
                <a:hlinkClick r:id="rId6">
                  <a:extLst>
                    <a:ext uri="{A12FA001-AC4F-418D-AE19-62706E023703}">
                      <ahyp:hlinkClr val="tx"/>
                    </a:ext>
                  </a:extLst>
                </a:hlinkClick>
              </a:rPr>
              <a:t>https://www.southfarnborough-inf.hants.sch.uk/school-news</a:t>
            </a:r>
            <a:r>
              <a:rPr lang="en-GB">
                <a:solidFill>
                  <a:schemeClr val="dk1"/>
                </a:solidFill>
                <a:highlight>
                  <a:srgbClr val="FFFFFF"/>
                </a:highlight>
              </a:rPr>
              <a:t> </a:t>
            </a:r>
            <a:endParaRPr b="1" sz="1600" u="sng">
              <a:solidFill>
                <a:schemeClr val="dk1"/>
              </a:solidFill>
              <a:latin typeface="Calibri"/>
              <a:ea typeface="Calibri"/>
              <a:cs typeface="Calibri"/>
              <a:sym typeface="Calibri"/>
            </a:endParaRPr>
          </a:p>
        </p:txBody>
      </p:sp>
      <p:pic>
        <p:nvPicPr>
          <p:cNvPr id="122" name="Google Shape;122;p14"/>
          <p:cNvPicPr preferRelativeResize="0"/>
          <p:nvPr/>
        </p:nvPicPr>
        <p:blipFill>
          <a:blip r:embed="rId7">
            <a:alphaModFix/>
          </a:blip>
          <a:stretch>
            <a:fillRect/>
          </a:stretch>
        </p:blipFill>
        <p:spPr>
          <a:xfrm>
            <a:off x="451825" y="1748625"/>
            <a:ext cx="886450" cy="991625"/>
          </a:xfrm>
          <a:prstGeom prst="rect">
            <a:avLst/>
          </a:prstGeom>
          <a:noFill/>
          <a:ln>
            <a:noFill/>
          </a:ln>
        </p:spPr>
      </p:pic>
      <p:sp>
        <p:nvSpPr>
          <p:cNvPr id="123" name="Google Shape;123;p14"/>
          <p:cNvSpPr txBox="1"/>
          <p:nvPr/>
        </p:nvSpPr>
        <p:spPr>
          <a:xfrm>
            <a:off x="631875" y="1910450"/>
            <a:ext cx="3000000" cy="300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GB"/>
              <a:t> </a:t>
            </a:r>
            <a:endParaRPr/>
          </a:p>
        </p:txBody>
      </p:sp>
      <p:pic>
        <p:nvPicPr>
          <p:cNvPr id="124" name="Google Shape;124;p14"/>
          <p:cNvPicPr preferRelativeResize="0"/>
          <p:nvPr/>
        </p:nvPicPr>
        <p:blipFill>
          <a:blip r:embed="rId8">
            <a:alphaModFix/>
          </a:blip>
          <a:stretch>
            <a:fillRect/>
          </a:stretch>
        </p:blipFill>
        <p:spPr>
          <a:xfrm>
            <a:off x="2789087" y="1748625"/>
            <a:ext cx="1188311" cy="991625"/>
          </a:xfrm>
          <a:prstGeom prst="rect">
            <a:avLst/>
          </a:prstGeom>
          <a:noFill/>
          <a:ln>
            <a:noFill/>
          </a:ln>
        </p:spPr>
      </p:pic>
      <p:sp>
        <p:nvSpPr>
          <p:cNvPr id="125" name="Google Shape;125;p14"/>
          <p:cNvSpPr txBox="1"/>
          <p:nvPr/>
        </p:nvSpPr>
        <p:spPr>
          <a:xfrm>
            <a:off x="2789063" y="1365275"/>
            <a:ext cx="3000000" cy="300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GB"/>
              <a:t> </a:t>
            </a:r>
            <a:endParaRPr/>
          </a:p>
        </p:txBody>
      </p:sp>
      <p:sp>
        <p:nvSpPr>
          <p:cNvPr id="126" name="Google Shape;126;p14"/>
          <p:cNvSpPr txBox="1"/>
          <p:nvPr/>
        </p:nvSpPr>
        <p:spPr>
          <a:xfrm>
            <a:off x="125575" y="3304100"/>
            <a:ext cx="4491000" cy="3553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u="sng">
                <a:solidFill>
                  <a:schemeClr val="dk1"/>
                </a:solidFill>
                <a:latin typeface="Calibri"/>
                <a:ea typeface="Calibri"/>
                <a:cs typeface="Calibri"/>
                <a:sym typeface="Calibri"/>
              </a:rPr>
              <a:t>Geography   vocabulary</a:t>
            </a:r>
            <a:endParaRPr b="1" u="sng">
              <a:solidFill>
                <a:schemeClr val="dk1"/>
              </a:solidFill>
              <a:latin typeface="Calibri"/>
              <a:ea typeface="Calibri"/>
              <a:cs typeface="Calibri"/>
              <a:sym typeface="Calibri"/>
            </a:endParaRPr>
          </a:p>
          <a:p>
            <a:pPr indent="-311150" lvl="0" marL="457200" rtl="0" algn="l">
              <a:lnSpc>
                <a:spcPct val="150000"/>
              </a:lnSpc>
              <a:spcBef>
                <a:spcPts val="900"/>
              </a:spcBef>
              <a:spcAft>
                <a:spcPts val="0"/>
              </a:spcAft>
              <a:buClr>
                <a:srgbClr val="0A0A0A"/>
              </a:buClr>
              <a:buSzPts val="1300"/>
              <a:buFont typeface="Arial"/>
              <a:buChar char="●"/>
            </a:pPr>
            <a:r>
              <a:rPr b="1" lang="en-GB" sz="1300" u="sng">
                <a:solidFill>
                  <a:schemeClr val="hlink"/>
                </a:solidFill>
                <a:hlinkClick r:id="rId9"/>
              </a:rPr>
              <a:t>Beach</a:t>
            </a:r>
            <a:r>
              <a:rPr b="1" lang="en-GB" sz="1300" u="sng">
                <a:solidFill>
                  <a:srgbClr val="0A0A0A"/>
                </a:solidFill>
              </a:rPr>
              <a:t>: </a:t>
            </a:r>
            <a:r>
              <a:rPr b="1" lang="en-GB" sz="1300">
                <a:solidFill>
                  <a:srgbClr val="0A0A0A"/>
                </a:solidFill>
              </a:rPr>
              <a:t>A shore covered in sand or pebbles.</a:t>
            </a:r>
            <a:endParaRPr b="1" sz="1300">
              <a:solidFill>
                <a:srgbClr val="0A0A0A"/>
              </a:solidFill>
            </a:endParaRPr>
          </a:p>
          <a:p>
            <a:pPr indent="-311150" lvl="0" marL="457200" rtl="0" algn="l">
              <a:lnSpc>
                <a:spcPct val="150000"/>
              </a:lnSpc>
              <a:spcBef>
                <a:spcPts val="0"/>
              </a:spcBef>
              <a:spcAft>
                <a:spcPts val="0"/>
              </a:spcAft>
              <a:buClr>
                <a:srgbClr val="0A0A0A"/>
              </a:buClr>
              <a:buSzPts val="1300"/>
              <a:buFont typeface="Arial"/>
              <a:buChar char="●"/>
            </a:pPr>
            <a:r>
              <a:rPr b="1" lang="en-GB" sz="1300" u="sng">
                <a:solidFill>
                  <a:schemeClr val="hlink"/>
                </a:solidFill>
                <a:hlinkClick r:id="rId10"/>
              </a:rPr>
              <a:t>Cliff</a:t>
            </a:r>
            <a:r>
              <a:rPr b="1" lang="en-GB" sz="1300" u="sng">
                <a:solidFill>
                  <a:srgbClr val="0A0A0A"/>
                </a:solidFill>
              </a:rPr>
              <a:t>: </a:t>
            </a:r>
            <a:r>
              <a:rPr b="1" lang="en-GB" sz="1300">
                <a:solidFill>
                  <a:srgbClr val="0A0A0A"/>
                </a:solidFill>
              </a:rPr>
              <a:t>A high, steep, vertical rock face.</a:t>
            </a:r>
            <a:endParaRPr b="1" sz="1300">
              <a:solidFill>
                <a:srgbClr val="0A0A0A"/>
              </a:solidFill>
            </a:endParaRPr>
          </a:p>
          <a:p>
            <a:pPr indent="-311150" lvl="0" marL="457200" rtl="0" algn="l">
              <a:lnSpc>
                <a:spcPct val="150000"/>
              </a:lnSpc>
              <a:spcBef>
                <a:spcPts val="0"/>
              </a:spcBef>
              <a:spcAft>
                <a:spcPts val="0"/>
              </a:spcAft>
              <a:buClr>
                <a:srgbClr val="0A0A0A"/>
              </a:buClr>
              <a:buSzPts val="1300"/>
              <a:buFont typeface="Arial"/>
              <a:buChar char="●"/>
            </a:pPr>
            <a:r>
              <a:rPr b="1" lang="en-GB" sz="1300" u="sng">
                <a:solidFill>
                  <a:schemeClr val="hlink"/>
                </a:solidFill>
                <a:hlinkClick r:id="rId11"/>
              </a:rPr>
              <a:t>Coastline</a:t>
            </a:r>
            <a:r>
              <a:rPr b="1" lang="en-GB" sz="1300" u="sng">
                <a:solidFill>
                  <a:srgbClr val="0A0A0A"/>
                </a:solidFill>
              </a:rPr>
              <a:t>: </a:t>
            </a:r>
            <a:r>
              <a:rPr b="1" lang="en-GB" sz="1300">
                <a:solidFill>
                  <a:srgbClr val="0A0A0A"/>
                </a:solidFill>
              </a:rPr>
              <a:t>The outline or shape of the coast.</a:t>
            </a:r>
            <a:endParaRPr b="1" sz="1300">
              <a:solidFill>
                <a:srgbClr val="0A0A0A"/>
              </a:solidFill>
            </a:endParaRPr>
          </a:p>
          <a:p>
            <a:pPr indent="-311150" lvl="0" marL="457200" rtl="0" algn="l">
              <a:lnSpc>
                <a:spcPct val="150000"/>
              </a:lnSpc>
              <a:spcBef>
                <a:spcPts val="0"/>
              </a:spcBef>
              <a:spcAft>
                <a:spcPts val="0"/>
              </a:spcAft>
              <a:buClr>
                <a:srgbClr val="0A0A0A"/>
              </a:buClr>
              <a:buSzPts val="1300"/>
              <a:buFont typeface="Arial"/>
              <a:buChar char="●"/>
            </a:pPr>
            <a:r>
              <a:rPr b="1" lang="en-GB" sz="1300" u="sng">
                <a:solidFill>
                  <a:schemeClr val="hlink"/>
                </a:solidFill>
                <a:hlinkClick r:id="rId12"/>
              </a:rPr>
              <a:t>Sea/Ocean</a:t>
            </a:r>
            <a:r>
              <a:rPr b="1" lang="en-GB" sz="1300" u="sng">
                <a:solidFill>
                  <a:srgbClr val="0A0A0A"/>
                </a:solidFill>
              </a:rPr>
              <a:t>: </a:t>
            </a:r>
            <a:r>
              <a:rPr b="1" lang="en-GB" sz="1300">
                <a:solidFill>
                  <a:srgbClr val="0A0A0A"/>
                </a:solidFill>
              </a:rPr>
              <a:t>Large bodies of </a:t>
            </a:r>
            <a:r>
              <a:rPr b="1" lang="en-GB" sz="1300">
                <a:solidFill>
                  <a:srgbClr val="0A0A0A"/>
                </a:solidFill>
              </a:rPr>
              <a:t>saltwater</a:t>
            </a:r>
            <a:r>
              <a:rPr b="1" lang="en-GB" sz="1300">
                <a:solidFill>
                  <a:srgbClr val="0A0A0A"/>
                </a:solidFill>
              </a:rPr>
              <a:t>.</a:t>
            </a:r>
            <a:endParaRPr b="1" sz="1300">
              <a:solidFill>
                <a:srgbClr val="0A0A0A"/>
              </a:solidFill>
            </a:endParaRPr>
          </a:p>
          <a:p>
            <a:pPr indent="-311150" lvl="0" marL="457200" rtl="0" algn="l">
              <a:lnSpc>
                <a:spcPct val="150000"/>
              </a:lnSpc>
              <a:spcBef>
                <a:spcPts val="0"/>
              </a:spcBef>
              <a:spcAft>
                <a:spcPts val="0"/>
              </a:spcAft>
              <a:buClr>
                <a:schemeClr val="accent1"/>
              </a:buClr>
              <a:buSzPts val="1300"/>
              <a:buFont typeface="Roboto"/>
              <a:buChar char="●"/>
            </a:pPr>
            <a:r>
              <a:rPr b="1" lang="en-GB" sz="1300" u="sng">
                <a:solidFill>
                  <a:schemeClr val="accent1"/>
                </a:solidFill>
              </a:rPr>
              <a:t>Human  Features </a:t>
            </a:r>
            <a:r>
              <a:rPr b="1" lang="en-GB" sz="1200">
                <a:solidFill>
                  <a:srgbClr val="001D35"/>
                </a:solidFill>
                <a:latin typeface="Roboto"/>
                <a:ea typeface="Roboto"/>
                <a:cs typeface="Roboto"/>
                <a:sym typeface="Roboto"/>
              </a:rPr>
              <a:t>T</a:t>
            </a:r>
            <a:r>
              <a:rPr b="1" lang="en-GB" sz="1300">
                <a:solidFill>
                  <a:srgbClr val="001D35"/>
                </a:solidFill>
              </a:rPr>
              <a:t>h</a:t>
            </a:r>
            <a:r>
              <a:rPr b="1" lang="en-GB" sz="1300">
                <a:solidFill>
                  <a:srgbClr val="001D35"/>
                </a:solidFill>
              </a:rPr>
              <a:t>ings in our environment that have been built or made by people, rather than being natural.</a:t>
            </a:r>
            <a:endParaRPr b="1" sz="1300">
              <a:solidFill>
                <a:schemeClr val="dk1"/>
              </a:solidFill>
            </a:endParaRPr>
          </a:p>
          <a:p>
            <a:pPr indent="-311150" lvl="0" marL="457200" rtl="0" algn="l">
              <a:lnSpc>
                <a:spcPct val="150000"/>
              </a:lnSpc>
              <a:spcBef>
                <a:spcPts val="0"/>
              </a:spcBef>
              <a:spcAft>
                <a:spcPts val="0"/>
              </a:spcAft>
              <a:buClr>
                <a:srgbClr val="0000FF"/>
              </a:buClr>
              <a:buSzPts val="1300"/>
              <a:buFont typeface="Roboto"/>
              <a:buChar char="●"/>
            </a:pPr>
            <a:r>
              <a:rPr b="1" lang="en-GB" sz="1300" u="sng">
                <a:solidFill>
                  <a:srgbClr val="0000FF"/>
                </a:solidFill>
              </a:rPr>
              <a:t>Physical  Features </a:t>
            </a:r>
            <a:r>
              <a:rPr b="1" lang="en-GB" sz="1300">
                <a:solidFill>
                  <a:srgbClr val="001D35"/>
                </a:solidFill>
                <a:latin typeface="Roboto"/>
                <a:ea typeface="Roboto"/>
                <a:cs typeface="Roboto"/>
                <a:sym typeface="Roboto"/>
              </a:rPr>
              <a:t>natural, non-man-made elements of the landscape that would exist without human presence</a:t>
            </a:r>
            <a:r>
              <a:rPr b="1" lang="en-GB" sz="1300">
                <a:solidFill>
                  <a:srgbClr val="0A0A0A"/>
                </a:solidFill>
                <a:latin typeface="Roboto"/>
                <a:ea typeface="Roboto"/>
                <a:cs typeface="Roboto"/>
                <a:sym typeface="Roboto"/>
              </a:rPr>
              <a:t>.</a:t>
            </a:r>
            <a:endParaRPr b="1" u="sng">
              <a:solidFill>
                <a:srgbClr val="0000FF"/>
              </a:solidFill>
            </a:endParaRPr>
          </a:p>
          <a:p>
            <a:pPr indent="0" lvl="0" marL="0" rtl="0" algn="ctr">
              <a:spcBef>
                <a:spcPts val="2100"/>
              </a:spcBef>
              <a:spcAft>
                <a:spcPts val="0"/>
              </a:spcAft>
              <a:buNone/>
            </a:pPr>
            <a:r>
              <a:t/>
            </a:r>
            <a:endParaRPr b="1" u="sng">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D4E5F5"/>
            </a:gs>
            <a:gs pos="100000">
              <a:srgbClr val="70A4D5"/>
            </a:gs>
          </a:gsLst>
          <a:path path="circle">
            <a:fillToRect b="50%" l="50%" r="50%" t="50%"/>
          </a:path>
          <a:tileRect/>
        </a:gradFill>
      </p:bgPr>
    </p:bg>
    <p:spTree>
      <p:nvGrpSpPr>
        <p:cNvPr id="131" name="Shape 131"/>
        <p:cNvGrpSpPr/>
        <p:nvPr/>
      </p:nvGrpSpPr>
      <p:grpSpPr>
        <a:xfrm>
          <a:off x="0" y="0"/>
          <a:ext cx="0" cy="0"/>
          <a:chOff x="0" y="0"/>
          <a:chExt cx="0" cy="0"/>
        </a:xfrm>
      </p:grpSpPr>
      <p:graphicFrame>
        <p:nvGraphicFramePr>
          <p:cNvPr id="132" name="Google Shape;132;p15"/>
          <p:cNvGraphicFramePr/>
          <p:nvPr/>
        </p:nvGraphicFramePr>
        <p:xfrm>
          <a:off x="151425" y="786425"/>
          <a:ext cx="3000000" cy="3000000"/>
        </p:xfrm>
        <a:graphic>
          <a:graphicData uri="http://schemas.openxmlformats.org/drawingml/2006/table">
            <a:tbl>
              <a:tblPr>
                <a:noFill/>
                <a:tableStyleId>{C61A35A5-8008-45AC-AB7D-CD190B73BC2C}</a:tableStyleId>
              </a:tblPr>
              <a:tblGrid>
                <a:gridCol w="808000"/>
                <a:gridCol w="4682300"/>
              </a:tblGrid>
              <a:tr h="1579450">
                <a:tc>
                  <a:txBody>
                    <a:bodyPr/>
                    <a:lstStyle/>
                    <a:p>
                      <a:pPr indent="0" lvl="0" marL="0" marR="0" rtl="0" algn="l">
                        <a:lnSpc>
                          <a:spcPct val="100000"/>
                        </a:lnSpc>
                        <a:spcBef>
                          <a:spcPts val="0"/>
                        </a:spcBef>
                        <a:spcAft>
                          <a:spcPts val="0"/>
                        </a:spcAft>
                        <a:buClr>
                          <a:srgbClr val="000000"/>
                        </a:buClr>
                        <a:buSzPts val="1400"/>
                        <a:buFont typeface="Arial"/>
                        <a:buNone/>
                      </a:pPr>
                      <a:r>
                        <a:rPr b="1" lang="en-GB" sz="1000" u="none" cap="none" strike="noStrike">
                          <a:latin typeface="Comic Sans MS"/>
                          <a:ea typeface="Comic Sans MS"/>
                          <a:cs typeface="Comic Sans MS"/>
                          <a:sym typeface="Comic Sans MS"/>
                        </a:rPr>
                        <a:t>Creative Activities </a:t>
                      </a:r>
                      <a:endParaRPr b="1" sz="1000" u="none" cap="none" strike="noStrike">
                        <a:latin typeface="Comic Sans MS"/>
                        <a:ea typeface="Comic Sans MS"/>
                        <a:cs typeface="Comic Sans MS"/>
                        <a:sym typeface="Comic Sans MS"/>
                      </a:endParaRPr>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304800" lvl="0" marL="457200" marR="0" rtl="0" algn="l">
                        <a:lnSpc>
                          <a:spcPct val="100000"/>
                        </a:lnSpc>
                        <a:spcBef>
                          <a:spcPts val="0"/>
                        </a:spcBef>
                        <a:spcAft>
                          <a:spcPts val="0"/>
                        </a:spcAft>
                        <a:buSzPts val="1200"/>
                        <a:buFont typeface="Comic Sans MS"/>
                        <a:buChar char="●"/>
                      </a:pPr>
                      <a:r>
                        <a:rPr b="1" lang="en-GB" sz="1200">
                          <a:latin typeface="Comic Sans MS"/>
                          <a:ea typeface="Comic Sans MS"/>
                          <a:cs typeface="Comic Sans MS"/>
                          <a:sym typeface="Comic Sans MS"/>
                        </a:rPr>
                        <a:t>J</a:t>
                      </a:r>
                      <a:r>
                        <a:rPr b="1" lang="en-GB" sz="1300">
                          <a:latin typeface="Comic Sans MS"/>
                          <a:ea typeface="Comic Sans MS"/>
                          <a:cs typeface="Comic Sans MS"/>
                          <a:sym typeface="Comic Sans MS"/>
                        </a:rPr>
                        <a:t>unk model  boat</a:t>
                      </a:r>
                      <a:endParaRPr b="1" sz="1300">
                        <a:latin typeface="Comic Sans MS"/>
                        <a:ea typeface="Comic Sans MS"/>
                        <a:cs typeface="Comic Sans MS"/>
                        <a:sym typeface="Comic Sans MS"/>
                      </a:endParaRPr>
                    </a:p>
                    <a:p>
                      <a:pPr indent="-311150" lvl="0" marL="457200" marR="0" rtl="0" algn="l">
                        <a:lnSpc>
                          <a:spcPct val="100000"/>
                        </a:lnSpc>
                        <a:spcBef>
                          <a:spcPts val="0"/>
                        </a:spcBef>
                        <a:spcAft>
                          <a:spcPts val="0"/>
                        </a:spcAft>
                        <a:buSzPts val="1300"/>
                        <a:buFont typeface="Comic Sans MS"/>
                        <a:buChar char="●"/>
                      </a:pPr>
                      <a:r>
                        <a:rPr b="1" lang="en-GB" sz="1300">
                          <a:latin typeface="Comic Sans MS"/>
                          <a:ea typeface="Comic Sans MS"/>
                          <a:cs typeface="Comic Sans MS"/>
                          <a:sym typeface="Comic Sans MS"/>
                        </a:rPr>
                        <a:t>Create seashell art </a:t>
                      </a:r>
                      <a:endParaRPr b="1" sz="1300">
                        <a:latin typeface="Comic Sans MS"/>
                        <a:ea typeface="Comic Sans MS"/>
                        <a:cs typeface="Comic Sans MS"/>
                        <a:sym typeface="Comic Sans MS"/>
                      </a:endParaRPr>
                    </a:p>
                    <a:p>
                      <a:pPr indent="-311150" lvl="0" marL="457200" marR="0" rtl="0" algn="l">
                        <a:lnSpc>
                          <a:spcPct val="100000"/>
                        </a:lnSpc>
                        <a:spcBef>
                          <a:spcPts val="0"/>
                        </a:spcBef>
                        <a:spcAft>
                          <a:spcPts val="0"/>
                        </a:spcAft>
                        <a:buSzPts val="1300"/>
                        <a:buFont typeface="Comic Sans MS"/>
                        <a:buChar char="●"/>
                      </a:pPr>
                      <a:r>
                        <a:rPr b="1" lang="en-GB" sz="1300">
                          <a:latin typeface="Comic Sans MS"/>
                          <a:ea typeface="Comic Sans MS"/>
                          <a:cs typeface="Comic Sans MS"/>
                          <a:sym typeface="Comic Sans MS"/>
                        </a:rPr>
                        <a:t>Underwater</a:t>
                      </a:r>
                      <a:r>
                        <a:rPr b="1" lang="en-GB" sz="1300">
                          <a:latin typeface="Comic Sans MS"/>
                          <a:ea typeface="Comic Sans MS"/>
                          <a:cs typeface="Comic Sans MS"/>
                          <a:sym typeface="Comic Sans MS"/>
                        </a:rPr>
                        <a:t>  scene  using paints pastels etc </a:t>
                      </a:r>
                      <a:endParaRPr b="1" sz="1300">
                        <a:latin typeface="Comic Sans MS"/>
                        <a:ea typeface="Comic Sans MS"/>
                        <a:cs typeface="Comic Sans MS"/>
                        <a:sym typeface="Comic Sans MS"/>
                      </a:endParaRPr>
                    </a:p>
                    <a:p>
                      <a:pPr indent="-311150" lvl="0" marL="457200" marR="0" rtl="0" algn="l">
                        <a:lnSpc>
                          <a:spcPct val="100000"/>
                        </a:lnSpc>
                        <a:spcBef>
                          <a:spcPts val="0"/>
                        </a:spcBef>
                        <a:spcAft>
                          <a:spcPts val="0"/>
                        </a:spcAft>
                        <a:buSzPts val="1300"/>
                        <a:buFont typeface="Comic Sans MS"/>
                        <a:buChar char="●"/>
                      </a:pPr>
                      <a:r>
                        <a:rPr b="1" lang="en-GB" sz="1300">
                          <a:latin typeface="Comic Sans MS"/>
                          <a:ea typeface="Comic Sans MS"/>
                          <a:cs typeface="Comic Sans MS"/>
                          <a:sym typeface="Comic Sans MS"/>
                        </a:rPr>
                        <a:t>Build </a:t>
                      </a:r>
                      <a:r>
                        <a:rPr b="1" lang="en-GB" sz="1300">
                          <a:latin typeface="Comic Sans MS"/>
                          <a:ea typeface="Comic Sans MS"/>
                          <a:cs typeface="Comic Sans MS"/>
                          <a:sym typeface="Comic Sans MS"/>
                        </a:rPr>
                        <a:t>sand</a:t>
                      </a:r>
                      <a:r>
                        <a:rPr b="1" lang="en-GB" sz="1300">
                          <a:latin typeface="Comic Sans MS"/>
                          <a:ea typeface="Comic Sans MS"/>
                          <a:cs typeface="Comic Sans MS"/>
                          <a:sym typeface="Comic Sans MS"/>
                        </a:rPr>
                        <a:t> castle  and  rock structures</a:t>
                      </a:r>
                      <a:endParaRPr b="1" sz="1300">
                        <a:latin typeface="Comic Sans MS"/>
                        <a:ea typeface="Comic Sans MS"/>
                        <a:cs typeface="Comic Sans MS"/>
                        <a:sym typeface="Comic Sans MS"/>
                      </a:endParaRPr>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2060825">
                <a:tc>
                  <a:txBody>
                    <a:bodyPr/>
                    <a:lstStyle/>
                    <a:p>
                      <a:pPr indent="0" lvl="0" marL="0" marR="0" rtl="0" algn="l">
                        <a:lnSpc>
                          <a:spcPct val="100000"/>
                        </a:lnSpc>
                        <a:spcBef>
                          <a:spcPts val="0"/>
                        </a:spcBef>
                        <a:spcAft>
                          <a:spcPts val="0"/>
                        </a:spcAft>
                        <a:buClr>
                          <a:srgbClr val="000000"/>
                        </a:buClr>
                        <a:buSzPts val="1400"/>
                        <a:buFont typeface="Arial"/>
                        <a:buNone/>
                      </a:pPr>
                      <a:r>
                        <a:rPr b="1" lang="en-GB" sz="1000" u="none" cap="none" strike="noStrike">
                          <a:latin typeface="Comic Sans MS"/>
                          <a:ea typeface="Comic Sans MS"/>
                          <a:cs typeface="Comic Sans MS"/>
                          <a:sym typeface="Comic Sans MS"/>
                        </a:rPr>
                        <a:t>Things to do</a:t>
                      </a:r>
                      <a:endParaRPr b="1" sz="10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317500" lvl="0" marL="457200" marR="0" rtl="0" algn="l">
                        <a:lnSpc>
                          <a:spcPct val="100000"/>
                        </a:lnSpc>
                        <a:spcBef>
                          <a:spcPts val="0"/>
                        </a:spcBef>
                        <a:spcAft>
                          <a:spcPts val="0"/>
                        </a:spcAft>
                        <a:buClr>
                          <a:schemeClr val="dk1"/>
                        </a:buClr>
                        <a:buSzPts val="1400"/>
                        <a:buFont typeface="Comic Sans MS"/>
                        <a:buChar char="●"/>
                      </a:pPr>
                      <a:r>
                        <a:rPr b="1" lang="en-GB">
                          <a:solidFill>
                            <a:schemeClr val="dk1"/>
                          </a:solidFill>
                          <a:latin typeface="Comic Sans MS"/>
                          <a:ea typeface="Comic Sans MS"/>
                          <a:cs typeface="Comic Sans MS"/>
                          <a:sym typeface="Comic Sans MS"/>
                        </a:rPr>
                        <a:t>Visit the local coast</a:t>
                      </a:r>
                      <a:endParaRPr b="1">
                        <a:solidFill>
                          <a:schemeClr val="dk1"/>
                        </a:solidFill>
                        <a:latin typeface="Comic Sans MS"/>
                        <a:ea typeface="Comic Sans MS"/>
                        <a:cs typeface="Comic Sans MS"/>
                        <a:sym typeface="Comic Sans MS"/>
                      </a:endParaRPr>
                    </a:p>
                    <a:p>
                      <a:pPr indent="-317500" lvl="0" marL="457200" marR="0" rtl="0" algn="l">
                        <a:lnSpc>
                          <a:spcPct val="100000"/>
                        </a:lnSpc>
                        <a:spcBef>
                          <a:spcPts val="0"/>
                        </a:spcBef>
                        <a:spcAft>
                          <a:spcPts val="0"/>
                        </a:spcAft>
                        <a:buClr>
                          <a:schemeClr val="dk1"/>
                        </a:buClr>
                        <a:buSzPts val="1400"/>
                        <a:buFont typeface="Comic Sans MS"/>
                        <a:buChar char="●"/>
                      </a:pPr>
                      <a:r>
                        <a:rPr b="1" lang="en-GB">
                          <a:solidFill>
                            <a:schemeClr val="dk1"/>
                          </a:solidFill>
                          <a:latin typeface="Comic Sans MS"/>
                          <a:ea typeface="Comic Sans MS"/>
                          <a:cs typeface="Comic Sans MS"/>
                          <a:sym typeface="Comic Sans MS"/>
                        </a:rPr>
                        <a:t>Go  Rockpooling</a:t>
                      </a:r>
                      <a:endParaRPr b="1">
                        <a:solidFill>
                          <a:schemeClr val="dk1"/>
                        </a:solidFill>
                        <a:latin typeface="Comic Sans MS"/>
                        <a:ea typeface="Comic Sans MS"/>
                        <a:cs typeface="Comic Sans MS"/>
                        <a:sym typeface="Comic Sans MS"/>
                      </a:endParaRPr>
                    </a:p>
                    <a:p>
                      <a:pPr indent="-317500" lvl="0" marL="457200" marR="0" rtl="0" algn="l">
                        <a:lnSpc>
                          <a:spcPct val="100000"/>
                        </a:lnSpc>
                        <a:spcBef>
                          <a:spcPts val="0"/>
                        </a:spcBef>
                        <a:spcAft>
                          <a:spcPts val="0"/>
                        </a:spcAft>
                        <a:buClr>
                          <a:schemeClr val="dk1"/>
                        </a:buClr>
                        <a:buSzPts val="1400"/>
                        <a:buFont typeface="Comic Sans MS"/>
                        <a:buChar char="●"/>
                      </a:pPr>
                      <a:r>
                        <a:rPr b="1" lang="en-GB">
                          <a:solidFill>
                            <a:schemeClr val="dk1"/>
                          </a:solidFill>
                          <a:latin typeface="Comic Sans MS"/>
                          <a:ea typeface="Comic Sans MS"/>
                          <a:cs typeface="Comic Sans MS"/>
                          <a:sym typeface="Comic Sans MS"/>
                        </a:rPr>
                        <a:t> Visit an aquarium </a:t>
                      </a:r>
                      <a:r>
                        <a:rPr b="1" lang="en-GB" u="sng">
                          <a:solidFill>
                            <a:schemeClr val="hlink"/>
                          </a:solidFill>
                          <a:latin typeface="Comic Sans MS"/>
                          <a:ea typeface="Comic Sans MS"/>
                          <a:cs typeface="Comic Sans MS"/>
                          <a:sym typeface="Comic Sans MS"/>
                          <a:hlinkClick r:id="rId3"/>
                        </a:rPr>
                        <a:t>https://www.bluereefaquarium.co.uk/portsmouth/#:~:text=Home%20%2D%20Blue%20Reef%20Aquarium%20Portsmouth,Welcome%20To</a:t>
                      </a:r>
                      <a:r>
                        <a:rPr b="1" lang="en-GB">
                          <a:solidFill>
                            <a:schemeClr val="dk1"/>
                          </a:solidFill>
                          <a:latin typeface="Comic Sans MS"/>
                          <a:ea typeface="Comic Sans MS"/>
                          <a:cs typeface="Comic Sans MS"/>
                          <a:sym typeface="Comic Sans MS"/>
                        </a:rPr>
                        <a:t> </a:t>
                      </a:r>
                      <a:endParaRPr b="1">
                        <a:solidFill>
                          <a:schemeClr val="dk1"/>
                        </a:solidFill>
                        <a:latin typeface="Comic Sans MS"/>
                        <a:ea typeface="Comic Sans MS"/>
                        <a:cs typeface="Comic Sans MS"/>
                        <a:sym typeface="Comic Sans MS"/>
                      </a:endParaRPr>
                    </a:p>
                    <a:p>
                      <a:pPr indent="-317500" lvl="0" marL="457200" marR="0" rtl="0" algn="l">
                        <a:lnSpc>
                          <a:spcPct val="100000"/>
                        </a:lnSpc>
                        <a:spcBef>
                          <a:spcPts val="0"/>
                        </a:spcBef>
                        <a:spcAft>
                          <a:spcPts val="0"/>
                        </a:spcAft>
                        <a:buClr>
                          <a:schemeClr val="dk1"/>
                        </a:buClr>
                        <a:buSzPts val="1400"/>
                        <a:buFont typeface="Comic Sans MS"/>
                        <a:buChar char="●"/>
                      </a:pPr>
                      <a:r>
                        <a:rPr b="1" lang="en-GB">
                          <a:solidFill>
                            <a:schemeClr val="dk1"/>
                          </a:solidFill>
                          <a:latin typeface="Comic Sans MS"/>
                          <a:ea typeface="Comic Sans MS"/>
                          <a:cs typeface="Comic Sans MS"/>
                          <a:sym typeface="Comic Sans MS"/>
                        </a:rPr>
                        <a:t>Build </a:t>
                      </a:r>
                      <a:r>
                        <a:rPr b="1" lang="en-GB">
                          <a:solidFill>
                            <a:schemeClr val="dk1"/>
                          </a:solidFill>
                          <a:latin typeface="Comic Sans MS"/>
                          <a:ea typeface="Comic Sans MS"/>
                          <a:cs typeface="Comic Sans MS"/>
                          <a:sym typeface="Comic Sans MS"/>
                        </a:rPr>
                        <a:t>sandcastles</a:t>
                      </a:r>
                      <a:r>
                        <a:rPr b="1" lang="en-GB">
                          <a:solidFill>
                            <a:schemeClr val="dk1"/>
                          </a:solidFill>
                          <a:latin typeface="Comic Sans MS"/>
                          <a:ea typeface="Comic Sans MS"/>
                          <a:cs typeface="Comic Sans MS"/>
                          <a:sym typeface="Comic Sans MS"/>
                        </a:rPr>
                        <a:t> </a:t>
                      </a:r>
                      <a:endParaRPr b="1">
                        <a:solidFill>
                          <a:schemeClr val="dk1"/>
                        </a:solidFill>
                        <a:latin typeface="Comic Sans MS"/>
                        <a:ea typeface="Comic Sans MS"/>
                        <a:cs typeface="Comic Sans MS"/>
                        <a:sym typeface="Comic Sans MS"/>
                      </a:endParaRPr>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r h="1594175">
                <a:tc>
                  <a:txBody>
                    <a:bodyPr/>
                    <a:lstStyle/>
                    <a:p>
                      <a:pPr indent="0" lvl="0" marL="0" marR="0" rtl="0" algn="l">
                        <a:lnSpc>
                          <a:spcPct val="100000"/>
                        </a:lnSpc>
                        <a:spcBef>
                          <a:spcPts val="0"/>
                        </a:spcBef>
                        <a:spcAft>
                          <a:spcPts val="0"/>
                        </a:spcAft>
                        <a:buClr>
                          <a:srgbClr val="000000"/>
                        </a:buClr>
                        <a:buSzPts val="1400"/>
                        <a:buFont typeface="Arial"/>
                        <a:buNone/>
                      </a:pPr>
                      <a:r>
                        <a:rPr b="1" lang="en-GB" sz="1000"/>
                        <a:t>Research</a:t>
                      </a:r>
                      <a:endParaRPr b="1" sz="1000" u="none" cap="none" strike="noStrike"/>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c>
                  <a:txBody>
                    <a:bodyPr/>
                    <a:lstStyle/>
                    <a:p>
                      <a:pPr indent="-317500" lvl="0" marL="457200" marR="0" rtl="0" algn="l">
                        <a:lnSpc>
                          <a:spcPct val="100000"/>
                        </a:lnSpc>
                        <a:spcBef>
                          <a:spcPts val="0"/>
                        </a:spcBef>
                        <a:spcAft>
                          <a:spcPts val="0"/>
                        </a:spcAft>
                        <a:buClr>
                          <a:schemeClr val="dk1"/>
                        </a:buClr>
                        <a:buSzPts val="1400"/>
                        <a:buFont typeface="Comic Sans MS"/>
                        <a:buChar char="●"/>
                      </a:pPr>
                      <a:r>
                        <a:rPr lang="en-GB">
                          <a:solidFill>
                            <a:schemeClr val="dk1"/>
                          </a:solidFill>
                          <a:latin typeface="Comic Sans MS"/>
                          <a:ea typeface="Comic Sans MS"/>
                          <a:cs typeface="Comic Sans MS"/>
                          <a:sym typeface="Comic Sans MS"/>
                        </a:rPr>
                        <a:t>Visit the </a:t>
                      </a:r>
                      <a:r>
                        <a:rPr lang="en-GB">
                          <a:solidFill>
                            <a:schemeClr val="dk1"/>
                          </a:solidFill>
                          <a:latin typeface="Comic Sans MS"/>
                          <a:ea typeface="Comic Sans MS"/>
                          <a:cs typeface="Comic Sans MS"/>
                          <a:sym typeface="Comic Sans MS"/>
                        </a:rPr>
                        <a:t>library</a:t>
                      </a:r>
                      <a:r>
                        <a:rPr lang="en-GB">
                          <a:solidFill>
                            <a:schemeClr val="dk1"/>
                          </a:solidFill>
                          <a:latin typeface="Comic Sans MS"/>
                          <a:ea typeface="Comic Sans MS"/>
                          <a:cs typeface="Comic Sans MS"/>
                          <a:sym typeface="Comic Sans MS"/>
                        </a:rPr>
                        <a:t> and find some non fiction books about coasts </a:t>
                      </a:r>
                      <a:endParaRPr>
                        <a:solidFill>
                          <a:schemeClr val="dk1"/>
                        </a:solidFill>
                        <a:latin typeface="Comic Sans MS"/>
                        <a:ea typeface="Comic Sans MS"/>
                        <a:cs typeface="Comic Sans MS"/>
                        <a:sym typeface="Comic Sans MS"/>
                      </a:endParaRPr>
                    </a:p>
                    <a:p>
                      <a:pPr indent="0" lvl="0" marL="0" marR="0" rtl="0" algn="l">
                        <a:lnSpc>
                          <a:spcPct val="100000"/>
                        </a:lnSpc>
                        <a:spcBef>
                          <a:spcPts val="0"/>
                        </a:spcBef>
                        <a:spcAft>
                          <a:spcPts val="0"/>
                        </a:spcAft>
                        <a:buClr>
                          <a:schemeClr val="dk1"/>
                        </a:buClr>
                        <a:buSzPts val="1100"/>
                        <a:buFont typeface="Arial"/>
                        <a:buNone/>
                      </a:pPr>
                      <a:r>
                        <a:rPr lang="en-GB">
                          <a:solidFill>
                            <a:schemeClr val="dk1"/>
                          </a:solidFill>
                          <a:latin typeface="Comic Sans MS"/>
                          <a:ea typeface="Comic Sans MS"/>
                          <a:cs typeface="Comic Sans MS"/>
                          <a:sym typeface="Comic Sans MS"/>
                        </a:rPr>
                        <a:t> </a:t>
                      </a:r>
                      <a:endParaRPr>
                        <a:solidFill>
                          <a:schemeClr val="dk1"/>
                        </a:solidFill>
                        <a:latin typeface="Comic Sans MS"/>
                        <a:ea typeface="Comic Sans MS"/>
                        <a:cs typeface="Comic Sans MS"/>
                        <a:sym typeface="Comic Sans MS"/>
                      </a:endParaRPr>
                    </a:p>
                  </a:txBody>
                  <a:tcPr marT="91425" marB="91425" marR="91425" marL="91425">
                    <a:lnL cap="flat" cmpd="sng" w="9525">
                      <a:solidFill>
                        <a:schemeClr val="dk1"/>
                      </a:solidFill>
                      <a:prstDash val="solid"/>
                      <a:round/>
                      <a:headEnd len="sm" w="sm" type="none"/>
                      <a:tailEnd len="sm" w="sm" type="none"/>
                    </a:lnL>
                    <a:lnR cap="flat" cmpd="sng" w="9525">
                      <a:solidFill>
                        <a:schemeClr val="dk1"/>
                      </a:solidFill>
                      <a:prstDash val="solid"/>
                      <a:round/>
                      <a:headEnd len="sm" w="sm" type="none"/>
                      <a:tailEnd len="sm" w="sm" type="none"/>
                    </a:lnR>
                    <a:lnT cap="flat" cmpd="sng" w="9525">
                      <a:solidFill>
                        <a:schemeClr val="dk1"/>
                      </a:solidFill>
                      <a:prstDash val="solid"/>
                      <a:round/>
                      <a:headEnd len="sm" w="sm" type="none"/>
                      <a:tailEnd len="sm" w="sm" type="none"/>
                    </a:lnT>
                    <a:lnB cap="flat" cmpd="sng" w="9525">
                      <a:solidFill>
                        <a:schemeClr val="dk1"/>
                      </a:solidFill>
                      <a:prstDash val="solid"/>
                      <a:round/>
                      <a:headEnd len="sm" w="sm" type="none"/>
                      <a:tailEnd len="sm" w="sm" type="none"/>
                    </a:lnB>
                  </a:tcPr>
                </a:tc>
              </a:tr>
            </a:tbl>
          </a:graphicData>
        </a:graphic>
      </p:graphicFrame>
      <p:sp>
        <p:nvSpPr>
          <p:cNvPr id="133" name="Google Shape;133;p15"/>
          <p:cNvSpPr txBox="1"/>
          <p:nvPr/>
        </p:nvSpPr>
        <p:spPr>
          <a:xfrm>
            <a:off x="117225" y="68375"/>
            <a:ext cx="7913100" cy="635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4100"/>
              <a:buFont typeface="Arial"/>
              <a:buNone/>
            </a:pPr>
            <a:r>
              <a:rPr i="1" lang="en-GB" sz="3300" u="none" cap="none" strike="noStrike">
                <a:solidFill>
                  <a:schemeClr val="dk1"/>
                </a:solidFill>
                <a:latin typeface="Caveat"/>
                <a:ea typeface="Caveat"/>
                <a:cs typeface="Caveat"/>
                <a:sym typeface="Caveat"/>
              </a:rPr>
              <a:t>Optional</a:t>
            </a:r>
            <a:r>
              <a:rPr i="0" lang="en-GB" sz="600" u="none" cap="none" strike="noStrike">
                <a:solidFill>
                  <a:srgbClr val="000000"/>
                </a:solidFill>
                <a:latin typeface="Caveat"/>
                <a:ea typeface="Caveat"/>
                <a:cs typeface="Caveat"/>
                <a:sym typeface="Caveat"/>
              </a:rPr>
              <a:t>     </a:t>
            </a:r>
            <a:r>
              <a:rPr i="1" lang="en-GB" sz="3300" u="none" cap="none" strike="noStrike">
                <a:solidFill>
                  <a:schemeClr val="dk1"/>
                </a:solidFill>
                <a:latin typeface="Caveat"/>
                <a:ea typeface="Caveat"/>
                <a:cs typeface="Caveat"/>
                <a:sym typeface="Caveat"/>
              </a:rPr>
              <a:t>Learning Beyond the Classroom</a:t>
            </a:r>
            <a:endParaRPr i="1" sz="3300" u="none" cap="none" strike="noStrike">
              <a:solidFill>
                <a:schemeClr val="dk1"/>
              </a:solidFill>
              <a:latin typeface="Caveat"/>
              <a:ea typeface="Caveat"/>
              <a:cs typeface="Caveat"/>
              <a:sym typeface="Caveat"/>
            </a:endParaRPr>
          </a:p>
        </p:txBody>
      </p:sp>
      <p:sp>
        <p:nvSpPr>
          <p:cNvPr id="134" name="Google Shape;134;p15"/>
          <p:cNvSpPr/>
          <p:nvPr/>
        </p:nvSpPr>
        <p:spPr>
          <a:xfrm>
            <a:off x="5727225" y="68375"/>
            <a:ext cx="3985800" cy="5910300"/>
          </a:xfrm>
          <a:prstGeom prst="triangle">
            <a:avLst>
              <a:gd fmla="val 50000" name="adj"/>
            </a:avLst>
          </a:prstGeom>
          <a:noFill/>
          <a:ln cap="flat" cmpd="sng" w="2857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Clr>
                <a:srgbClr val="000000"/>
              </a:buClr>
              <a:buSzPts val="1400"/>
              <a:buFont typeface="Arial"/>
              <a:buNone/>
            </a:pPr>
            <a:r>
              <a:rPr lang="en-GB" sz="1200">
                <a:solidFill>
                  <a:srgbClr val="001D35"/>
                </a:solidFill>
                <a:latin typeface="Roboto"/>
                <a:ea typeface="Roboto"/>
                <a:cs typeface="Roboto"/>
                <a:sym typeface="Roboto"/>
              </a:rPr>
              <a:t>sandy, rocky, rugged, steep, barren, serene, sunny, windy, and picturesque</a:t>
            </a:r>
            <a:r>
              <a:rPr lang="en-GB" sz="1200">
                <a:solidFill>
                  <a:srgbClr val="0A0A0A"/>
                </a:solidFill>
                <a:highlight>
                  <a:srgbClr val="FFFFFF"/>
                </a:highlight>
                <a:latin typeface="Roboto"/>
                <a:ea typeface="Roboto"/>
                <a:cs typeface="Roboto"/>
                <a:sym typeface="Roboto"/>
              </a:rPr>
              <a:t>.</a:t>
            </a:r>
            <a:endParaRPr>
              <a:latin typeface="Calibri"/>
              <a:ea typeface="Calibri"/>
              <a:cs typeface="Calibri"/>
              <a:sym typeface="Calibri"/>
            </a:endParaRPr>
          </a:p>
          <a:p>
            <a:pPr indent="0" lvl="0" marL="0" rtl="0" algn="l">
              <a:spcBef>
                <a:spcPts val="0"/>
              </a:spcBef>
              <a:spcAft>
                <a:spcPts val="0"/>
              </a:spcAft>
              <a:buClr>
                <a:srgbClr val="000000"/>
              </a:buClr>
              <a:buSzPts val="1400"/>
              <a:buFont typeface="Arial"/>
              <a:buNone/>
            </a:pPr>
            <a:r>
              <a:t/>
            </a:r>
            <a:endParaRPr>
              <a:latin typeface="Calibri"/>
              <a:ea typeface="Calibri"/>
              <a:cs typeface="Calibri"/>
              <a:sym typeface="Calibri"/>
            </a:endParaRPr>
          </a:p>
          <a:p>
            <a:pPr indent="0" lvl="0" marL="0" rtl="0" algn="l">
              <a:spcBef>
                <a:spcPts val="0"/>
              </a:spcBef>
              <a:spcAft>
                <a:spcPts val="0"/>
              </a:spcAft>
              <a:buClr>
                <a:srgbClr val="000000"/>
              </a:buClr>
              <a:buSzPts val="1400"/>
              <a:buFont typeface="Arial"/>
              <a:buNone/>
            </a:pPr>
            <a:r>
              <a:t/>
            </a:r>
            <a:endParaRPr>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1400"/>
              <a:buFont typeface="Arial"/>
              <a:buNone/>
            </a:pPr>
            <a:r>
              <a:t/>
            </a:r>
            <a:endParaRPr>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t/>
            </a:r>
            <a:endParaRPr>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rPr lang="en-GB">
                <a:latin typeface="Calibri"/>
                <a:ea typeface="Calibri"/>
                <a:cs typeface="Calibri"/>
                <a:sym typeface="Calibri"/>
              </a:rPr>
              <a:t>harbour promenade shingle pier</a:t>
            </a:r>
            <a:endParaRPr>
              <a:latin typeface="Calibri"/>
              <a:ea typeface="Calibri"/>
              <a:cs typeface="Calibri"/>
              <a:sym typeface="Calibri"/>
            </a:endParaRPr>
          </a:p>
          <a:p>
            <a:pPr indent="0" lvl="0" marL="0" marR="0" rtl="0" algn="l">
              <a:lnSpc>
                <a:spcPct val="100000"/>
              </a:lnSpc>
              <a:spcBef>
                <a:spcPts val="0"/>
              </a:spcBef>
              <a:spcAft>
                <a:spcPts val="0"/>
              </a:spcAft>
              <a:buClr>
                <a:srgbClr val="000000"/>
              </a:buClr>
              <a:buSzPts val="1400"/>
              <a:buFont typeface="Arial"/>
              <a:buNone/>
            </a:pPr>
            <a:r>
              <a:rPr lang="en-GB">
                <a:latin typeface="Calibri"/>
                <a:ea typeface="Calibri"/>
                <a:cs typeface="Calibri"/>
                <a:sym typeface="Calibri"/>
              </a:rPr>
              <a:t>Physical and human </a:t>
            </a:r>
            <a:r>
              <a:rPr lang="en-GB">
                <a:latin typeface="Calibri"/>
                <a:ea typeface="Calibri"/>
                <a:cs typeface="Calibri"/>
                <a:sym typeface="Calibri"/>
              </a:rPr>
              <a:t>features</a:t>
            </a:r>
            <a:r>
              <a:rPr lang="en-GB">
                <a:latin typeface="Calibri"/>
                <a:ea typeface="Calibri"/>
                <a:cs typeface="Calibri"/>
                <a:sym typeface="Calibri"/>
              </a:rPr>
              <a:t> </a:t>
            </a:r>
            <a:endParaRPr>
              <a:latin typeface="Calibri"/>
              <a:ea typeface="Calibri"/>
              <a:cs typeface="Calibri"/>
              <a:sym typeface="Calibri"/>
            </a:endParaRPr>
          </a:p>
        </p:txBody>
      </p:sp>
      <p:sp>
        <p:nvSpPr>
          <p:cNvPr id="135" name="Google Shape;135;p15"/>
          <p:cNvSpPr/>
          <p:nvPr/>
        </p:nvSpPr>
        <p:spPr>
          <a:xfrm>
            <a:off x="6963500" y="2608400"/>
            <a:ext cx="1660800" cy="48900"/>
          </a:xfrm>
          <a:prstGeom prst="rightArrow">
            <a:avLst>
              <a:gd fmla="val 50000" name="adj1"/>
              <a:gd fmla="val 0" name="adj2"/>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136" name="Google Shape;136;p15"/>
          <p:cNvSpPr/>
          <p:nvPr/>
        </p:nvSpPr>
        <p:spPr>
          <a:xfrm>
            <a:off x="6434000" y="4099200"/>
            <a:ext cx="2719800" cy="48900"/>
          </a:xfrm>
          <a:prstGeom prst="rightArrow">
            <a:avLst>
              <a:gd fmla="val 50000" name="adj1"/>
              <a:gd fmla="val 0" name="adj2"/>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Calibri"/>
              <a:ea typeface="Calibri"/>
              <a:cs typeface="Calibri"/>
              <a:sym typeface="Calibri"/>
            </a:endParaRPr>
          </a:p>
        </p:txBody>
      </p:sp>
      <p:sp>
        <p:nvSpPr>
          <p:cNvPr id="137" name="Google Shape;137;p15"/>
          <p:cNvSpPr txBox="1"/>
          <p:nvPr/>
        </p:nvSpPr>
        <p:spPr>
          <a:xfrm>
            <a:off x="5727225" y="6064000"/>
            <a:ext cx="4156800" cy="6351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2300"/>
              <a:buFont typeface="Arial"/>
              <a:buNone/>
            </a:pPr>
            <a:r>
              <a:rPr i="1" lang="en-GB" sz="2300" u="none" cap="none" strike="noStrike">
                <a:solidFill>
                  <a:schemeClr val="dk1"/>
                </a:solidFill>
                <a:latin typeface="Caveat"/>
                <a:ea typeface="Caveat"/>
                <a:cs typeface="Caveat"/>
                <a:sym typeface="Caveat"/>
              </a:rPr>
              <a:t>Words to help with my learning </a:t>
            </a:r>
            <a:endParaRPr i="1" sz="2300" u="none" cap="none" strike="noStrike">
              <a:solidFill>
                <a:schemeClr val="dk1"/>
              </a:solidFill>
              <a:latin typeface="Caveat"/>
              <a:ea typeface="Caveat"/>
              <a:cs typeface="Caveat"/>
              <a:sym typeface="Caveat"/>
            </a:endParaRPr>
          </a:p>
        </p:txBody>
      </p:sp>
      <p:sp>
        <p:nvSpPr>
          <p:cNvPr id="138" name="Google Shape;138;p15"/>
          <p:cNvSpPr/>
          <p:nvPr/>
        </p:nvSpPr>
        <p:spPr>
          <a:xfrm>
            <a:off x="8662501" y="5220450"/>
            <a:ext cx="1087506" cy="635094"/>
          </a:xfrm>
          <a:prstGeom prst="irregularSeal1">
            <a:avLst/>
          </a:prstGeom>
          <a:solidFill>
            <a:schemeClr val="lt2"/>
          </a:solidFill>
          <a:ln cap="flat" cmpd="sng" w="38100">
            <a:solidFill>
              <a:srgbClr val="93C47D"/>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200"/>
              <a:buFont typeface="Arial"/>
              <a:buNone/>
            </a:pPr>
            <a:r>
              <a:rPr b="0" i="0" lang="en-GB" sz="1200" u="none" cap="none" strike="noStrike">
                <a:solidFill>
                  <a:srgbClr val="000000"/>
                </a:solidFill>
                <a:latin typeface="Calibri"/>
                <a:ea typeface="Calibri"/>
                <a:cs typeface="Calibri"/>
                <a:sym typeface="Calibri"/>
              </a:rPr>
              <a:t>Key Words</a:t>
            </a:r>
            <a:endParaRPr b="0" i="0" sz="1200" u="none" cap="none" strike="noStrike">
              <a:solidFill>
                <a:srgbClr val="000000"/>
              </a:solidFill>
              <a:latin typeface="Calibri"/>
              <a:ea typeface="Calibri"/>
              <a:cs typeface="Calibri"/>
              <a:sym typeface="Calibri"/>
            </a:endParaRPr>
          </a:p>
        </p:txBody>
      </p:sp>
      <p:sp>
        <p:nvSpPr>
          <p:cNvPr id="139" name="Google Shape;139;p15"/>
          <p:cNvSpPr/>
          <p:nvPr/>
        </p:nvSpPr>
        <p:spPr>
          <a:xfrm>
            <a:off x="8379438" y="3058325"/>
            <a:ext cx="1285416" cy="887760"/>
          </a:xfrm>
          <a:prstGeom prst="irregularSeal1">
            <a:avLst/>
          </a:prstGeom>
          <a:solidFill>
            <a:schemeClr val="lt2"/>
          </a:solidFill>
          <a:ln cap="flat" cmpd="sng" w="38100">
            <a:solidFill>
              <a:srgbClr val="F6B26B"/>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900"/>
              <a:buFont typeface="Arial"/>
              <a:buNone/>
            </a:pPr>
            <a:r>
              <a:rPr b="0" i="0" lang="en-GB" sz="900" u="none" cap="none" strike="noStrike">
                <a:solidFill>
                  <a:srgbClr val="000000"/>
                </a:solidFill>
                <a:latin typeface="Calibri"/>
                <a:ea typeface="Calibri"/>
                <a:cs typeface="Calibri"/>
                <a:sym typeface="Calibri"/>
              </a:rPr>
              <a:t>D</a:t>
            </a:r>
            <a:r>
              <a:rPr b="0" i="0" lang="en-GB" sz="1000" u="none" cap="none" strike="noStrike">
                <a:solidFill>
                  <a:srgbClr val="000000"/>
                </a:solidFill>
                <a:latin typeface="Calibri"/>
                <a:ea typeface="Calibri"/>
                <a:cs typeface="Calibri"/>
                <a:sym typeface="Calibri"/>
              </a:rPr>
              <a:t>escribing  Words</a:t>
            </a:r>
            <a:endParaRPr b="0" i="0" sz="1000" u="none" cap="none" strike="noStrike">
              <a:solidFill>
                <a:srgbClr val="000000"/>
              </a:solidFill>
              <a:latin typeface="Calibri"/>
              <a:ea typeface="Calibri"/>
              <a:cs typeface="Calibri"/>
              <a:sym typeface="Calibri"/>
            </a:endParaRPr>
          </a:p>
        </p:txBody>
      </p:sp>
      <p:sp>
        <p:nvSpPr>
          <p:cNvPr id="140" name="Google Shape;140;p15"/>
          <p:cNvSpPr txBox="1"/>
          <p:nvPr/>
        </p:nvSpPr>
        <p:spPr>
          <a:xfrm>
            <a:off x="8574088" y="2354825"/>
            <a:ext cx="1581300" cy="1337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100"/>
              <a:buFont typeface="Arial"/>
              <a:buNone/>
            </a:pPr>
            <a:r>
              <a:rPr b="0" i="0" lang="en-GB" sz="1100" u="none" cap="none" strike="noStrike">
                <a:solidFill>
                  <a:schemeClr val="dk1"/>
                </a:solidFill>
                <a:latin typeface="Calibri"/>
                <a:ea typeface="Calibri"/>
                <a:cs typeface="Calibri"/>
                <a:sym typeface="Calibri"/>
              </a:rPr>
              <a:t> </a:t>
            </a:r>
            <a:endParaRPr b="0" i="0" sz="11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rgbClr val="000000"/>
              </a:buClr>
              <a:buSzPts val="900"/>
              <a:buFont typeface="Arial"/>
              <a:buNone/>
            </a:pPr>
            <a:r>
              <a:t/>
            </a:r>
            <a:endParaRPr b="0" i="0" sz="900" u="none" cap="none" strike="noStrike">
              <a:solidFill>
                <a:schemeClr val="dk1"/>
              </a:solidFill>
              <a:latin typeface="Calibri"/>
              <a:ea typeface="Calibri"/>
              <a:cs typeface="Calibri"/>
              <a:sym typeface="Calibri"/>
            </a:endParaRPr>
          </a:p>
        </p:txBody>
      </p:sp>
      <p:sp>
        <p:nvSpPr>
          <p:cNvPr id="141" name="Google Shape;141;p15"/>
          <p:cNvSpPr/>
          <p:nvPr/>
        </p:nvSpPr>
        <p:spPr>
          <a:xfrm>
            <a:off x="8164950" y="1666875"/>
            <a:ext cx="1161918" cy="932202"/>
          </a:xfrm>
          <a:prstGeom prst="irregularSeal1">
            <a:avLst/>
          </a:prstGeom>
          <a:solidFill>
            <a:schemeClr val="lt2"/>
          </a:solidFill>
          <a:ln cap="flat" cmpd="sng" w="38100">
            <a:solidFill>
              <a:srgbClr val="E06666"/>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900"/>
              <a:buFont typeface="Arial"/>
              <a:buNone/>
            </a:pPr>
            <a:r>
              <a:rPr b="0" i="0" lang="en-GB" sz="900" u="none" cap="none" strike="noStrike">
                <a:solidFill>
                  <a:srgbClr val="000000"/>
                </a:solidFill>
                <a:latin typeface="Calibri"/>
                <a:ea typeface="Calibri"/>
                <a:cs typeface="Calibri"/>
                <a:sym typeface="Calibri"/>
              </a:rPr>
              <a:t>Subject Specific words</a:t>
            </a:r>
            <a:endParaRPr b="0" i="0" sz="900" u="none" cap="none" strike="noStrike">
              <a:solidFill>
                <a:srgbClr val="000000"/>
              </a:solidFill>
              <a:latin typeface="Calibri"/>
              <a:ea typeface="Calibri"/>
              <a:cs typeface="Calibri"/>
              <a:sym typeface="Calibri"/>
            </a:endParaRPr>
          </a:p>
        </p:txBody>
      </p:sp>
      <p:sp>
        <p:nvSpPr>
          <p:cNvPr id="142" name="Google Shape;142;p15"/>
          <p:cNvSpPr/>
          <p:nvPr/>
        </p:nvSpPr>
        <p:spPr>
          <a:xfrm>
            <a:off x="5641725" y="547425"/>
            <a:ext cx="1285500" cy="1180800"/>
          </a:xfrm>
          <a:prstGeom prst="ellipse">
            <a:avLst/>
          </a:prstGeom>
          <a:solidFill>
            <a:srgbClr val="D9D2E9"/>
          </a:solidFill>
          <a:ln cap="flat" cmpd="sng" w="28575">
            <a:solidFill>
              <a:srgbClr val="9900FF"/>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chemeClr val="dk1"/>
              </a:buClr>
              <a:buSzPts val="1100"/>
              <a:buFont typeface="Arial"/>
              <a:buNone/>
            </a:pPr>
            <a:r>
              <a:rPr b="1" i="0" lang="en-GB" sz="800" u="none" cap="none" strike="noStrike">
                <a:solidFill>
                  <a:schemeClr val="dk1"/>
                </a:solidFill>
                <a:latin typeface="Calibri"/>
                <a:ea typeface="Calibri"/>
                <a:cs typeface="Calibri"/>
                <a:sym typeface="Calibri"/>
              </a:rPr>
              <a:t>If you choose to do any of these activities we would love for you to bring in photos to share with your class.</a:t>
            </a:r>
            <a:r>
              <a:rPr b="1" i="0" lang="en-GB" sz="900" u="none" cap="none" strike="noStrike">
                <a:solidFill>
                  <a:schemeClr val="dk1"/>
                </a:solidFill>
                <a:latin typeface="Calibri"/>
                <a:ea typeface="Calibri"/>
                <a:cs typeface="Calibri"/>
                <a:sym typeface="Calibri"/>
              </a:rPr>
              <a:t> </a:t>
            </a:r>
            <a:endParaRPr b="1" i="0" sz="900" u="none" cap="none" strike="noStrike">
              <a:solidFill>
                <a:schemeClr val="dk1"/>
              </a:solidFill>
              <a:latin typeface="Calibri"/>
              <a:ea typeface="Calibri"/>
              <a:cs typeface="Calibri"/>
              <a:sym typeface="Calibri"/>
            </a:endParaRPr>
          </a:p>
        </p:txBody>
      </p:sp>
      <p:sp>
        <p:nvSpPr>
          <p:cNvPr id="143" name="Google Shape;143;p15"/>
          <p:cNvSpPr/>
          <p:nvPr/>
        </p:nvSpPr>
        <p:spPr>
          <a:xfrm>
            <a:off x="8379388" y="295275"/>
            <a:ext cx="1285500" cy="1180800"/>
          </a:xfrm>
          <a:prstGeom prst="ellipse">
            <a:avLst/>
          </a:prstGeom>
          <a:solidFill>
            <a:schemeClr val="lt2"/>
          </a:solidFill>
          <a:ln cap="flat" cmpd="sng" w="2857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900"/>
              <a:buFont typeface="Arial"/>
              <a:buNone/>
            </a:pPr>
            <a:r>
              <a:rPr b="1" i="0" lang="en-GB" sz="900" u="none" cap="none" strike="noStrike">
                <a:solidFill>
                  <a:schemeClr val="dk1"/>
                </a:solidFill>
                <a:latin typeface="Calibri"/>
                <a:ea typeface="Calibri"/>
                <a:cs typeface="Calibri"/>
                <a:sym typeface="Calibri"/>
              </a:rPr>
              <a:t>Support your child at home by learning the meaning to some or all of these words.</a:t>
            </a:r>
            <a:endParaRPr b="1" i="0" sz="1000" u="none" cap="none" strike="noStrike">
              <a:solidFill>
                <a:schemeClr val="dk1"/>
              </a:solidFill>
              <a:latin typeface="Calibri"/>
              <a:ea typeface="Calibri"/>
              <a:cs typeface="Calibri"/>
              <a:sym typeface="Calibri"/>
            </a:endParaRPr>
          </a:p>
        </p:txBody>
      </p:sp>
      <p:sp>
        <p:nvSpPr>
          <p:cNvPr id="144" name="Google Shape;144;p15"/>
          <p:cNvSpPr txBox="1"/>
          <p:nvPr/>
        </p:nvSpPr>
        <p:spPr>
          <a:xfrm>
            <a:off x="7449525" y="1336250"/>
            <a:ext cx="23700" cy="48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2800">
              <a:solidFill>
                <a:schemeClr val="dk1"/>
              </a:solidFill>
              <a:latin typeface="Calibri"/>
              <a:ea typeface="Calibri"/>
              <a:cs typeface="Calibri"/>
              <a:sym typeface="Calibri"/>
            </a:endParaRPr>
          </a:p>
        </p:txBody>
      </p:sp>
      <p:sp>
        <p:nvSpPr>
          <p:cNvPr id="145" name="Google Shape;145;p15"/>
          <p:cNvSpPr txBox="1"/>
          <p:nvPr/>
        </p:nvSpPr>
        <p:spPr>
          <a:xfrm>
            <a:off x="7436150" y="795550"/>
            <a:ext cx="873600" cy="1405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sz="900">
              <a:solidFill>
                <a:schemeClr val="dk1"/>
              </a:solidFill>
              <a:latin typeface="Calibri"/>
              <a:ea typeface="Calibri"/>
              <a:cs typeface="Calibri"/>
              <a:sym typeface="Calibri"/>
            </a:endParaRPr>
          </a:p>
          <a:p>
            <a:pPr indent="0" lvl="0" marL="0" rtl="0" algn="l">
              <a:spcBef>
                <a:spcPts val="0"/>
              </a:spcBef>
              <a:spcAft>
                <a:spcPts val="0"/>
              </a:spcAft>
              <a:buNone/>
            </a:pPr>
            <a:r>
              <a:t/>
            </a:r>
            <a:endParaRPr sz="1100">
              <a:solidFill>
                <a:schemeClr val="dk1"/>
              </a:solidFill>
              <a:latin typeface="Calibri"/>
              <a:ea typeface="Calibri"/>
              <a:cs typeface="Calibri"/>
              <a:sym typeface="Calibri"/>
            </a:endParaRPr>
          </a:p>
          <a:p>
            <a:pPr indent="0" lvl="0" marL="0" rtl="0" algn="l">
              <a:spcBef>
                <a:spcPts val="0"/>
              </a:spcBef>
              <a:spcAft>
                <a:spcPts val="0"/>
              </a:spcAft>
              <a:buNone/>
            </a:pPr>
            <a:r>
              <a:rPr lang="en-GB" sz="1100">
                <a:solidFill>
                  <a:schemeClr val="dk1"/>
                </a:solidFill>
                <a:latin typeface="Calibri"/>
                <a:ea typeface="Calibri"/>
                <a:cs typeface="Calibri"/>
                <a:sym typeface="Calibri"/>
              </a:rPr>
              <a:t>Coast</a:t>
            </a:r>
            <a:endParaRPr sz="1100">
              <a:solidFill>
                <a:schemeClr val="dk1"/>
              </a:solidFill>
              <a:latin typeface="Calibri"/>
              <a:ea typeface="Calibri"/>
              <a:cs typeface="Calibri"/>
              <a:sym typeface="Calibri"/>
            </a:endParaRPr>
          </a:p>
          <a:p>
            <a:pPr indent="0" lvl="0" marL="0" rtl="0" algn="l">
              <a:spcBef>
                <a:spcPts val="0"/>
              </a:spcBef>
              <a:spcAft>
                <a:spcPts val="0"/>
              </a:spcAft>
              <a:buNone/>
            </a:pPr>
            <a:r>
              <a:rPr lang="en-GB" sz="1100">
                <a:solidFill>
                  <a:schemeClr val="dk1"/>
                </a:solidFill>
                <a:latin typeface="Calibri"/>
                <a:ea typeface="Calibri"/>
                <a:cs typeface="Calibri"/>
                <a:sym typeface="Calibri"/>
              </a:rPr>
              <a:t>Beach </a:t>
            </a:r>
            <a:endParaRPr sz="1100">
              <a:solidFill>
                <a:schemeClr val="dk1"/>
              </a:solidFill>
              <a:latin typeface="Calibri"/>
              <a:ea typeface="Calibri"/>
              <a:cs typeface="Calibri"/>
              <a:sym typeface="Calibri"/>
            </a:endParaRPr>
          </a:p>
          <a:p>
            <a:pPr indent="0" lvl="0" marL="0" rtl="0" algn="l">
              <a:spcBef>
                <a:spcPts val="0"/>
              </a:spcBef>
              <a:spcAft>
                <a:spcPts val="0"/>
              </a:spcAft>
              <a:buNone/>
            </a:pPr>
            <a:r>
              <a:rPr lang="en-GB" sz="1100">
                <a:solidFill>
                  <a:schemeClr val="dk1"/>
                </a:solidFill>
                <a:latin typeface="Calibri"/>
                <a:ea typeface="Calibri"/>
                <a:cs typeface="Calibri"/>
                <a:sym typeface="Calibri"/>
              </a:rPr>
              <a:t>Cliff </a:t>
            </a:r>
            <a:endParaRPr sz="1100">
              <a:solidFill>
                <a:schemeClr val="dk1"/>
              </a:solidFill>
              <a:latin typeface="Calibri"/>
              <a:ea typeface="Calibri"/>
              <a:cs typeface="Calibri"/>
              <a:sym typeface="Calibri"/>
            </a:endParaRPr>
          </a:p>
          <a:p>
            <a:pPr indent="0" lvl="0" marL="0" rtl="0" algn="l">
              <a:spcBef>
                <a:spcPts val="0"/>
              </a:spcBef>
              <a:spcAft>
                <a:spcPts val="0"/>
              </a:spcAft>
              <a:buNone/>
            </a:pPr>
            <a:r>
              <a:rPr lang="en-GB" sz="1100">
                <a:solidFill>
                  <a:schemeClr val="dk1"/>
                </a:solidFill>
                <a:latin typeface="Calibri"/>
                <a:ea typeface="Calibri"/>
                <a:cs typeface="Calibri"/>
                <a:sym typeface="Calibri"/>
              </a:rPr>
              <a:t>Dune </a:t>
            </a:r>
            <a:endParaRPr sz="1100">
              <a:solidFill>
                <a:schemeClr val="dk1"/>
              </a:solidFill>
              <a:latin typeface="Calibri"/>
              <a:ea typeface="Calibri"/>
              <a:cs typeface="Calibri"/>
              <a:sym typeface="Calibri"/>
            </a:endParaRPr>
          </a:p>
          <a:p>
            <a:pPr indent="0" lvl="0" marL="0" rtl="0" algn="l">
              <a:spcBef>
                <a:spcPts val="0"/>
              </a:spcBef>
              <a:spcAft>
                <a:spcPts val="0"/>
              </a:spcAft>
              <a:buNone/>
            </a:pPr>
            <a:r>
              <a:rPr lang="en-GB" sz="1100">
                <a:solidFill>
                  <a:schemeClr val="dk1"/>
                </a:solidFill>
                <a:latin typeface="Calibri"/>
                <a:ea typeface="Calibri"/>
                <a:cs typeface="Calibri"/>
                <a:sym typeface="Calibri"/>
              </a:rPr>
              <a:t> Harbour </a:t>
            </a:r>
            <a:endParaRPr sz="1100">
              <a:solidFill>
                <a:schemeClr val="dk1"/>
              </a:solidFill>
              <a:latin typeface="Calibri"/>
              <a:ea typeface="Calibri"/>
              <a:cs typeface="Calibri"/>
              <a:sym typeface="Calibri"/>
            </a:endParaRPr>
          </a:p>
          <a:p>
            <a:pPr indent="0" lvl="0" marL="0" rtl="0" algn="l">
              <a:spcBef>
                <a:spcPts val="0"/>
              </a:spcBef>
              <a:spcAft>
                <a:spcPts val="0"/>
              </a:spcAft>
              <a:buNone/>
            </a:pPr>
            <a:r>
              <a:rPr lang="en-GB" sz="1100">
                <a:solidFill>
                  <a:schemeClr val="dk1"/>
                </a:solidFill>
                <a:latin typeface="Calibri"/>
                <a:ea typeface="Calibri"/>
                <a:cs typeface="Calibri"/>
                <a:sym typeface="Calibri"/>
              </a:rPr>
              <a:t>ocean</a:t>
            </a:r>
            <a:endParaRPr sz="11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